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8"/>
  </p:normalViewPr>
  <p:slideViewPr>
    <p:cSldViewPr snapToGrid="0">
      <p:cViewPr varScale="1">
        <p:scale>
          <a:sx n="90" d="100"/>
          <a:sy n="90" d="100"/>
        </p:scale>
        <p:origin x="23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164D-B0BC-2282-7B78-FFCA8140F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C01EBA-0840-982F-0B52-4C3CE5CDE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EFFD52-5C8C-77A9-6726-6A67D9BAEF91}"/>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5" name="Footer Placeholder 4">
            <a:extLst>
              <a:ext uri="{FF2B5EF4-FFF2-40B4-BE49-F238E27FC236}">
                <a16:creationId xmlns:a16="http://schemas.microsoft.com/office/drawing/2014/main" id="{479146FD-B440-45A0-3A15-5644BAD6A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6DB92-85C4-CA4A-3B90-5E7AFC908C45}"/>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13188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F53A-BB7C-D960-1DCB-BF777F5250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E05C9A-E1FF-34F6-37CD-9EEAAE39AC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61B1F-190F-71C8-04D3-FADD27B06FAE}"/>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5" name="Footer Placeholder 4">
            <a:extLst>
              <a:ext uri="{FF2B5EF4-FFF2-40B4-BE49-F238E27FC236}">
                <a16:creationId xmlns:a16="http://schemas.microsoft.com/office/drawing/2014/main" id="{A724A529-2273-8EF6-779A-095023F63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D7F95-29FB-5B69-0826-F85C9F9F3D00}"/>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328489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9466DB-EFF5-0E53-063D-02B2E1FCD3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8AA39C-D0B7-E4F8-BCB2-2E6DB0733E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E2107-77D7-C60C-C3B0-30F30E5F2517}"/>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5" name="Footer Placeholder 4">
            <a:extLst>
              <a:ext uri="{FF2B5EF4-FFF2-40B4-BE49-F238E27FC236}">
                <a16:creationId xmlns:a16="http://schemas.microsoft.com/office/drawing/2014/main" id="{FBB74C8E-AF42-92B0-3FA8-F9C294851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E9EF2-454B-370F-24C8-EEF3F1871E0C}"/>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248451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1C4B-653D-5002-5632-E20D0AD073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A2CB3E-A795-CFFB-768F-2A47D79F46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5E032-706D-4A71-C05D-6382FC02D5D5}"/>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5" name="Footer Placeholder 4">
            <a:extLst>
              <a:ext uri="{FF2B5EF4-FFF2-40B4-BE49-F238E27FC236}">
                <a16:creationId xmlns:a16="http://schemas.microsoft.com/office/drawing/2014/main" id="{DDB534AF-89DD-FC96-D717-0E922FA35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F7759-EE9A-4E3D-7BB4-B6F9EF184A0A}"/>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81773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290E-33B2-6FFC-6B55-6AE62EDF3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D6A5BC-1D0C-FE37-80B4-470B6281CB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AB0B3-CF8E-144E-DE29-580BC72B33F2}"/>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5" name="Footer Placeholder 4">
            <a:extLst>
              <a:ext uri="{FF2B5EF4-FFF2-40B4-BE49-F238E27FC236}">
                <a16:creationId xmlns:a16="http://schemas.microsoft.com/office/drawing/2014/main" id="{39A27BB0-637A-5889-F54E-8E5BA11FB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515A0-3505-BEBD-E226-AC5D110B16BC}"/>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138024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4DC1-4F13-DADA-C189-E40C4E3F1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D47AF-8091-DDCE-057D-8CDDA5136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12AA0-FF0D-97F2-8BFF-83FDBAFA45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BE4BF3-9ACB-F5D1-06AF-65AA3DA0ED3A}"/>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6" name="Footer Placeholder 5">
            <a:extLst>
              <a:ext uri="{FF2B5EF4-FFF2-40B4-BE49-F238E27FC236}">
                <a16:creationId xmlns:a16="http://schemas.microsoft.com/office/drawing/2014/main" id="{FDEF84D8-DC69-899C-F68C-C0A962523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19FC4-3A5E-7A73-3DA1-76ECCAAA95B3}"/>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361637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89A1-7D76-FB69-EAD3-BA019159F7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104192-25FC-D402-EE1B-5008AD724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E070DB-4D5A-C6D5-6019-AAF3AE8CF9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C1E42C-06EA-D75F-7E81-1E7937CAB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24D09-A3A7-B623-7218-B8595A79E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F2E610-5DAC-BACD-5FA4-10072B9BB720}"/>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8" name="Footer Placeholder 7">
            <a:extLst>
              <a:ext uri="{FF2B5EF4-FFF2-40B4-BE49-F238E27FC236}">
                <a16:creationId xmlns:a16="http://schemas.microsoft.com/office/drawing/2014/main" id="{BF6DDAFE-90F7-FD13-E3CC-26E216B737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1361B8-72E1-117A-681F-A87F458BA921}"/>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411311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9280-6FFD-495F-BF1E-1D1B074E4C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052A2-9968-7770-E2CB-7D0DA2599B75}"/>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4" name="Footer Placeholder 3">
            <a:extLst>
              <a:ext uri="{FF2B5EF4-FFF2-40B4-BE49-F238E27FC236}">
                <a16:creationId xmlns:a16="http://schemas.microsoft.com/office/drawing/2014/main" id="{6EEDD10F-2B76-E685-3751-8F52DEC5B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43CC1E-BF17-889E-0AC1-14624C3D24D7}"/>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146674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5DF80-9224-89D9-EE3A-2CB267141B4A}"/>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3" name="Footer Placeholder 2">
            <a:extLst>
              <a:ext uri="{FF2B5EF4-FFF2-40B4-BE49-F238E27FC236}">
                <a16:creationId xmlns:a16="http://schemas.microsoft.com/office/drawing/2014/main" id="{E7DFBD4A-0C5B-C8D5-21A4-36E4EA452E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EDD8B5-7F89-6039-D60A-AE0E14E4499D}"/>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48908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082E-F4E9-E679-7618-41E455639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B3ECF2-1828-FEB2-D76E-8256FE222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960555-1086-5CCB-7D76-C8A01A4C1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4F038-30BD-9372-3F24-49907B149BE9}"/>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6" name="Footer Placeholder 5">
            <a:extLst>
              <a:ext uri="{FF2B5EF4-FFF2-40B4-BE49-F238E27FC236}">
                <a16:creationId xmlns:a16="http://schemas.microsoft.com/office/drawing/2014/main" id="{2FC03869-200D-3824-4804-6954F63B7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7D149-03DD-80AB-3CD4-7639DF573BE3}"/>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251832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A1DF-EBB0-C859-E2DA-12D03DB99B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82E885-2644-1890-3C88-BDA08002AF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E682B5-E5BE-85F3-D8EA-403CFE187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7AF80-E740-5E22-71E0-1D06782D836A}"/>
              </a:ext>
            </a:extLst>
          </p:cNvPr>
          <p:cNvSpPr>
            <a:spLocks noGrp="1"/>
          </p:cNvSpPr>
          <p:nvPr>
            <p:ph type="dt" sz="half" idx="10"/>
          </p:nvPr>
        </p:nvSpPr>
        <p:spPr/>
        <p:txBody>
          <a:bodyPr/>
          <a:lstStyle/>
          <a:p>
            <a:fld id="{F4F3CB61-083D-7F46-921A-9B504444C29C}" type="datetimeFigureOut">
              <a:rPr lang="en-US" smtClean="0"/>
              <a:t>5/23/26</a:t>
            </a:fld>
            <a:endParaRPr lang="en-US"/>
          </a:p>
        </p:txBody>
      </p:sp>
      <p:sp>
        <p:nvSpPr>
          <p:cNvPr id="6" name="Footer Placeholder 5">
            <a:extLst>
              <a:ext uri="{FF2B5EF4-FFF2-40B4-BE49-F238E27FC236}">
                <a16:creationId xmlns:a16="http://schemas.microsoft.com/office/drawing/2014/main" id="{D9476905-AEED-8F96-F9D2-0B4C86D9A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F4BBF-B5D5-E4AD-85D4-206EE548DD4D}"/>
              </a:ext>
            </a:extLst>
          </p:cNvPr>
          <p:cNvSpPr>
            <a:spLocks noGrp="1"/>
          </p:cNvSpPr>
          <p:nvPr>
            <p:ph type="sldNum" sz="quarter" idx="12"/>
          </p:nvPr>
        </p:nvSpPr>
        <p:spPr/>
        <p:txBody>
          <a:bodyPr/>
          <a:lstStyle/>
          <a:p>
            <a:fld id="{10D18989-E30A-EC4E-99A9-A396757C4BAA}" type="slidenum">
              <a:rPr lang="en-US" smtClean="0"/>
              <a:t>‹#›</a:t>
            </a:fld>
            <a:endParaRPr lang="en-US"/>
          </a:p>
        </p:txBody>
      </p:sp>
    </p:spTree>
    <p:extLst>
      <p:ext uri="{BB962C8B-B14F-4D97-AF65-F5344CB8AC3E}">
        <p14:creationId xmlns:p14="http://schemas.microsoft.com/office/powerpoint/2010/main" val="196290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C80C8E-D2E4-C59D-7600-CC173544E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EE8BF1-6458-7E6D-92AE-6D78899F7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CC880-B07D-E73C-9347-A54ED3C2F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3CB61-083D-7F46-921A-9B504444C29C}" type="datetimeFigureOut">
              <a:rPr lang="en-US" smtClean="0"/>
              <a:t>5/23/26</a:t>
            </a:fld>
            <a:endParaRPr lang="en-US"/>
          </a:p>
        </p:txBody>
      </p:sp>
      <p:sp>
        <p:nvSpPr>
          <p:cNvPr id="5" name="Footer Placeholder 4">
            <a:extLst>
              <a:ext uri="{FF2B5EF4-FFF2-40B4-BE49-F238E27FC236}">
                <a16:creationId xmlns:a16="http://schemas.microsoft.com/office/drawing/2014/main" id="{F2804BC5-FE97-E47A-5EC7-4C0C430C6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85233-205F-BF36-0AED-AAF58613A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18989-E30A-EC4E-99A9-A396757C4BAA}" type="slidenum">
              <a:rPr lang="en-US" smtClean="0"/>
              <a:t>‹#›</a:t>
            </a:fld>
            <a:endParaRPr lang="en-US"/>
          </a:p>
        </p:txBody>
      </p:sp>
    </p:spTree>
    <p:extLst>
      <p:ext uri="{BB962C8B-B14F-4D97-AF65-F5344CB8AC3E}">
        <p14:creationId xmlns:p14="http://schemas.microsoft.com/office/powerpoint/2010/main" val="3345752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on a rock&#10;&#10;Description automatically generated">
            <a:extLst>
              <a:ext uri="{FF2B5EF4-FFF2-40B4-BE49-F238E27FC236}">
                <a16:creationId xmlns:a16="http://schemas.microsoft.com/office/drawing/2014/main" id="{2F16C4F9-A41A-7CE4-597E-0932B76B8383}"/>
              </a:ext>
            </a:extLst>
          </p:cNvPr>
          <p:cNvPicPr>
            <a:picLocks noChangeAspect="1"/>
          </p:cNvPicPr>
          <p:nvPr/>
        </p:nvPicPr>
        <p:blipFill>
          <a:blip r:embed="rId2"/>
          <a:srcRect b="15414"/>
          <a:stretch>
            <a:fillRect/>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0A3655F-261D-DC06-D52D-AD1965EC8988}"/>
              </a:ext>
            </a:extLst>
          </p:cNvPr>
          <p:cNvSpPr>
            <a:spLocks noGrp="1"/>
          </p:cNvSpPr>
          <p:nvPr>
            <p:ph type="subTitle" idx="1"/>
          </p:nvPr>
        </p:nvSpPr>
        <p:spPr>
          <a:xfrm>
            <a:off x="1063752" y="5243618"/>
            <a:ext cx="10058400" cy="2071582"/>
          </a:xfrm>
          <a:effectLst>
            <a:outerShdw blurRad="50800" dist="38100" dir="2700000" algn="tl" rotWithShape="0">
              <a:prstClr val="black">
                <a:alpha val="40000"/>
              </a:prstClr>
            </a:outerShdw>
          </a:effectLst>
        </p:spPr>
        <p:txBody>
          <a:bodyPr>
            <a:normAutofit/>
          </a:bodyPr>
          <a:lstStyle/>
          <a:p>
            <a:r>
              <a:rPr lang="en-US" sz="2500" dirty="0">
                <a:solidFill>
                  <a:srgbClr val="FFFFFF"/>
                </a:solidFill>
              </a:rPr>
              <a:t>John Rengifo </a:t>
            </a:r>
          </a:p>
          <a:p>
            <a:r>
              <a:rPr lang="en-US" sz="2500" dirty="0">
                <a:solidFill>
                  <a:srgbClr val="FFFFFF"/>
                </a:solidFill>
              </a:rPr>
              <a:t>May 23, 2026</a:t>
            </a:r>
            <a:br>
              <a:rPr lang="en-US" sz="2500" dirty="0">
                <a:solidFill>
                  <a:srgbClr val="FFFFFF"/>
                </a:solidFill>
              </a:rPr>
            </a:br>
            <a:endParaRPr lang="en-US" sz="2500" dirty="0">
              <a:solidFill>
                <a:srgbClr val="FFFFFF"/>
              </a:solidFill>
            </a:endParaRPr>
          </a:p>
        </p:txBody>
      </p:sp>
    </p:spTree>
    <p:extLst>
      <p:ext uri="{BB962C8B-B14F-4D97-AF65-F5344CB8AC3E}">
        <p14:creationId xmlns:p14="http://schemas.microsoft.com/office/powerpoint/2010/main" val="15253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riting on a piece of paper&#10;&#10;Description automatically generated">
            <a:extLst>
              <a:ext uri="{FF2B5EF4-FFF2-40B4-BE49-F238E27FC236}">
                <a16:creationId xmlns:a16="http://schemas.microsoft.com/office/drawing/2014/main" id="{238438BC-BEA0-9138-3267-CB93CA2A612F}"/>
              </a:ext>
            </a:extLst>
          </p:cNvPr>
          <p:cNvPicPr>
            <a:picLocks noChangeAspect="1"/>
          </p:cNvPicPr>
          <p:nvPr/>
        </p:nvPicPr>
        <p:blipFill>
          <a:blip r:embed="rId2"/>
          <a:srcRect r="-1" b="25000"/>
          <a:stretch>
            <a:fillRect/>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209719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FE6B-1263-8CE8-EEAA-16709437EC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771AE0-64BE-7A8E-943D-147FA112F019}"/>
              </a:ext>
            </a:extLst>
          </p:cNvPr>
          <p:cNvSpPr>
            <a:spLocks noGrp="1"/>
          </p:cNvSpPr>
          <p:nvPr>
            <p:ph idx="1"/>
          </p:nvPr>
        </p:nvSpPr>
        <p:spPr/>
        <p:txBody>
          <a:bodyPr/>
          <a:lstStyle/>
          <a:p>
            <a:endParaRPr lang="en-US"/>
          </a:p>
        </p:txBody>
      </p:sp>
      <p:pic>
        <p:nvPicPr>
          <p:cNvPr id="4" name="Picture 3" descr="A large white building with columns&#10;&#10;Description automatically generated with medium confidence">
            <a:extLst>
              <a:ext uri="{FF2B5EF4-FFF2-40B4-BE49-F238E27FC236}">
                <a16:creationId xmlns:a16="http://schemas.microsoft.com/office/drawing/2014/main" id="{BE476481-C42C-62D0-E5DE-9A32D3BAAFF9}"/>
              </a:ext>
            </a:extLst>
          </p:cNvPr>
          <p:cNvPicPr>
            <a:picLocks noChangeAspect="1"/>
          </p:cNvPicPr>
          <p:nvPr/>
        </p:nvPicPr>
        <p:blipFill>
          <a:blip r:embed="rId2"/>
          <a:stretch>
            <a:fillRect/>
          </a:stretch>
        </p:blipFill>
        <p:spPr>
          <a:xfrm>
            <a:off x="0" y="25400"/>
            <a:ext cx="12192000" cy="6807200"/>
          </a:xfrm>
          <a:prstGeom prst="rect">
            <a:avLst/>
          </a:prstGeom>
        </p:spPr>
      </p:pic>
    </p:spTree>
    <p:extLst>
      <p:ext uri="{BB962C8B-B14F-4D97-AF65-F5344CB8AC3E}">
        <p14:creationId xmlns:p14="http://schemas.microsoft.com/office/powerpoint/2010/main" val="409914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riting on a piece of paper&#10;&#10;Description automatically generated">
            <a:extLst>
              <a:ext uri="{FF2B5EF4-FFF2-40B4-BE49-F238E27FC236}">
                <a16:creationId xmlns:a16="http://schemas.microsoft.com/office/drawing/2014/main" id="{88C69252-C31F-7801-D100-576F927D9B58}"/>
              </a:ext>
            </a:extLst>
          </p:cNvPr>
          <p:cNvPicPr>
            <a:picLocks noChangeAspect="1"/>
          </p:cNvPicPr>
          <p:nvPr/>
        </p:nvPicPr>
        <p:blipFill>
          <a:blip r:embed="rId2"/>
          <a:srcRect t="9091" r="13818"/>
          <a:stretch>
            <a:fill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7A4C0-0A5A-322A-114E-13C836B01295}"/>
              </a:ext>
            </a:extLst>
          </p:cNvPr>
          <p:cNvSpPr>
            <a:spLocks noGrp="1"/>
          </p:cNvSpPr>
          <p:nvPr>
            <p:ph type="title"/>
          </p:nvPr>
        </p:nvSpPr>
        <p:spPr>
          <a:xfrm>
            <a:off x="477981" y="1122363"/>
            <a:ext cx="4564282" cy="768091"/>
          </a:xfrm>
        </p:spPr>
        <p:txBody>
          <a:bodyPr vert="horz" lIns="91440" tIns="45720" rIns="91440" bIns="45720" rtlCol="0" anchor="b">
            <a:normAutofit fontScale="90000"/>
          </a:bodyPr>
          <a:lstStyle/>
          <a:p>
            <a:r>
              <a:rPr lang="en-US" sz="4800" dirty="0">
                <a:solidFill>
                  <a:schemeClr val="bg1"/>
                </a:solidFill>
              </a:rPr>
              <a:t>Ephesians 2:12-13</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DC89FF9-85A9-163D-7683-AAC178EDFA82}"/>
              </a:ext>
            </a:extLst>
          </p:cNvPr>
          <p:cNvSpPr txBox="1"/>
          <p:nvPr/>
        </p:nvSpPr>
        <p:spPr>
          <a:xfrm>
            <a:off x="477981" y="2549271"/>
            <a:ext cx="5492727" cy="4031873"/>
          </a:xfrm>
          <a:prstGeom prst="rect">
            <a:avLst/>
          </a:prstGeom>
          <a:noFill/>
        </p:spPr>
        <p:txBody>
          <a:bodyPr wrap="square">
            <a:spAutoFit/>
          </a:bodyPr>
          <a:lstStyle/>
          <a:p>
            <a:r>
              <a:rPr lang="en-US" sz="3200" dirty="0">
                <a:solidFill>
                  <a:schemeClr val="bg1"/>
                </a:solidFill>
                <a:latin typeface="Neue Haas Grotesk Text Pro" panose="020B0504020202020204" pitchFamily="34" charset="77"/>
              </a:rPr>
              <a:t>R</a:t>
            </a:r>
            <a:r>
              <a:rPr lang="en-US" sz="3200" b="0" i="0" dirty="0">
                <a:solidFill>
                  <a:schemeClr val="bg1"/>
                </a:solidFill>
                <a:effectLst/>
                <a:latin typeface="Neue Haas Grotesk Text Pro" panose="020B0504020202020204" pitchFamily="34" charset="77"/>
              </a:rPr>
              <a:t>emember that you were at that time separated from Christ, alienated from the commonwealth of Israel and strangers to the covenants of promise, having no hope and without God in the world. </a:t>
            </a:r>
            <a:endParaRPr lang="en-US" sz="3200" dirty="0">
              <a:solidFill>
                <a:schemeClr val="bg1"/>
              </a:solidFill>
              <a:latin typeface="Neue Haas Grotesk Text Pro" panose="020B0504020202020204" pitchFamily="34" charset="77"/>
            </a:endParaRPr>
          </a:p>
        </p:txBody>
      </p:sp>
    </p:spTree>
    <p:extLst>
      <p:ext uri="{BB962C8B-B14F-4D97-AF65-F5344CB8AC3E}">
        <p14:creationId xmlns:p14="http://schemas.microsoft.com/office/powerpoint/2010/main" val="244893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riting on a piece of paper&#10;&#10;Description automatically generated">
            <a:extLst>
              <a:ext uri="{FF2B5EF4-FFF2-40B4-BE49-F238E27FC236}">
                <a16:creationId xmlns:a16="http://schemas.microsoft.com/office/drawing/2014/main" id="{88C69252-C31F-7801-D100-576F927D9B58}"/>
              </a:ext>
            </a:extLst>
          </p:cNvPr>
          <p:cNvPicPr>
            <a:picLocks noChangeAspect="1"/>
          </p:cNvPicPr>
          <p:nvPr/>
        </p:nvPicPr>
        <p:blipFill>
          <a:blip r:embed="rId2"/>
          <a:srcRect t="9091" r="13818"/>
          <a:stretch>
            <a:fill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7A4C0-0A5A-322A-114E-13C836B01295}"/>
              </a:ext>
            </a:extLst>
          </p:cNvPr>
          <p:cNvSpPr>
            <a:spLocks noGrp="1"/>
          </p:cNvSpPr>
          <p:nvPr>
            <p:ph type="title"/>
          </p:nvPr>
        </p:nvSpPr>
        <p:spPr>
          <a:xfrm>
            <a:off x="477981" y="1122363"/>
            <a:ext cx="4564282" cy="768091"/>
          </a:xfrm>
        </p:spPr>
        <p:txBody>
          <a:bodyPr vert="horz" lIns="91440" tIns="45720" rIns="91440" bIns="45720" rtlCol="0" anchor="b">
            <a:normAutofit fontScale="90000"/>
          </a:bodyPr>
          <a:lstStyle/>
          <a:p>
            <a:r>
              <a:rPr lang="en-US" sz="4800" dirty="0">
                <a:solidFill>
                  <a:schemeClr val="bg1"/>
                </a:solidFill>
              </a:rPr>
              <a:t>Ephesians 2:12-13</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DC89FF9-85A9-163D-7683-AAC178EDFA82}"/>
              </a:ext>
            </a:extLst>
          </p:cNvPr>
          <p:cNvSpPr txBox="1"/>
          <p:nvPr/>
        </p:nvSpPr>
        <p:spPr>
          <a:xfrm>
            <a:off x="477981" y="2549271"/>
            <a:ext cx="5492727" cy="4031873"/>
          </a:xfrm>
          <a:prstGeom prst="rect">
            <a:avLst/>
          </a:prstGeom>
          <a:noFill/>
        </p:spPr>
        <p:txBody>
          <a:bodyPr wrap="square">
            <a:spAutoFit/>
          </a:bodyPr>
          <a:lstStyle/>
          <a:p>
            <a:r>
              <a:rPr lang="en-US" sz="3200" dirty="0">
                <a:solidFill>
                  <a:schemeClr val="bg1"/>
                </a:solidFill>
                <a:latin typeface="Neue Haas Grotesk Text Pro" panose="020B0504020202020204" pitchFamily="34" charset="77"/>
              </a:rPr>
              <a:t>R</a:t>
            </a:r>
            <a:r>
              <a:rPr lang="en-US" sz="3200" b="0" i="0" dirty="0">
                <a:solidFill>
                  <a:schemeClr val="bg1"/>
                </a:solidFill>
                <a:effectLst/>
                <a:latin typeface="Neue Haas Grotesk Text Pro" panose="020B0504020202020204" pitchFamily="34" charset="77"/>
              </a:rPr>
              <a:t>emember that you were at that time </a:t>
            </a:r>
            <a:r>
              <a:rPr lang="en-US" sz="3200" b="0" i="0" dirty="0">
                <a:solidFill>
                  <a:srgbClr val="FFFF00"/>
                </a:solidFill>
                <a:effectLst/>
                <a:latin typeface="Neue Haas Grotesk Text Pro" panose="020B0504020202020204" pitchFamily="34" charset="77"/>
              </a:rPr>
              <a:t>separated</a:t>
            </a:r>
            <a:r>
              <a:rPr lang="en-US" sz="3200" b="0" i="0" dirty="0">
                <a:solidFill>
                  <a:schemeClr val="bg1"/>
                </a:solidFill>
                <a:effectLst/>
                <a:latin typeface="Neue Haas Grotesk Text Pro" panose="020B0504020202020204" pitchFamily="34" charset="77"/>
              </a:rPr>
              <a:t> from Christ, </a:t>
            </a:r>
            <a:r>
              <a:rPr lang="en-US" sz="3200" b="0" i="0" dirty="0">
                <a:solidFill>
                  <a:srgbClr val="FFFF00"/>
                </a:solidFill>
                <a:effectLst/>
                <a:latin typeface="Neue Haas Grotesk Text Pro" panose="020B0504020202020204" pitchFamily="34" charset="77"/>
              </a:rPr>
              <a:t>alienated</a:t>
            </a:r>
            <a:r>
              <a:rPr lang="en-US" sz="3200" b="0" i="0" dirty="0">
                <a:solidFill>
                  <a:schemeClr val="bg1"/>
                </a:solidFill>
                <a:effectLst/>
                <a:latin typeface="Neue Haas Grotesk Text Pro" panose="020B0504020202020204" pitchFamily="34" charset="77"/>
              </a:rPr>
              <a:t> from the commonwealth of Israel and </a:t>
            </a:r>
            <a:r>
              <a:rPr lang="en-US" sz="3200" b="0" i="0" dirty="0">
                <a:solidFill>
                  <a:srgbClr val="FFFF00"/>
                </a:solidFill>
                <a:effectLst/>
                <a:latin typeface="Neue Haas Grotesk Text Pro" panose="020B0504020202020204" pitchFamily="34" charset="77"/>
              </a:rPr>
              <a:t>strangers</a:t>
            </a:r>
            <a:r>
              <a:rPr lang="en-US" sz="3200" b="0" i="0" dirty="0">
                <a:solidFill>
                  <a:schemeClr val="bg1"/>
                </a:solidFill>
                <a:effectLst/>
                <a:latin typeface="Neue Haas Grotesk Text Pro" panose="020B0504020202020204" pitchFamily="34" charset="77"/>
              </a:rPr>
              <a:t> to the covenants of promise, having </a:t>
            </a:r>
            <a:r>
              <a:rPr lang="en-US" sz="3200" b="0" i="0" dirty="0">
                <a:solidFill>
                  <a:srgbClr val="FFFF00"/>
                </a:solidFill>
                <a:effectLst/>
                <a:latin typeface="Neue Haas Grotesk Text Pro" panose="020B0504020202020204" pitchFamily="34" charset="77"/>
              </a:rPr>
              <a:t>no hope </a:t>
            </a:r>
            <a:r>
              <a:rPr lang="en-US" sz="3200" b="0" i="0" dirty="0">
                <a:solidFill>
                  <a:schemeClr val="bg1"/>
                </a:solidFill>
                <a:effectLst/>
                <a:latin typeface="Neue Haas Grotesk Text Pro" panose="020B0504020202020204" pitchFamily="34" charset="77"/>
              </a:rPr>
              <a:t>and </a:t>
            </a:r>
            <a:r>
              <a:rPr lang="en-US" sz="3200" b="0" i="0" dirty="0">
                <a:solidFill>
                  <a:srgbClr val="FFFF00"/>
                </a:solidFill>
                <a:effectLst/>
                <a:latin typeface="Neue Haas Grotesk Text Pro" panose="020B0504020202020204" pitchFamily="34" charset="77"/>
              </a:rPr>
              <a:t>without</a:t>
            </a:r>
            <a:r>
              <a:rPr lang="en-US" sz="3200" b="0" i="0" dirty="0">
                <a:solidFill>
                  <a:schemeClr val="bg1"/>
                </a:solidFill>
                <a:effectLst/>
                <a:latin typeface="Neue Haas Grotesk Text Pro" panose="020B0504020202020204" pitchFamily="34" charset="77"/>
              </a:rPr>
              <a:t> God in the world. </a:t>
            </a:r>
            <a:endParaRPr lang="en-US" sz="3200" dirty="0">
              <a:solidFill>
                <a:schemeClr val="bg1"/>
              </a:solidFill>
              <a:latin typeface="Neue Haas Grotesk Text Pro" panose="020B0504020202020204" pitchFamily="34" charset="77"/>
            </a:endParaRPr>
          </a:p>
        </p:txBody>
      </p:sp>
    </p:spTree>
    <p:extLst>
      <p:ext uri="{BB962C8B-B14F-4D97-AF65-F5344CB8AC3E}">
        <p14:creationId xmlns:p14="http://schemas.microsoft.com/office/powerpoint/2010/main" val="159340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riting on a piece of paper&#10;&#10;Description automatically generated">
            <a:extLst>
              <a:ext uri="{FF2B5EF4-FFF2-40B4-BE49-F238E27FC236}">
                <a16:creationId xmlns:a16="http://schemas.microsoft.com/office/drawing/2014/main" id="{88C69252-C31F-7801-D100-576F927D9B58}"/>
              </a:ext>
            </a:extLst>
          </p:cNvPr>
          <p:cNvPicPr>
            <a:picLocks noChangeAspect="1"/>
          </p:cNvPicPr>
          <p:nvPr/>
        </p:nvPicPr>
        <p:blipFill>
          <a:blip r:embed="rId2"/>
          <a:srcRect t="9091" r="13818"/>
          <a:stretch>
            <a:fill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7A4C0-0A5A-322A-114E-13C836B01295}"/>
              </a:ext>
            </a:extLst>
          </p:cNvPr>
          <p:cNvSpPr>
            <a:spLocks noGrp="1"/>
          </p:cNvSpPr>
          <p:nvPr>
            <p:ph type="title"/>
          </p:nvPr>
        </p:nvSpPr>
        <p:spPr>
          <a:xfrm>
            <a:off x="477981" y="1122363"/>
            <a:ext cx="4564282" cy="768091"/>
          </a:xfrm>
        </p:spPr>
        <p:txBody>
          <a:bodyPr vert="horz" lIns="91440" tIns="45720" rIns="91440" bIns="45720" rtlCol="0" anchor="b">
            <a:normAutofit fontScale="90000"/>
          </a:bodyPr>
          <a:lstStyle/>
          <a:p>
            <a:r>
              <a:rPr lang="en-US" sz="4800" dirty="0">
                <a:solidFill>
                  <a:schemeClr val="bg1"/>
                </a:solidFill>
              </a:rPr>
              <a:t>Ephesians 2:12-13</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DC89FF9-85A9-163D-7683-AAC178EDFA82}"/>
              </a:ext>
            </a:extLst>
          </p:cNvPr>
          <p:cNvSpPr txBox="1"/>
          <p:nvPr/>
        </p:nvSpPr>
        <p:spPr>
          <a:xfrm>
            <a:off x="477981" y="3012807"/>
            <a:ext cx="5492727" cy="2062103"/>
          </a:xfrm>
          <a:prstGeom prst="rect">
            <a:avLst/>
          </a:prstGeom>
          <a:noFill/>
        </p:spPr>
        <p:txBody>
          <a:bodyPr wrap="square">
            <a:spAutoFit/>
          </a:bodyPr>
          <a:lstStyle/>
          <a:p>
            <a:r>
              <a:rPr lang="en-US" sz="3200" b="0" i="0" dirty="0">
                <a:solidFill>
                  <a:schemeClr val="bg1"/>
                </a:solidFill>
                <a:effectLst/>
                <a:latin typeface="Neue Haas Grotesk Text Pro" panose="020B0504020202020204" pitchFamily="34" charset="77"/>
              </a:rPr>
              <a:t>But now in Christ Jesus you who once were far off have been </a:t>
            </a:r>
            <a:r>
              <a:rPr lang="en-US" sz="3200" b="0" i="0" dirty="0">
                <a:solidFill>
                  <a:srgbClr val="FFFF00"/>
                </a:solidFill>
                <a:effectLst/>
                <a:latin typeface="Neue Haas Grotesk Text Pro" panose="020B0504020202020204" pitchFamily="34" charset="77"/>
              </a:rPr>
              <a:t>brought near </a:t>
            </a:r>
            <a:r>
              <a:rPr lang="en-US" sz="3200" b="0" i="0" dirty="0">
                <a:solidFill>
                  <a:schemeClr val="bg1"/>
                </a:solidFill>
                <a:effectLst/>
                <a:latin typeface="Neue Haas Grotesk Text Pro" panose="020B0504020202020204" pitchFamily="34" charset="77"/>
              </a:rPr>
              <a:t>by the blood of Christ.</a:t>
            </a:r>
            <a:endParaRPr lang="en-US" sz="3200" dirty="0">
              <a:solidFill>
                <a:schemeClr val="bg1"/>
              </a:solidFill>
              <a:latin typeface="Neue Haas Grotesk Text Pro" panose="020B0504020202020204" pitchFamily="34" charset="77"/>
            </a:endParaRPr>
          </a:p>
        </p:txBody>
      </p:sp>
    </p:spTree>
    <p:extLst>
      <p:ext uri="{BB962C8B-B14F-4D97-AF65-F5344CB8AC3E}">
        <p14:creationId xmlns:p14="http://schemas.microsoft.com/office/powerpoint/2010/main" val="264230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robe talking to a person in a desert&#10;&#10;Description automatically generated">
            <a:extLst>
              <a:ext uri="{FF2B5EF4-FFF2-40B4-BE49-F238E27FC236}">
                <a16:creationId xmlns:a16="http://schemas.microsoft.com/office/drawing/2014/main" id="{2C79C73A-5331-1140-7709-EFE2A7FCA130}"/>
              </a:ext>
            </a:extLst>
          </p:cNvPr>
          <p:cNvPicPr>
            <a:picLocks noChangeAspect="1"/>
          </p:cNvPicPr>
          <p:nvPr/>
        </p:nvPicPr>
        <p:blipFill>
          <a:blip r:embed="rId2"/>
          <a:srcRect t="4418" b="29497"/>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3649046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104</Words>
  <Application>Microsoft Macintosh PowerPoint</Application>
  <PresentationFormat>Widescreen</PresentationFormat>
  <Paragraphs>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Neue Haas Grotesk Text Pro</vt:lpstr>
      <vt:lpstr>Office Theme</vt:lpstr>
      <vt:lpstr>PowerPoint Presentation</vt:lpstr>
      <vt:lpstr>PowerPoint Presentation</vt:lpstr>
      <vt:lpstr>PowerPoint Presentation</vt:lpstr>
      <vt:lpstr>Ephesians 2:12-13</vt:lpstr>
      <vt:lpstr>Ephesians 2:12-13</vt:lpstr>
      <vt:lpstr>Ephesians 2:12-13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Rengifo</dc:creator>
  <cp:lastModifiedBy>John Rengifo</cp:lastModifiedBy>
  <cp:revision>1</cp:revision>
  <dcterms:created xsi:type="dcterms:W3CDTF">2026-05-23T12:02:42Z</dcterms:created>
  <dcterms:modified xsi:type="dcterms:W3CDTF">2026-05-23T12:27:52Z</dcterms:modified>
</cp:coreProperties>
</file>