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2"/>
    <p:sldId id="260" r:id="rId3"/>
    <p:sldId id="267" r:id="rId4"/>
    <p:sldId id="268" r:id="rId5"/>
    <p:sldId id="270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9" r:id="rId14"/>
    <p:sldId id="286" r:id="rId15"/>
    <p:sldId id="287" r:id="rId16"/>
  </p:sldIdLst>
  <p:sldSz cx="12192000" cy="6858000"/>
  <p:notesSz cx="6858000" cy="9144000"/>
  <p:embeddedFontLst>
    <p:embeddedFont>
      <p:font typeface="Noto Sans" panose="020B0502040504020204" pitchFamily="34" charset="0"/>
      <p:regular r:id="rId17"/>
      <p:bold r:id="rId18"/>
      <p:italic r:id="rId19"/>
      <p:boldItalic r:id="rId20"/>
    </p:embeddedFont>
    <p:embeddedFont>
      <p:font typeface="Noto Sans SemBd" panose="020B0502040504020204" pitchFamily="34" charset="0"/>
      <p:regular r:id="rId21"/>
      <p:bold r:id="rId22"/>
      <p:italic r:id="rId23"/>
      <p:boldItalic r:id="rId24"/>
    </p:embeddedFont>
    <p:embeddedFont>
      <p:font typeface="Oswald" pitchFamily="2" charset="77"/>
      <p:regular r:id="rId25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9430"/>
    <a:srgbClr val="1939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85"/>
    <p:restoredTop sz="94726"/>
  </p:normalViewPr>
  <p:slideViewPr>
    <p:cSldViewPr snapToGrid="0">
      <p:cViewPr varScale="1">
        <p:scale>
          <a:sx n="116" d="100"/>
          <a:sy n="116" d="100"/>
        </p:scale>
        <p:origin x="12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3FFF3-5F0D-1BFB-C8FA-8E802436A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6339B-A4FC-B4C5-3F2D-67FD542F4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8A5AEB-CE59-9902-C21B-357EDBD79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61C-8D49-1D44-A78F-4C3896FF5EB7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F88D9C-77A6-12AE-C638-DB6B54EFD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B032EB-F90B-0066-45B8-9E5C9583F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926B-5223-1E41-869B-66C48B857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63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7F0B0-6EFB-22D5-BF75-109D7525E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ECDD68-A3CA-1357-11CE-0FB6FF7E25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C2AFE-A098-4360-2970-B9805EC76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61C-8D49-1D44-A78F-4C3896FF5EB7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75F31-5B96-DCBF-8CCF-778802C9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5D224-C6FB-39C3-CD13-2436CE72A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926B-5223-1E41-869B-66C48B857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676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C7DE10-81B7-DB2C-F615-0BA2CEBE34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7E13A9-61B9-DE65-2092-9CDF0B4770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C264F-76F0-7DA8-0F74-F5C5404F4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61C-8D49-1D44-A78F-4C3896FF5EB7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3227B-E309-30F4-AD23-35F26BB31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A9960-8F1E-A5BD-64A8-66FCD1380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926B-5223-1E41-869B-66C48B857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95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421CF-895D-055F-4126-0C3F7724B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3758F-F0E0-D066-5BA9-4E2CA15CB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83959-7E4F-29EF-2D67-017D82C54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61C-8D49-1D44-A78F-4C3896FF5EB7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B14A1-A425-86DA-163D-6F0F6D4FA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F54C0-2DB8-2559-80BC-0F8340087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926B-5223-1E41-869B-66C48B857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3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6F967-E43B-319F-3286-763529BD8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593C4A-7870-A349-7EDD-41A6BC54E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ED5DA-C3B2-1719-75F7-E52DF3764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61C-8D49-1D44-A78F-4C3896FF5EB7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561C4-9432-8881-051A-A5603616D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7DF6F-7244-7870-D513-35D0A466C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926B-5223-1E41-869B-66C48B857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904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12409-52EC-E4F2-DE27-834B5869B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79291-6ECB-36A2-8579-F64EE34C47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76D7EA-68EF-CF1A-7AEE-42A3D480D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524AD9-9753-92DF-01A9-9BDBCB9EE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61C-8D49-1D44-A78F-4C3896FF5EB7}" type="datetimeFigureOut">
              <a:rPr lang="en-US" smtClean="0"/>
              <a:t>6/25/26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1041F0-9761-B089-280D-67FAB3DE1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077E30-4A11-716E-C938-344447398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926B-5223-1E41-869B-66C48B857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60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3CA61-CE1E-242E-3C2E-8EB577E24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7F6196-BF8D-323D-1054-AA984074D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3C5CD-5CC1-5876-4A07-4742C2320B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7F7968-6D04-2088-3E7A-176AEF8F50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C45696-8C5A-7751-9554-33B54E3591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99F920-5992-77F0-5EF2-D632A2CAD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61C-8D49-1D44-A78F-4C3896FF5EB7}" type="datetimeFigureOut">
              <a:rPr lang="en-US" smtClean="0"/>
              <a:t>6/25/26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62DE6-0FC6-7645-BD74-0932F9CE6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FE0C0A-1FA8-D325-7DDA-EFE41AAB0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926B-5223-1E41-869B-66C48B857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38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BEF-70C6-8C08-6BAA-95DE9A937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0A4331-5CD7-8AD0-9A6A-9BD3B2CC0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61C-8D49-1D44-A78F-4C3896FF5EB7}" type="datetimeFigureOut">
              <a:rPr lang="en-US" smtClean="0"/>
              <a:t>6/25/26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AC3484-376E-44F7-0312-345249555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EA9EAC-6009-F909-0C9E-5738A5EDA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926B-5223-1E41-869B-66C48B857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907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1D818A-8E6B-9EEF-8315-077CABE80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61C-8D49-1D44-A78F-4C3896FF5EB7}" type="datetimeFigureOut">
              <a:rPr lang="en-US" smtClean="0"/>
              <a:t>6/25/26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9D5913-6347-A03F-D61D-58B3FEA04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08F6FC-D128-5E76-6696-8A5285FD6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926B-5223-1E41-869B-66C48B857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63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2A3B-8769-A3B0-2590-7BA9F1569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C3184-02EF-BF0A-4111-DB3EA8400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E4FEF5-429E-0527-40DA-2AD1888889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276E97-BB73-F5DA-5FDE-9D7F055E0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61C-8D49-1D44-A78F-4C3896FF5EB7}" type="datetimeFigureOut">
              <a:rPr lang="en-US" smtClean="0"/>
              <a:t>6/25/26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BABDEB-E5AA-0361-FCD6-AD1F94D42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6EAD46-D069-9C1F-D736-C199FEC6C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926B-5223-1E41-869B-66C48B857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757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6AADB-B1B0-17A4-6485-3221512AB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1EE598-14FC-14E1-CDA6-414DC4A75E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8EB54C-1A21-8525-BE5A-5DF0AFA70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01423E-30BA-4BCB-3847-BB8DDA890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0861C-8D49-1D44-A78F-4C3896FF5EB7}" type="datetimeFigureOut">
              <a:rPr lang="en-US" smtClean="0"/>
              <a:t>6/25/26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165283-56EA-CCD2-83CC-AF90524C8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B27ED8-6BE8-3E37-9F05-F5D4979B1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926B-5223-1E41-869B-66C48B857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250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F5CF-4F5A-3DDA-85B5-2B6692806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5AC5A-6F02-79DF-3FED-CFD188CF0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087F9A-DC9E-2AD8-A91E-FEC80AE967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30861C-8D49-1D44-A78F-4C3896FF5EB7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4B0D8-CB11-0C32-7485-6434FB834F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5418BF-54BE-2861-E4BE-6E50C4DA76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E1926B-5223-1E41-869B-66C48B8578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483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6" descr="Picture 6">
            <a:extLst>
              <a:ext uri="{FF2B5EF4-FFF2-40B4-BE49-F238E27FC236}">
                <a16:creationId xmlns:a16="http://schemas.microsoft.com/office/drawing/2014/main" id="{64954EE9-904E-2248-8367-FAB0B4E58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08674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1FA845-29DA-79E4-E57F-3F5A736E9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8FFC351-61E1-F756-99FC-A9E70172F8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897384" y="6127862"/>
            <a:ext cx="1969935" cy="31854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CDCB635-FF29-A807-69FE-DD881D7C5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91768D-F4DD-75C9-6EAE-6A77A6C0BC2D}"/>
              </a:ext>
            </a:extLst>
          </p:cNvPr>
          <p:cNvSpPr txBox="1"/>
          <p:nvPr/>
        </p:nvSpPr>
        <p:spPr>
          <a:xfrm>
            <a:off x="3840969" y="1839976"/>
            <a:ext cx="4741926" cy="873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4800" kern="1800" spc="300" dirty="0">
                <a:solidFill>
                  <a:srgbClr val="C49430"/>
                </a:solidFill>
                <a:latin typeface="Oswald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PARTAGER JÉSUS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229D4A-76AB-FE15-C0E3-A4D1A7D35EA6}"/>
              </a:ext>
            </a:extLst>
          </p:cNvPr>
          <p:cNvSpPr txBox="1"/>
          <p:nvPr/>
        </p:nvSpPr>
        <p:spPr>
          <a:xfrm>
            <a:off x="3839445" y="2553344"/>
            <a:ext cx="4743450" cy="320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400" kern="1800" spc="300" dirty="0">
                <a:solidFill>
                  <a:srgbClr val="193960"/>
                </a:solidFill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PROCLAMATION &amp; RÉINTÉGRATION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E1D6D7-C409-0A59-86C5-8F5B5EC271E8}"/>
              </a:ext>
            </a:extLst>
          </p:cNvPr>
          <p:cNvSpPr txBox="1"/>
          <p:nvPr/>
        </p:nvSpPr>
        <p:spPr>
          <a:xfrm>
            <a:off x="3840970" y="3093140"/>
            <a:ext cx="8026350" cy="2458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spc="300" dirty="0"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POUR LES CONGRÉGATIONS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Événements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d'évangélisation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transmettre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le message de Jésus, du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salut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et de son retour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Distribution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organisée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littérature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offrir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un livre sur Jésus aux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voisins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l'église</a:t>
            </a:r>
            <a:endParaRPr lang="en-US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Groupes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missionnaires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organiser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des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groupes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d'étude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biblique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à domicile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Événements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communautaires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concerts et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programmes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à Noël et à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Pâques</a:t>
            </a:r>
            <a:endParaRPr lang="en-US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Invitations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ciblées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adressées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aux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membres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inactifs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et aux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amis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la </a:t>
            </a:r>
            <a:b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communauté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intéressés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EDEA15-AA7A-C3CE-CC66-88652D0F51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048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7BEF5D-6955-6D70-DACF-1A8D453D3A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368577" y="1775358"/>
            <a:ext cx="1002680" cy="10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536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DDED3B-A368-7DE2-7C83-EBB5B3813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FDEDB12-C403-A753-0984-0AED0A9BFB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59D50E3-5D25-5E4E-3008-103B14B70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0EA354-E5CC-646D-8FEE-B3603FFFF0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893280" y="6118051"/>
            <a:ext cx="1969939" cy="3185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DFB177-F208-839F-5D7B-4DFF0D8C4987}"/>
              </a:ext>
            </a:extLst>
          </p:cNvPr>
          <p:cNvSpPr txBox="1"/>
          <p:nvPr/>
        </p:nvSpPr>
        <p:spPr>
          <a:xfrm>
            <a:off x="1665360" y="1839976"/>
            <a:ext cx="4218302" cy="873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4800" kern="1800" spc="300" dirty="0">
                <a:solidFill>
                  <a:schemeClr val="bg1"/>
                </a:solidFill>
                <a:latin typeface="Oswald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SUIVRE JÉSUS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F8959B-50B6-EFC0-2B75-6B62A03E0EB5}"/>
              </a:ext>
            </a:extLst>
          </p:cNvPr>
          <p:cNvSpPr txBox="1"/>
          <p:nvPr/>
        </p:nvSpPr>
        <p:spPr>
          <a:xfrm>
            <a:off x="1663835" y="2553344"/>
            <a:ext cx="4743450" cy="320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400" kern="1800" spc="300" dirty="0">
                <a:solidFill>
                  <a:schemeClr val="bg1"/>
                </a:solidFill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BAPTÊME &amp; DISCIPULAT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364B2A-E900-8CF1-5640-027C60BCB2B5}"/>
              </a:ext>
            </a:extLst>
          </p:cNvPr>
          <p:cNvSpPr txBox="1"/>
          <p:nvPr/>
        </p:nvSpPr>
        <p:spPr>
          <a:xfrm>
            <a:off x="1665359" y="3093140"/>
            <a:ext cx="8805636" cy="2135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spc="300" dirty="0">
                <a:solidFill>
                  <a:schemeClr val="bg1"/>
                </a:solidFill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POUR LES CONGRÉGATIONS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1. Engagement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faveur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la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croissance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spirituelle – lecture de la Bible, étude et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prière</a:t>
            </a:r>
            <a:endParaRPr lang="en-US" sz="1400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2. Relations de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responsabilité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mutuelle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rencontres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régulières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avec un mentor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ou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un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ami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spirituel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3. Vivre pour Jésus –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mettre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activement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pratique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l’on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apprend</a:t>
            </a:r>
            <a:endParaRPr lang="en-US" sz="1400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4.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Servir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au sein de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l’église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grandir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grâce à la participation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5.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Franchir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publiquement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les étapes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suivantes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baptême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partage des moments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marquants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sa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foi</a:t>
            </a:r>
            <a:endParaRPr lang="en-US" sz="1400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A74321-6816-D397-C771-963CB44710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0138" y="1775357"/>
            <a:ext cx="1002680" cy="10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53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9E45AD-26F6-2264-F55E-8AA738D2F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42A48F6-9D5B-1504-D99A-8B1D201DB3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897384" y="6127862"/>
            <a:ext cx="1969935" cy="31854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D457AC6-6E0E-E378-20EC-7BE16C577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44F286-7B8B-20FE-5A48-897A32CA6B71}"/>
              </a:ext>
            </a:extLst>
          </p:cNvPr>
          <p:cNvSpPr txBox="1"/>
          <p:nvPr/>
        </p:nvSpPr>
        <p:spPr>
          <a:xfrm>
            <a:off x="3840969" y="1839976"/>
            <a:ext cx="4252113" cy="873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4800" b="1" kern="1800" spc="300" dirty="0">
                <a:solidFill>
                  <a:srgbClr val="C49430"/>
                </a:solidFill>
                <a:latin typeface="Oswald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SUIVRE JÉSUS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12C32A-3CC2-A9D2-70BE-AE7378536C45}"/>
              </a:ext>
            </a:extLst>
          </p:cNvPr>
          <p:cNvSpPr txBox="1"/>
          <p:nvPr/>
        </p:nvSpPr>
        <p:spPr>
          <a:xfrm>
            <a:off x="3839445" y="2553344"/>
            <a:ext cx="4743450" cy="320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400" kern="1800" spc="300" dirty="0">
                <a:solidFill>
                  <a:srgbClr val="193960"/>
                </a:solidFill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BAPTÊME &amp; DISCIPULAT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0A4A3E-8238-A3FD-D2E6-EB83987CE707}"/>
              </a:ext>
            </a:extLst>
          </p:cNvPr>
          <p:cNvSpPr txBox="1"/>
          <p:nvPr/>
        </p:nvSpPr>
        <p:spPr>
          <a:xfrm>
            <a:off x="3840969" y="3093140"/>
            <a:ext cx="8227921" cy="2135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spc="300" dirty="0"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POUR LES CONGRÉGATIONS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1.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Parcours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formation de disciple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clair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du nouveau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croyant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au disciple mature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2. Culture du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baptême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des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baptêmes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fréquents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célébrés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et riches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témoignages</a:t>
            </a:r>
            <a:endParaRPr lang="en-US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3. Systèmes de petits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groupes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des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environnements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propices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aux relations et à la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croissance</a:t>
            </a:r>
            <a:endParaRPr lang="en-US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4.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Parcours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formation au leadership – transformer les disciples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leaders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5.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Sacerdoce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des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croyants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chaque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membre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met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œuvre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dons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spirituels</a:t>
            </a:r>
            <a:endParaRPr lang="en-US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75D2D0-CAC5-2253-39CA-EC609C2FEE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04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AC02BC-EDD8-3AE6-2D62-EEC47BB74D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060083" y="1775358"/>
            <a:ext cx="1002680" cy="10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391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523B16-3282-7716-80E7-7FA939691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A6072892-294A-FF11-9294-21466E38D5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ED6824D-9A1C-8CF0-5BE9-3B9F8627B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404E0F-D6F2-89BC-3648-F697333BC276}"/>
              </a:ext>
            </a:extLst>
          </p:cNvPr>
          <p:cNvSpPr txBox="1"/>
          <p:nvPr/>
        </p:nvSpPr>
        <p:spPr>
          <a:xfrm>
            <a:off x="1756261" y="1751395"/>
            <a:ext cx="7335421" cy="873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4800" kern="1800" spc="300" dirty="0">
                <a:solidFill>
                  <a:schemeClr val="bg1"/>
                </a:solidFill>
                <a:latin typeface="Oswald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CALENDRIER PROPOSÉ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F6D2D9-A55B-20FA-04EB-18ED3C0E5CAB}"/>
              </a:ext>
            </a:extLst>
          </p:cNvPr>
          <p:cNvGrpSpPr/>
          <p:nvPr/>
        </p:nvGrpSpPr>
        <p:grpSpPr>
          <a:xfrm>
            <a:off x="1878997" y="2624838"/>
            <a:ext cx="9090157" cy="2543906"/>
            <a:chOff x="2010746" y="2624838"/>
            <a:chExt cx="9090157" cy="2543906"/>
          </a:xfrm>
        </p:grpSpPr>
        <p:sp>
          <p:nvSpPr>
            <p:cNvPr id="12" name="Rectangle 2">
              <a:extLst>
                <a:ext uri="{FF2B5EF4-FFF2-40B4-BE49-F238E27FC236}">
                  <a16:creationId xmlns:a16="http://schemas.microsoft.com/office/drawing/2014/main" id="{42763305-BF29-D19A-B9BD-B5CBED783D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0746" y="2624838"/>
              <a:ext cx="3817177" cy="25410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5 </a:t>
              </a: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septembre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 2026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Septembre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 2026 – Mars 2027 Janvier 2027 – </a:t>
              </a: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Août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 2027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Avril 2027 – </a:t>
              </a: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Septembre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 2027 </a:t>
              </a: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Septembre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 2027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Octobre 2027 – </a:t>
              </a: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Décembre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 2027</a:t>
              </a:r>
            </a:p>
          </p:txBody>
        </p:sp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C183EF2A-E232-664E-77FD-D646B2870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9218" y="2627664"/>
              <a:ext cx="4861685" cy="25410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Lancement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 (</a:t>
              </a: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Journée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 de </a:t>
              </a: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prière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)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Prier </a:t>
              </a: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comme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 Jésus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Servir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 </a:t>
              </a: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comme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 Jésus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Partager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 Jésus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Partager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 Jésus </a:t>
              </a: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lors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 </a:t>
              </a: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d’événements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 publics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1800" b="1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Suivre</a:t>
              </a:r>
              <a:r>
                <a:rPr kumimoji="0" lang="en-US" altLang="en-US" sz="1800" b="1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Noto Sans SemBd" panose="020B0502040504020204" pitchFamily="34" charset="0"/>
                  <a:ea typeface="Noto Sans SemBd" panose="020B0502040504020204" pitchFamily="34" charset="0"/>
                  <a:cs typeface="Noto Sans SemBd" panose="020B0502040504020204" pitchFamily="34" charset="0"/>
                </a:rPr>
                <a:t> Jésus</a:t>
              </a: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3411BAC9-E0DC-82C4-F1A4-D7EFDD5B0D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893280" y="6118051"/>
            <a:ext cx="1969939" cy="31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149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86C807-F13C-F13C-A9AE-7A07DDC3B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6A10127-90D6-0023-CBF5-ED5C26961B01}"/>
              </a:ext>
            </a:extLst>
          </p:cNvPr>
          <p:cNvSpPr/>
          <p:nvPr/>
        </p:nvSpPr>
        <p:spPr>
          <a:xfrm>
            <a:off x="10164896" y="0"/>
            <a:ext cx="2027104" cy="6858000"/>
          </a:xfrm>
          <a:prstGeom prst="rect">
            <a:avLst/>
          </a:prstGeom>
          <a:solidFill>
            <a:srgbClr val="C4943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3FD38C-B301-23F2-C3CF-B74730AFF941}"/>
              </a:ext>
            </a:extLst>
          </p:cNvPr>
          <p:cNvSpPr/>
          <p:nvPr/>
        </p:nvSpPr>
        <p:spPr>
          <a:xfrm>
            <a:off x="8131973" y="0"/>
            <a:ext cx="2027104" cy="6858000"/>
          </a:xfrm>
          <a:prstGeom prst="rect">
            <a:avLst/>
          </a:prstGeom>
          <a:solidFill>
            <a:srgbClr val="C4943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A796BC-6AF1-6FE8-C119-2E2C7668E93C}"/>
              </a:ext>
            </a:extLst>
          </p:cNvPr>
          <p:cNvSpPr/>
          <p:nvPr/>
        </p:nvSpPr>
        <p:spPr>
          <a:xfrm>
            <a:off x="6099050" y="-2"/>
            <a:ext cx="2027104" cy="6858000"/>
          </a:xfrm>
          <a:prstGeom prst="rect">
            <a:avLst/>
          </a:prstGeom>
          <a:solidFill>
            <a:srgbClr val="C4943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20D214-D2B6-6582-2180-8F7A8BC35B7F}"/>
              </a:ext>
            </a:extLst>
          </p:cNvPr>
          <p:cNvSpPr/>
          <p:nvPr/>
        </p:nvSpPr>
        <p:spPr>
          <a:xfrm>
            <a:off x="4069037" y="0"/>
            <a:ext cx="2027104" cy="6858000"/>
          </a:xfrm>
          <a:prstGeom prst="rect">
            <a:avLst/>
          </a:prstGeom>
          <a:solidFill>
            <a:srgbClr val="C49430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FCD773-F459-F451-1F34-344FBF7E90DB}"/>
              </a:ext>
            </a:extLst>
          </p:cNvPr>
          <p:cNvSpPr/>
          <p:nvPr/>
        </p:nvSpPr>
        <p:spPr>
          <a:xfrm>
            <a:off x="2039024" y="0"/>
            <a:ext cx="2027104" cy="6858000"/>
          </a:xfrm>
          <a:prstGeom prst="rect">
            <a:avLst/>
          </a:prstGeom>
          <a:solidFill>
            <a:srgbClr val="C494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E20833-FBF0-CF43-0FE6-9A972FFA9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5E73BD-7427-1E44-2BBE-28F4F2C8040C}"/>
              </a:ext>
            </a:extLst>
          </p:cNvPr>
          <p:cNvSpPr txBox="1"/>
          <p:nvPr/>
        </p:nvSpPr>
        <p:spPr>
          <a:xfrm rot="16200000">
            <a:off x="-2514197" y="3089902"/>
            <a:ext cx="6858000" cy="678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3600" b="1" spc="300" dirty="0">
                <a:solidFill>
                  <a:srgbClr val="C49430"/>
                </a:solidFill>
                <a:latin typeface="Oswald" pitchFamily="2" charset="77"/>
              </a:rPr>
              <a:t>RÉPONDRE À L’APPEL</a:t>
            </a:r>
            <a:endParaRPr lang="en-US" sz="3600" b="1" kern="1800" spc="300" dirty="0">
              <a:solidFill>
                <a:srgbClr val="C49430"/>
              </a:solidFill>
              <a:latin typeface="Oswald" pitchFamily="2" charset="77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5BDCE2-196F-9D53-5CB1-B08F4F215F93}"/>
              </a:ext>
            </a:extLst>
          </p:cNvPr>
          <p:cNvSpPr txBox="1"/>
          <p:nvPr/>
        </p:nvSpPr>
        <p:spPr>
          <a:xfrm>
            <a:off x="2047034" y="3155529"/>
            <a:ext cx="20204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PRIER 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34F237-963B-B812-6BAC-60AF844998D3}"/>
              </a:ext>
            </a:extLst>
          </p:cNvPr>
          <p:cNvSpPr txBox="1"/>
          <p:nvPr/>
        </p:nvSpPr>
        <p:spPr>
          <a:xfrm>
            <a:off x="4067513" y="3032419"/>
            <a:ext cx="20197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LIRE « JÉSUS-CHRIST 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FD0EEB-05D2-598B-71B6-FF4A671682D6}"/>
              </a:ext>
            </a:extLst>
          </p:cNvPr>
          <p:cNvSpPr txBox="1"/>
          <p:nvPr/>
        </p:nvSpPr>
        <p:spPr>
          <a:xfrm>
            <a:off x="6087273" y="2940086"/>
            <a:ext cx="20271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PARTAGER </a:t>
            </a:r>
            <a:br>
              <a:rPr lang="en-US" sz="1600" b="1" dirty="0">
                <a:solidFill>
                  <a:schemeClr val="bg1"/>
                </a:solidFill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</a:br>
            <a:r>
              <a:rPr lang="en-US" sz="1600" b="1" dirty="0">
                <a:solidFill>
                  <a:schemeClr val="bg1"/>
                </a:solidFill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« JÉSUS-CHRIST » </a:t>
            </a:r>
            <a:r>
              <a:rPr lang="en-US" sz="1200" b="1" dirty="0">
                <a:solidFill>
                  <a:schemeClr val="bg1"/>
                </a:solidFill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(</a:t>
            </a:r>
            <a:r>
              <a:rPr lang="en-US" sz="1200" b="1" dirty="0" err="1">
                <a:solidFill>
                  <a:schemeClr val="bg1"/>
                </a:solidFill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abrégé</a:t>
            </a:r>
            <a:r>
              <a:rPr lang="en-US" sz="1200" b="1" dirty="0">
                <a:solidFill>
                  <a:schemeClr val="bg1"/>
                </a:solidFill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2433E5-8362-7398-7C7C-F709602146BC}"/>
              </a:ext>
            </a:extLst>
          </p:cNvPr>
          <p:cNvSpPr txBox="1"/>
          <p:nvPr/>
        </p:nvSpPr>
        <p:spPr>
          <a:xfrm>
            <a:off x="10164896" y="2909308"/>
            <a:ext cx="20329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INVITER QUELQU’UN À SUIVRE JÉSUS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54C80E-6984-C94C-6C38-12A940A07951}"/>
              </a:ext>
            </a:extLst>
          </p:cNvPr>
          <p:cNvSpPr txBox="1"/>
          <p:nvPr/>
        </p:nvSpPr>
        <p:spPr>
          <a:xfrm>
            <a:off x="8123105" y="2909308"/>
            <a:ext cx="20197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Noto Sans SemBd" panose="020B0502040504020204" pitchFamily="34" charset="0"/>
                <a:ea typeface="Noto Sans SemBd" panose="020B0502040504020204" pitchFamily="34" charset="0"/>
                <a:cs typeface="Noto Sans SemBd" panose="020B0502040504020204" pitchFamily="34" charset="0"/>
              </a:rPr>
              <a:t>PARTAGER JÉSUS SUR VOS RÉSEAUX SOCIAUX</a:t>
            </a:r>
          </a:p>
        </p:txBody>
      </p:sp>
    </p:spTree>
    <p:extLst>
      <p:ext uri="{BB962C8B-B14F-4D97-AF65-F5344CB8AC3E}">
        <p14:creationId xmlns:p14="http://schemas.microsoft.com/office/powerpoint/2010/main" val="3244722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20F840-3AF4-A7BB-811E-AC1EA9E85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9F92F8E-91EF-A9E4-835A-F1AA928A2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A2D839-03BB-5F25-7681-4316422CDA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4350" y="1657350"/>
            <a:ext cx="3543300" cy="35433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F6141A2-710B-870A-9023-BC37DA3F7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D69488-7082-4B63-A910-9BEDEBB411DC}"/>
              </a:ext>
            </a:extLst>
          </p:cNvPr>
          <p:cNvSpPr txBox="1"/>
          <p:nvPr/>
        </p:nvSpPr>
        <p:spPr>
          <a:xfrm>
            <a:off x="3048000" y="5382994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200" dirty="0" err="1">
                <a:solidFill>
                  <a:schemeClr val="bg1"/>
                </a:solidFill>
                <a:effectLst/>
                <a:latin typeface=""/>
              </a:rPr>
              <a:t>www.nadadventist.org</a:t>
            </a:r>
            <a:r>
              <a:rPr lang="en-US" sz="2200" dirty="0">
                <a:solidFill>
                  <a:schemeClr val="bg1"/>
                </a:solidFill>
                <a:effectLst/>
                <a:latin typeface=""/>
              </a:rPr>
              <a:t>/</a:t>
            </a:r>
            <a:r>
              <a:rPr lang="en-US" sz="2200" dirty="0" err="1">
                <a:solidFill>
                  <a:schemeClr val="bg1"/>
                </a:solidFill>
                <a:effectLst/>
                <a:latin typeface=""/>
              </a:rPr>
              <a:t>allthingsnew</a:t>
            </a:r>
            <a:endParaRPr lang="en-US" sz="2200" dirty="0">
              <a:solidFill>
                <a:schemeClr val="bg1"/>
              </a:solidFill>
              <a:effectLst/>
              <a:latin typeface="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22BFA8-31DC-2650-99FB-7F7B4305600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893280" y="6118051"/>
            <a:ext cx="1969939" cy="31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810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D565CD-7494-63FE-A350-6EECA3A55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83B447-62D7-6CE5-62C5-56134FECAF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504" y="0"/>
            <a:ext cx="12191980" cy="68567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65B3D6-863A-19F5-6B86-87BC706866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893280" y="6118051"/>
            <a:ext cx="1969939" cy="3185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C94385-4850-84A8-FFE8-92624857516C}"/>
              </a:ext>
            </a:extLst>
          </p:cNvPr>
          <p:cNvSpPr txBox="1"/>
          <p:nvPr/>
        </p:nvSpPr>
        <p:spPr>
          <a:xfrm>
            <a:off x="889016" y="1560347"/>
            <a:ext cx="10410939" cy="1783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3500" kern="1800" dirty="0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« </a:t>
            </a:r>
            <a:r>
              <a:rPr lang="en-US" sz="3500" kern="0" dirty="0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Et moi, </a:t>
            </a:r>
            <a:r>
              <a:rPr lang="en-US" sz="3500" kern="0" dirty="0" err="1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quand</a:t>
            </a:r>
            <a:r>
              <a:rPr lang="en-US" sz="3500" kern="0" dirty="0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3500" kern="0" dirty="0" err="1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j'aurai</a:t>
            </a:r>
            <a:r>
              <a:rPr lang="en-US" sz="3500" kern="0" dirty="0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3500" kern="0" dirty="0" err="1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été</a:t>
            </a:r>
            <a:r>
              <a:rPr lang="en-US" sz="3500" kern="0" dirty="0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3500" kern="0" dirty="0" err="1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élevé</a:t>
            </a:r>
            <a:r>
              <a:rPr lang="en-US" sz="3500" kern="0" dirty="0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la terre, </a:t>
            </a:r>
            <a:r>
              <a:rPr lang="en-US" sz="3500" kern="0" dirty="0" err="1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j'attirerai</a:t>
            </a:r>
            <a:r>
              <a:rPr lang="en-US" sz="3500" kern="0" dirty="0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à moi </a:t>
            </a:r>
            <a:r>
              <a:rPr lang="en-US" sz="3500" kern="0" dirty="0" err="1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tous</a:t>
            </a:r>
            <a:r>
              <a:rPr lang="en-US" sz="3500" kern="0" dirty="0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les </a:t>
            </a:r>
            <a:r>
              <a:rPr lang="en-US" sz="3500" kern="0" dirty="0" err="1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êtres</a:t>
            </a:r>
            <a:r>
              <a:rPr lang="en-US" sz="3500" kern="0" dirty="0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3500" kern="0" dirty="0" err="1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humains</a:t>
            </a:r>
            <a:r>
              <a:rPr lang="en-US" sz="3500" kern="0" dirty="0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» 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2000" b="1" i="1" kern="18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Jean 12:32 NFC </a:t>
            </a:r>
            <a:endParaRPr lang="en-US" sz="2000" b="1" i="1" kern="100" dirty="0">
              <a:solidFill>
                <a:schemeClr val="bg1"/>
              </a:solidFill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582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56D880-AFBC-6D03-0BC8-20C8C0BF5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6F1ED5C-17FD-004D-0D92-C9FE99133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4B3051B-E150-9A2C-B3FA-07E89DB0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897384" y="6127862"/>
            <a:ext cx="1969935" cy="3185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5B565B-C009-156F-E605-581FF83C0A40}"/>
              </a:ext>
            </a:extLst>
          </p:cNvPr>
          <p:cNvSpPr txBox="1"/>
          <p:nvPr/>
        </p:nvSpPr>
        <p:spPr>
          <a:xfrm>
            <a:off x="1273366" y="1473584"/>
            <a:ext cx="6899084" cy="3894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Beaucoup plus de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personnes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nous ne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pensons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désirent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trouver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le chemin qui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mène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au Christ.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Ceux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qui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prêchent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le dernier message de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miséricorde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ne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devraient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pas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perdre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vue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Jésus doit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être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présenté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comme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le refuge du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pécheur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Certains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prédicateurs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pensent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qu’il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n’est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pas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nécessaire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prêcher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la repentance et la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foi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;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ils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considèrent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comme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acquis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leurs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auditeurs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sont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des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familiers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l’Evangile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et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qu’il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faut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leur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présenter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d’autres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sujets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pour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retenir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leur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attention. Mais beaucoup de gens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sont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d’une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ignorance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attristante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qui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concerne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le plan du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salut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; sur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sujet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d’une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importance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primordiale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ils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ont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besoin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plus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d’instruction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sur tout </a:t>
            </a:r>
            <a:r>
              <a:rPr lang="en-US" sz="1800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autre</a:t>
            </a:r>
            <a:r>
              <a:rPr lang="en-US" sz="1800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</a:t>
            </a:r>
            <a:r>
              <a:rPr lang="en-US" sz="1800" b="1" i="1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Le Ministère </a:t>
            </a:r>
            <a:r>
              <a:rPr lang="en-US" sz="1800" b="1" i="1" kern="0" dirty="0" err="1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Évangélique</a:t>
            </a:r>
            <a:r>
              <a:rPr lang="en-US" sz="1800" b="1" i="1" kern="0" dirty="0">
                <a:solidFill>
                  <a:srgbClr val="C49430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p. 152</a:t>
            </a:r>
            <a:endParaRPr lang="en-US" sz="1800" b="1" i="1" kern="100" dirty="0">
              <a:solidFill>
                <a:srgbClr val="C49430"/>
              </a:solidFill>
              <a:effectLst/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644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4752AC-B889-7F67-FFC7-C9CA5321D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7B7F41C-506D-85D9-97D7-2A175550C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C259BB-FE0F-C331-6A11-C860A611D1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897384" y="6127862"/>
            <a:ext cx="1969935" cy="3185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11ADB3-912E-7C04-74C3-35C718AA1050}"/>
              </a:ext>
            </a:extLst>
          </p:cNvPr>
          <p:cNvSpPr txBox="1"/>
          <p:nvPr/>
        </p:nvSpPr>
        <p:spPr>
          <a:xfrm>
            <a:off x="1262347" y="607814"/>
            <a:ext cx="689581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Le Christ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possède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la tendresse d’un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berger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l’affection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d’un père, et la grâce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immaculée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d’un Sauveur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compatissant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Il ne se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contente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pas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d’annoncer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ses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bénédictions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; il les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offre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la manière la plus persuasive,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afin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faire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naître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le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désir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les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posséder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Ses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serviteurs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doivent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s’efforcer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présenter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de la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même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manière, les richesses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glorieuses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son don ineffable.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L’amour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magnifique du Christ aura pour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effet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d’attendrir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et de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subjuguer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les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cœurs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alors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la simple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répétition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des doctrines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resterait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inefficace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“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Consolez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consolez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mon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peuple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dit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votre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Dieu.” “Monte sur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haute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montagne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pour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annoncer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la bonne nouvelle à Sion!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Elève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la voix avec force pour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annoncer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la bonne nouvelle à Jérusalem.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Elève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la voix; ne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crains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point! Dis aux villes de Juda: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Voici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votre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Dieu!... Comme un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berger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il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paîtra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son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troupeau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Il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recueillera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les agneaux entre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ses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bras et les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portera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dans son sein.”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Parlez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celui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qui se “distingue entre dix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mille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”, et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dont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la “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personne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est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pleine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charme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”. Des mots ne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suffisent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pas pour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cela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Nous devons le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refléter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dans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notre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caractère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et le manifester dans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notre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vie. Le Christ pose pour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que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son portrait soit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reproduit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chacun de </a:t>
            </a:r>
            <a:r>
              <a:rPr lang="en-US" dirty="0" err="1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ses</a:t>
            </a:r>
            <a:r>
              <a:rPr lang="en-US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disciples. </a:t>
            </a:r>
            <a:r>
              <a:rPr lang="en-US" b="1" i="1" dirty="0">
                <a:solidFill>
                  <a:srgbClr val="C4943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Jésus-Christ, p. 829</a:t>
            </a:r>
          </a:p>
        </p:txBody>
      </p:sp>
    </p:spTree>
    <p:extLst>
      <p:ext uri="{BB962C8B-B14F-4D97-AF65-F5344CB8AC3E}">
        <p14:creationId xmlns:p14="http://schemas.microsoft.com/office/powerpoint/2010/main" val="318605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32DA7C-5852-1C4C-0960-08042536D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F5CE7A6-3AF1-E7D9-327D-55550FD899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24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B077E0D-8D4D-B682-23F7-947AF0A96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D3E4FA-3543-B057-1179-47F20E99C4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893280" y="6118051"/>
            <a:ext cx="1969939" cy="3185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721796-7A85-223E-5859-9D8113BA9189}"/>
              </a:ext>
            </a:extLst>
          </p:cNvPr>
          <p:cNvSpPr txBox="1"/>
          <p:nvPr/>
        </p:nvSpPr>
        <p:spPr>
          <a:xfrm>
            <a:off x="1665359" y="1839976"/>
            <a:ext cx="5750202" cy="873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4800" kern="1800" spc="300" dirty="0">
                <a:solidFill>
                  <a:schemeClr val="bg1"/>
                </a:solidFill>
                <a:latin typeface="Oswald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PRIER COMME JÉSUS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F0C096-F1DF-3492-7E96-E755DC7053E5}"/>
              </a:ext>
            </a:extLst>
          </p:cNvPr>
          <p:cNvSpPr txBox="1"/>
          <p:nvPr/>
        </p:nvSpPr>
        <p:spPr>
          <a:xfrm>
            <a:off x="1663835" y="2553344"/>
            <a:ext cx="4743450" cy="320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400" kern="1800" spc="300" dirty="0">
                <a:solidFill>
                  <a:schemeClr val="bg1"/>
                </a:solidFill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RENOUVEAU SPIRITUEL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A3F7563-30DF-B39C-31D6-5F148D8F12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2652" y="1775358"/>
            <a:ext cx="1002680" cy="10026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8016250-318A-657C-472F-B1DC764F1A40}"/>
              </a:ext>
            </a:extLst>
          </p:cNvPr>
          <p:cNvSpPr txBox="1"/>
          <p:nvPr/>
        </p:nvSpPr>
        <p:spPr>
          <a:xfrm>
            <a:off x="1665359" y="3093140"/>
            <a:ext cx="9028661" cy="2135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spc="300" dirty="0">
                <a:solidFill>
                  <a:schemeClr val="bg1"/>
                </a:solidFill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POUR CHAQUE PERSONNE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Moment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quotidien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méditation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lecture de la Bible et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prière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intentionnelle</a:t>
            </a:r>
            <a:endParaRPr lang="en-US" altLang="en-US" sz="1400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Lecture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ou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écoute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des quatre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évangiles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et du livre </a:t>
            </a:r>
            <a:r>
              <a:rPr lang="en-US" altLang="en-US" sz="1400" i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Jésus-Christ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Journal de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prière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noter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ses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prières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et y consigner les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réponses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reçues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Marches de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prière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prier dans les quartiers, sur les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lieux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travail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ou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dans les écoles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Prières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à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partir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la Bible – transformer des passages (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psaumes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évangiles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)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prières</a:t>
            </a:r>
            <a:r>
              <a:rPr lang="en-US" alt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personnelles</a:t>
            </a:r>
            <a:endParaRPr lang="en-US" altLang="en-US" sz="1400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472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5E7056-6AE6-E31F-E48C-6EA29E8C2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39B8F4A-140F-982F-B8DF-E80861F1B8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897384" y="6127862"/>
            <a:ext cx="1969935" cy="3185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5084460-B1DD-AA32-DEC6-329154098A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432145" y="1775358"/>
            <a:ext cx="1002680" cy="10026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97BEA31-8322-2909-D695-9BD81CAF47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27" y="0"/>
            <a:ext cx="3048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809D85F-AFFC-C0E1-6B4E-8AD562A8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FA1F0C-B2AA-DD45-B697-77C9C9FD1480}"/>
              </a:ext>
            </a:extLst>
          </p:cNvPr>
          <p:cNvSpPr txBox="1"/>
          <p:nvPr/>
        </p:nvSpPr>
        <p:spPr>
          <a:xfrm>
            <a:off x="3840969" y="1839976"/>
            <a:ext cx="5534898" cy="873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4800" kern="1800" spc="300" dirty="0">
                <a:solidFill>
                  <a:srgbClr val="C49430"/>
                </a:solidFill>
                <a:latin typeface="Oswald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PRIER COMME JÉSUS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0F3943-61DA-2C21-AC36-FD94C97DF8EB}"/>
              </a:ext>
            </a:extLst>
          </p:cNvPr>
          <p:cNvSpPr txBox="1"/>
          <p:nvPr/>
        </p:nvSpPr>
        <p:spPr>
          <a:xfrm>
            <a:off x="3839445" y="2553344"/>
            <a:ext cx="4743450" cy="320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400" kern="1800" spc="300" dirty="0">
                <a:solidFill>
                  <a:srgbClr val="193960"/>
                </a:solidFill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RENOUVEAU SPIRITUEL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36E139-3E8C-BE27-D83A-A69FD8DE3C5C}"/>
              </a:ext>
            </a:extLst>
          </p:cNvPr>
          <p:cNvSpPr txBox="1"/>
          <p:nvPr/>
        </p:nvSpPr>
        <p:spPr>
          <a:xfrm>
            <a:off x="3840969" y="3093140"/>
            <a:ext cx="8349507" cy="2458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spc="300" dirty="0"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POUR LES CONGRÉGATIONS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Rencontres de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prière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hebdomadaires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pour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étudier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les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évangiles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et le livre </a:t>
            </a:r>
            <a:r>
              <a:rPr lang="en-US" altLang="en-US" sz="1400" i="1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Jésus-Christ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Temps forts de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prière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au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cours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l’année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10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ou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40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jours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prière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semaines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réveil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etc.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Partenaires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prière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/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groupes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trois – petits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groupes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spécialement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consacrés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à la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prière</a:t>
            </a:r>
            <a:endParaRPr lang="en-US" altLang="en-US" sz="1400" dirty="0">
              <a:solidFill>
                <a:srgbClr val="000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Journée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ou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nuit de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prière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une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période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prolongée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consacrée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à la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prière</a:t>
            </a:r>
            <a:endParaRPr lang="en-US" altLang="en-US" sz="1400" dirty="0">
              <a:solidFill>
                <a:srgbClr val="000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Listes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prière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à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l'échelle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l'église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besoins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organisés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et mis à jour,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partagés</a:t>
            </a:r>
            <a:r>
              <a:rPr lang="en-US" altLang="en-US" sz="1400" dirty="0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altLang="en-US" sz="1400" dirty="0" err="1">
                <a:solidFill>
                  <a:srgbClr val="00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régulièrement</a:t>
            </a:r>
            <a:endParaRPr lang="en-US" altLang="en-US" sz="1400" dirty="0">
              <a:solidFill>
                <a:srgbClr val="000000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684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ABADAC-CC47-2BD8-9A9E-A20E9DBF7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8866E2A-DAC3-87DE-828E-8EE4880BD2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929E79-5BE8-A529-0566-8AA9AE56D1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6476" y="1775358"/>
            <a:ext cx="1002680" cy="10026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2843E86-B204-1BEA-93FA-AD10FE8FB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11E251-51D5-87CD-64E7-31CBE7CFFA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893280" y="6118051"/>
            <a:ext cx="1969939" cy="3185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DB373C-D3CE-96FD-F845-C61ADE6B84DF}"/>
              </a:ext>
            </a:extLst>
          </p:cNvPr>
          <p:cNvSpPr txBox="1"/>
          <p:nvPr/>
        </p:nvSpPr>
        <p:spPr>
          <a:xfrm>
            <a:off x="1665359" y="1839976"/>
            <a:ext cx="6095890" cy="873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4800" kern="1800" spc="300" dirty="0">
                <a:solidFill>
                  <a:schemeClr val="bg1"/>
                </a:solidFill>
                <a:latin typeface="Oswald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SERVIR COMME JÉSUS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F46C04-9C47-1332-7F23-C6A0681C6AB8}"/>
              </a:ext>
            </a:extLst>
          </p:cNvPr>
          <p:cNvSpPr txBox="1"/>
          <p:nvPr/>
        </p:nvSpPr>
        <p:spPr>
          <a:xfrm>
            <a:off x="1663835" y="2553344"/>
            <a:ext cx="4743450" cy="320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400" kern="1800" spc="300" dirty="0">
                <a:solidFill>
                  <a:schemeClr val="bg1"/>
                </a:solidFill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COMPASSION &amp; GUÉRISON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853AC7-F665-913B-D944-D945CA781E6C}"/>
              </a:ext>
            </a:extLst>
          </p:cNvPr>
          <p:cNvSpPr txBox="1"/>
          <p:nvPr/>
        </p:nvSpPr>
        <p:spPr>
          <a:xfrm>
            <a:off x="1665359" y="3093140"/>
            <a:ext cx="9478892" cy="2781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spc="300" dirty="0">
                <a:solidFill>
                  <a:schemeClr val="bg1"/>
                </a:solidFill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POUR CHAQUE PERSONNE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Accomplir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intentionnellement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des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gestes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gentillesse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aider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voisins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collègues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des inconnus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Faire du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bénévolat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au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niveau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local – dans des foyers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d’accueil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des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banques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alimentaires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des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centres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d’aide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d’urgence</a:t>
            </a:r>
            <a:endParaRPr lang="en-US" sz="1400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Visiter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des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personnes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âgées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ou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à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l’hôpital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leur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offrir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une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présence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et des encouragements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Mettre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à profit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compétences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personnelles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donner des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cours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particuliers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réparer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des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objets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assurer le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rôle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mentor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Cultiver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la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disponibilité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être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ouvert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aux rencontres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providentielles</a:t>
            </a:r>
            <a:endParaRPr lang="en-US" sz="1400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160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7BB908-0BC5-9E01-6536-5B376E804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415A5D9-A22C-98B1-D49F-78DCAE27D7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741225" y="1292713"/>
            <a:ext cx="1002680" cy="10026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EA0302-6325-DFC1-7EC5-368480FA91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897384" y="6127862"/>
            <a:ext cx="1969935" cy="31854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2B38EE7-420D-B933-320E-AB5AE8D64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2A22A1-A82F-A5CB-9FA4-1FD2A66E894D}"/>
              </a:ext>
            </a:extLst>
          </p:cNvPr>
          <p:cNvSpPr txBox="1"/>
          <p:nvPr/>
        </p:nvSpPr>
        <p:spPr>
          <a:xfrm>
            <a:off x="3840968" y="1368482"/>
            <a:ext cx="6056415" cy="873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4800" kern="1800" spc="300" dirty="0">
                <a:solidFill>
                  <a:srgbClr val="C49430"/>
                </a:solidFill>
                <a:latin typeface="Oswald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SERVIR COMME JÉSUS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97396F-06D1-60A6-9C38-66F87E17C4CB}"/>
              </a:ext>
            </a:extLst>
          </p:cNvPr>
          <p:cNvSpPr txBox="1"/>
          <p:nvPr/>
        </p:nvSpPr>
        <p:spPr>
          <a:xfrm>
            <a:off x="3839445" y="2081850"/>
            <a:ext cx="4743450" cy="320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400" kern="1800" spc="300" dirty="0">
                <a:solidFill>
                  <a:srgbClr val="193960"/>
                </a:solidFill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COMPASSION &amp; GUÉRISON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9898ED-69E3-8D07-23DB-067027D07A16}"/>
              </a:ext>
            </a:extLst>
          </p:cNvPr>
          <p:cNvSpPr txBox="1"/>
          <p:nvPr/>
        </p:nvSpPr>
        <p:spPr>
          <a:xfrm>
            <a:off x="3840970" y="2621646"/>
            <a:ext cx="7146118" cy="3428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spc="300" dirty="0"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POUR LES CONGRÉGARTIONS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Journées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service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communautaire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actions de terrain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concrètes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et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visibles</a:t>
            </a:r>
            <a:endParaRPr lang="en-US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Partenariats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permanents – avec les écoles, les associations à but non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lucratif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et les services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sociaux</a:t>
            </a:r>
            <a:endParaRPr lang="en-US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Actions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faveur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la santé – salons de la santé,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cours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cuisine et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sensibilisation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à un mode de vie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sain</a:t>
            </a:r>
            <a:endParaRPr lang="en-US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Actions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faveur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la famille –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renforcement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des liens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conjugaux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et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informations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sur la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parentalité</a:t>
            </a:r>
            <a:endParaRPr lang="en-US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Événements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sociaux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rencontres de quartier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organisées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par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l'église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événements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saisonniers</a:t>
            </a:r>
            <a:r>
              <a:rPr lang="en-US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et concerts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A57DCF-490A-7682-E845-6E1FDA0AFB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04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98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5AD2CC-D5E6-AAF9-A297-6F5D34D6A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11D6536-809B-E485-EA95-BE95AC95D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24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5276FDC-7A5C-6BA9-A595-F46439E9E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4293B2-7CF6-6F7E-9DF3-8CEB283F2B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893280" y="6118051"/>
            <a:ext cx="1969939" cy="3185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B947BF1-CE79-51D6-0757-184AB615769A}"/>
              </a:ext>
            </a:extLst>
          </p:cNvPr>
          <p:cNvSpPr txBox="1"/>
          <p:nvPr/>
        </p:nvSpPr>
        <p:spPr>
          <a:xfrm>
            <a:off x="1665359" y="1839976"/>
            <a:ext cx="4741926" cy="873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4800" kern="1800" spc="300" dirty="0">
                <a:solidFill>
                  <a:schemeClr val="bg1"/>
                </a:solidFill>
                <a:latin typeface="Oswald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PARTAGER JÉSUS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8CBA25-33DE-60EF-DF80-FDDA4506ECDE}"/>
              </a:ext>
            </a:extLst>
          </p:cNvPr>
          <p:cNvSpPr txBox="1"/>
          <p:nvPr/>
        </p:nvSpPr>
        <p:spPr>
          <a:xfrm>
            <a:off x="1663835" y="2553344"/>
            <a:ext cx="4743450" cy="320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400" kern="1800" spc="300" dirty="0">
                <a:solidFill>
                  <a:schemeClr val="bg1"/>
                </a:solidFill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PROCLAMATION &amp; RÉINTÉGRATION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696D76-AAD1-0C7B-59B8-8CAC5DBBFE04}"/>
              </a:ext>
            </a:extLst>
          </p:cNvPr>
          <p:cNvSpPr txBox="1"/>
          <p:nvPr/>
        </p:nvSpPr>
        <p:spPr>
          <a:xfrm>
            <a:off x="1665359" y="3093140"/>
            <a:ext cx="11593441" cy="2458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spc="300" dirty="0">
                <a:solidFill>
                  <a:schemeClr val="bg1"/>
                </a:solidFill>
                <a:latin typeface="Oswald" pitchFamily="2" charset="77"/>
                <a:ea typeface="Noto Sans" panose="020B0502040504020204" pitchFamily="34" charset="0"/>
                <a:cs typeface="Noto Sans" panose="020B0502040504020204" pitchFamily="34" charset="0"/>
              </a:rPr>
              <a:t>OUR CHAQUE PERSONNE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Établir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un contact personnel – prendre des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nouvelles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d’un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membre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d’église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absent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depuis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un certain temps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Entretiens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spirituels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partager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votre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histoire et poser des questions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pertinentes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sur la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foi</a:t>
            </a:r>
            <a:endParaRPr lang="en-US" sz="1400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Inviter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d’autres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personnes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à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l’église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à un petit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groupe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ou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à des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événements</a:t>
            </a:r>
            <a:endParaRPr lang="en-US" sz="1400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Témoignage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numérique –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présenter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sa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foi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 manière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réfléchie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et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authentique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sur les réseaux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sociaux</a:t>
            </a:r>
            <a:endParaRPr lang="en-US" sz="1400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Distribuer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des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ouvrages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–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offrir</a:t>
            </a:r>
            <a:r>
              <a:rPr lang="en-US" sz="140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un livre sur Jésus à </a:t>
            </a:r>
            <a:r>
              <a:rPr lang="en-US" sz="1400" dirty="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quelqu’un</a:t>
            </a:r>
            <a:endParaRPr lang="en-US" sz="1400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>
              <a:lnSpc>
                <a:spcPct val="150000"/>
              </a:lnSpc>
            </a:pPr>
            <a:endParaRPr lang="en-US" sz="1400" dirty="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443AB4-7E9A-E79D-A2A7-A3BCF70FAA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3425" y="1775358"/>
            <a:ext cx="1002680" cy="10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156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1131</Words>
  <Application>Microsoft Macintosh PowerPoint</Application>
  <PresentationFormat>Widescreen</PresentationFormat>
  <Paragraphs>86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Noto Sans SemBd</vt:lpstr>
      <vt:lpstr>Aptos Display</vt:lpstr>
      <vt:lpstr>Arial</vt:lpstr>
      <vt:lpstr>Aptos</vt:lpstr>
      <vt:lpstr>Noto Sans</vt:lpstr>
      <vt:lpstr>Oswald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Luis Sanchez</dc:creator>
  <cp:lastModifiedBy>Georgia Damsteegt</cp:lastModifiedBy>
  <cp:revision>26</cp:revision>
  <dcterms:created xsi:type="dcterms:W3CDTF">2026-05-07T18:35:09Z</dcterms:created>
  <dcterms:modified xsi:type="dcterms:W3CDTF">2026-06-25T19:55:35Z</dcterms:modified>
</cp:coreProperties>
</file>