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ptos"/>
        <a:ea typeface="Aptos"/>
        <a:cs typeface="Aptos"/>
        <a:sym typeface="Apto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5"/>
    <p:restoredTop sz="94620"/>
  </p:normalViewPr>
  <p:slideViewPr>
    <p:cSldViewPr snapToGrid="0">
      <p:cViewPr>
        <p:scale>
          <a:sx n="82" d="100"/>
          <a:sy n="82" d="100"/>
        </p:scale>
        <p:origin x="138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" y="1282"/>
            <a:ext cx="12191981" cy="685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8"/>
          <p:cNvSpPr txBox="1"/>
          <p:nvPr/>
        </p:nvSpPr>
        <p:spPr>
          <a:xfrm>
            <a:off x="3886689" y="1839976"/>
            <a:ext cx="5487652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2400" spc="150">
                <a:solidFill>
                  <a:srgbClr val="C4943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COMPARTIR A JESÚS</a:t>
            </a:r>
          </a:p>
        </p:txBody>
      </p:sp>
      <p:sp>
        <p:nvSpPr>
          <p:cNvPr id="144" name="TextBox 10"/>
          <p:cNvSpPr txBox="1"/>
          <p:nvPr/>
        </p:nvSpPr>
        <p:spPr>
          <a:xfrm>
            <a:off x="3885165" y="2553343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19396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PROCLAMACIÓN Y RESTAURACIÓN</a:t>
            </a:r>
          </a:p>
        </p:txBody>
      </p:sp>
      <p:sp>
        <p:nvSpPr>
          <p:cNvPr id="145" name="TextBox 3"/>
          <p:cNvSpPr txBox="1"/>
          <p:nvPr/>
        </p:nvSpPr>
        <p:spPr>
          <a:xfrm>
            <a:off x="3886688" y="3093140"/>
            <a:ext cx="7980631" cy="278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LAS CONGREGACIONES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Actos de </a:t>
            </a:r>
            <a:r>
              <a:rPr dirty="0" err="1"/>
              <a:t>evangelización</a:t>
            </a:r>
            <a:r>
              <a:rPr dirty="0"/>
              <a:t>: </a:t>
            </a:r>
            <a:r>
              <a:rPr dirty="0" err="1"/>
              <a:t>dar</a:t>
            </a:r>
            <a:r>
              <a:rPr dirty="0"/>
              <a:t> a </a:t>
            </a:r>
            <a:r>
              <a:rPr dirty="0" err="1"/>
              <a:t>conocer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mensaje</a:t>
            </a:r>
            <a:r>
              <a:rPr dirty="0"/>
              <a:t> de Jesús, la </a:t>
            </a:r>
            <a:r>
              <a:rPr dirty="0" err="1"/>
              <a:t>salvación</a:t>
            </a:r>
            <a:r>
              <a:rPr dirty="0"/>
              <a:t> y </a:t>
            </a:r>
            <a:r>
              <a:rPr dirty="0" err="1"/>
              <a:t>su</a:t>
            </a:r>
            <a:r>
              <a:rPr dirty="0"/>
              <a:t> </a:t>
            </a:r>
            <a:br>
              <a:rPr lang="en-US" dirty="0"/>
            </a:br>
            <a:r>
              <a:rPr dirty="0"/>
              <a:t>pronto </a:t>
            </a:r>
            <a:r>
              <a:rPr dirty="0" err="1"/>
              <a:t>regreso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Distribución</a:t>
            </a:r>
            <a:r>
              <a:rPr dirty="0"/>
              <a:t> </a:t>
            </a:r>
            <a:r>
              <a:rPr dirty="0" err="1"/>
              <a:t>coordinada</a:t>
            </a:r>
            <a:r>
              <a:rPr dirty="0"/>
              <a:t> de </a:t>
            </a:r>
            <a:r>
              <a:rPr dirty="0" err="1"/>
              <a:t>folletos</a:t>
            </a:r>
            <a:r>
              <a:rPr dirty="0"/>
              <a:t>: </a:t>
            </a:r>
            <a:r>
              <a:rPr dirty="0" err="1"/>
              <a:t>compartir</a:t>
            </a:r>
            <a:r>
              <a:rPr dirty="0"/>
              <a:t> un </a:t>
            </a:r>
            <a:r>
              <a:rPr dirty="0" err="1"/>
              <a:t>libro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Jesús con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vecinos</a:t>
            </a:r>
            <a:r>
              <a:rPr dirty="0"/>
              <a:t> </a:t>
            </a:r>
            <a:br>
              <a:rPr lang="en-US" dirty="0"/>
            </a:br>
            <a:r>
              <a:rPr dirty="0"/>
              <a:t>de la </a:t>
            </a:r>
            <a:r>
              <a:rPr dirty="0" err="1"/>
              <a:t>iglesia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misioneros</a:t>
            </a:r>
            <a:r>
              <a:rPr dirty="0"/>
              <a:t>: </a:t>
            </a:r>
            <a:r>
              <a:rPr dirty="0" err="1"/>
              <a:t>organizar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de </a:t>
            </a:r>
            <a:r>
              <a:rPr dirty="0" err="1"/>
              <a:t>estudio</a:t>
            </a:r>
            <a:r>
              <a:rPr dirty="0"/>
              <a:t> </a:t>
            </a:r>
            <a:r>
              <a:rPr dirty="0" err="1"/>
              <a:t>bíblico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casa.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Actos </a:t>
            </a:r>
            <a:r>
              <a:rPr dirty="0" err="1"/>
              <a:t>comunitarios</a:t>
            </a:r>
            <a:r>
              <a:rPr dirty="0"/>
              <a:t>: </a:t>
            </a:r>
            <a:r>
              <a:rPr dirty="0" err="1"/>
              <a:t>conciertos</a:t>
            </a:r>
            <a:r>
              <a:rPr dirty="0"/>
              <a:t> y </a:t>
            </a:r>
            <a:r>
              <a:rPr dirty="0" err="1"/>
              <a:t>programas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Navidad y Semana Santa.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Invitaciones</a:t>
            </a:r>
            <a:r>
              <a:rPr dirty="0"/>
              <a:t> </a:t>
            </a:r>
            <a:r>
              <a:rPr dirty="0" err="1"/>
              <a:t>específicas</a:t>
            </a:r>
            <a:r>
              <a:rPr dirty="0"/>
              <a:t>: a </a:t>
            </a:r>
            <a:r>
              <a:rPr dirty="0" err="1"/>
              <a:t>miembros</a:t>
            </a:r>
            <a:r>
              <a:rPr dirty="0"/>
              <a:t> </a:t>
            </a:r>
            <a:r>
              <a:rPr dirty="0" err="1"/>
              <a:t>inactivos</a:t>
            </a:r>
            <a:r>
              <a:rPr dirty="0"/>
              <a:t> y amigos de la comunidad </a:t>
            </a:r>
            <a:r>
              <a:rPr dirty="0" err="1"/>
              <a:t>interesados</a:t>
            </a:r>
            <a:r>
              <a:rPr dirty="0"/>
              <a:t>.</a:t>
            </a:r>
          </a:p>
        </p:txBody>
      </p:sp>
      <p:pic>
        <p:nvPicPr>
          <p:cNvPr id="14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51449" y="1775357"/>
            <a:ext cx="1002681" cy="100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extBox 8"/>
          <p:cNvSpPr txBox="1"/>
          <p:nvPr/>
        </p:nvSpPr>
        <p:spPr>
          <a:xfrm>
            <a:off x="1711080" y="1839976"/>
            <a:ext cx="4126862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400" spc="212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SEGUIR A JESÚS</a:t>
            </a:r>
          </a:p>
        </p:txBody>
      </p:sp>
      <p:sp>
        <p:nvSpPr>
          <p:cNvPr id="152" name="TextBox 10"/>
          <p:cNvSpPr txBox="1"/>
          <p:nvPr/>
        </p:nvSpPr>
        <p:spPr>
          <a:xfrm>
            <a:off x="1709555" y="2553343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BAUTISMO Y DISCIPULADO</a:t>
            </a:r>
          </a:p>
        </p:txBody>
      </p:sp>
      <p:sp>
        <p:nvSpPr>
          <p:cNvPr id="153" name="TextBox 3"/>
          <p:cNvSpPr txBox="1"/>
          <p:nvPr/>
        </p:nvSpPr>
        <p:spPr>
          <a:xfrm>
            <a:off x="1711078" y="3093140"/>
            <a:ext cx="8136483" cy="2135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INDIVIDUOS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s-ES" noProof="0" dirty="0"/>
              <a:t>Compromiso con el crecimiento espiritual: lectura de la Biblia, estudio y oración.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s-ES" noProof="0" dirty="0"/>
              <a:t>Relaciones de apoyo mutuo: reuniones periódicas con un mentor o amigo espiritual.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s-ES" noProof="0" dirty="0"/>
              <a:t>Vivir para Jesús: poner en práctica de forma activa lo que se aprende.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s-ES" noProof="0" dirty="0"/>
              <a:t>Servir en la iglesia: crecer a través de la participación.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lang="es-ES" noProof="0" dirty="0"/>
              <a:t>Dar los siguientes pasos públicamente: el bautismo, compartir hitos de fe.</a:t>
            </a:r>
          </a:p>
        </p:txBody>
      </p:sp>
      <p:pic>
        <p:nvPicPr>
          <p:cNvPr id="154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138" y="1775356"/>
            <a:ext cx="1002681" cy="100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8"/>
          <p:cNvSpPr txBox="1"/>
          <p:nvPr/>
        </p:nvSpPr>
        <p:spPr>
          <a:xfrm>
            <a:off x="3886689" y="1839976"/>
            <a:ext cx="4823358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500" b="1" spc="218">
                <a:solidFill>
                  <a:srgbClr val="C4943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SEGUIR A JESÚS</a:t>
            </a:r>
          </a:p>
        </p:txBody>
      </p:sp>
      <p:sp>
        <p:nvSpPr>
          <p:cNvPr id="158" name="TextBox 10"/>
          <p:cNvSpPr txBox="1"/>
          <p:nvPr/>
        </p:nvSpPr>
        <p:spPr>
          <a:xfrm>
            <a:off x="3885165" y="2553343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19396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BAUTISMO Y DISCIPULADO</a:t>
            </a:r>
          </a:p>
        </p:txBody>
      </p:sp>
      <p:sp>
        <p:nvSpPr>
          <p:cNvPr id="159" name="TextBox 3"/>
          <p:cNvSpPr txBox="1"/>
          <p:nvPr/>
        </p:nvSpPr>
        <p:spPr>
          <a:xfrm>
            <a:off x="3886689" y="3093140"/>
            <a:ext cx="8136482" cy="245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LAS CONGREGACIONES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Un camino claro </a:t>
            </a:r>
            <a:r>
              <a:rPr dirty="0" err="1"/>
              <a:t>hacia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discipulado</a:t>
            </a:r>
            <a:r>
              <a:rPr dirty="0"/>
              <a:t>: de nuevo </a:t>
            </a:r>
            <a:r>
              <a:rPr dirty="0" err="1"/>
              <a:t>creyente</a:t>
            </a:r>
            <a:r>
              <a:rPr dirty="0"/>
              <a:t> a </a:t>
            </a:r>
            <a:r>
              <a:rPr dirty="0" err="1"/>
              <a:t>discípulo</a:t>
            </a:r>
            <a:r>
              <a:rPr dirty="0"/>
              <a:t> maduro.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Cultura del </a:t>
            </a:r>
            <a:r>
              <a:rPr dirty="0" err="1"/>
              <a:t>bautismo</a:t>
            </a:r>
            <a:r>
              <a:rPr dirty="0"/>
              <a:t>: </a:t>
            </a:r>
            <a:r>
              <a:rPr dirty="0" err="1"/>
              <a:t>bautismos</a:t>
            </a:r>
            <a:r>
              <a:rPr dirty="0"/>
              <a:t> </a:t>
            </a:r>
            <a:r>
              <a:rPr dirty="0" err="1"/>
              <a:t>frecuentes</a:t>
            </a:r>
            <a:r>
              <a:rPr dirty="0"/>
              <a:t>, </a:t>
            </a:r>
            <a:r>
              <a:rPr dirty="0" err="1"/>
              <a:t>celebrados</a:t>
            </a:r>
            <a:r>
              <a:rPr dirty="0"/>
              <a:t> y con </a:t>
            </a:r>
            <a:r>
              <a:rPr dirty="0" err="1"/>
              <a:t>mucho</a:t>
            </a:r>
            <a:r>
              <a:rPr dirty="0"/>
              <a:t> </a:t>
            </a:r>
            <a:r>
              <a:rPr dirty="0" err="1"/>
              <a:t>significado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Sistemas de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pequeños</a:t>
            </a:r>
            <a:r>
              <a:rPr dirty="0"/>
              <a:t>: </a:t>
            </a:r>
            <a:r>
              <a:rPr dirty="0" err="1"/>
              <a:t>entornos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se </a:t>
            </a:r>
            <a:r>
              <a:rPr dirty="0" err="1"/>
              <a:t>forjan</a:t>
            </a:r>
            <a:r>
              <a:rPr dirty="0"/>
              <a:t> </a:t>
            </a:r>
            <a:r>
              <a:rPr dirty="0" err="1"/>
              <a:t>relaciones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favorecen</a:t>
            </a:r>
            <a:r>
              <a:rPr dirty="0"/>
              <a:t> </a:t>
            </a:r>
            <a:br>
              <a:rPr lang="en-US" dirty="0"/>
            </a:b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crecimiento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Desarrollo del </a:t>
            </a:r>
            <a:r>
              <a:rPr dirty="0" err="1"/>
              <a:t>liderazgo</a:t>
            </a:r>
            <a:r>
              <a:rPr dirty="0"/>
              <a:t>: </a:t>
            </a:r>
            <a:r>
              <a:rPr dirty="0" err="1"/>
              <a:t>convertir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discípulos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líderes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Sacerdocio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creyentes</a:t>
            </a:r>
            <a:r>
              <a:rPr dirty="0"/>
              <a:t>: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miembro</a:t>
            </a:r>
            <a:r>
              <a:rPr dirty="0"/>
              <a:t> use sus </a:t>
            </a:r>
            <a:r>
              <a:rPr dirty="0" err="1"/>
              <a:t>dones</a:t>
            </a:r>
            <a:r>
              <a:rPr dirty="0"/>
              <a:t> </a:t>
            </a:r>
            <a:r>
              <a:rPr dirty="0" err="1"/>
              <a:t>espirituales</a:t>
            </a:r>
            <a:r>
              <a:rPr dirty="0"/>
              <a:t>.</a:t>
            </a:r>
          </a:p>
        </p:txBody>
      </p:sp>
      <p:pic>
        <p:nvPicPr>
          <p:cNvPr id="16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83140" y="1775357"/>
            <a:ext cx="1002681" cy="100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1"/>
          <p:cNvSpPr txBox="1"/>
          <p:nvPr/>
        </p:nvSpPr>
        <p:spPr>
          <a:xfrm>
            <a:off x="1801980" y="1751395"/>
            <a:ext cx="7243982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200" spc="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CALENDARIO RECOMENDADO</a:t>
            </a:r>
          </a:p>
        </p:txBody>
      </p:sp>
      <p:pic>
        <p:nvPicPr>
          <p:cNvPr id="168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34D9DCA-4F1D-8326-DADD-846388D35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940" y="2660587"/>
            <a:ext cx="4205534" cy="254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Inicio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(Día de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oración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Orar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como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Jesús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Servir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como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Jesús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Compartir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a Jesús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Compartir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a Jesús a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públicamente</a:t>
            </a:r>
            <a:endParaRPr kumimoji="0" lang="en-US" altLang="en-US" sz="1800" b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Noto Sans SemBd" panose="020B0502040504020204" pitchFamily="34" charset="0"/>
              <a:ea typeface="Noto Sans SemBd" panose="020B0502040504020204" pitchFamily="34" charset="0"/>
              <a:cs typeface="Noto Sans SemBd" panose="020B050204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Seguir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a Jesús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41137-A1A4-769E-D56F-01C2B79FC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980" y="2660587"/>
            <a:ext cx="4605580" cy="254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5 de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septiembre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2026 	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Septiembre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2026 –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marzo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Enero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 –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agosto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Abril de 2027 –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septiembre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Septiembre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Octubre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 – </a:t>
            </a:r>
            <a:r>
              <a:rPr kumimoji="0" lang="en-US" altLang="en-US" sz="1800" b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diciembre</a:t>
            </a:r>
            <a:r>
              <a:rPr kumimoji="0" lang="en-US" altLang="en-US" sz="18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 Sans SemBd" panose="020B0502040504020204" pitchFamily="34" charset="0"/>
                <a:ea typeface="Noto Sans SemBd" panose="020B0502040504020204" pitchFamily="34" charset="0"/>
                <a:cs typeface="Noto Sans SemBd" panose="020B0502040504020204" pitchFamily="34" charset="0"/>
              </a:rPr>
              <a:t> de 2027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8"/>
          <p:cNvSpPr/>
          <p:nvPr/>
        </p:nvSpPr>
        <p:spPr>
          <a:xfrm>
            <a:off x="10164895" y="0"/>
            <a:ext cx="2027105" cy="6858000"/>
          </a:xfrm>
          <a:prstGeom prst="rect">
            <a:avLst/>
          </a:prstGeom>
          <a:solidFill>
            <a:srgbClr val="C494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" name="Rectangle 17"/>
          <p:cNvSpPr/>
          <p:nvPr/>
        </p:nvSpPr>
        <p:spPr>
          <a:xfrm>
            <a:off x="8131972" y="0"/>
            <a:ext cx="2027105" cy="6858000"/>
          </a:xfrm>
          <a:prstGeom prst="rect">
            <a:avLst/>
          </a:prstGeom>
          <a:solidFill>
            <a:srgbClr val="C49430">
              <a:alpha val="5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Rectangle 16"/>
          <p:cNvSpPr/>
          <p:nvPr/>
        </p:nvSpPr>
        <p:spPr>
          <a:xfrm>
            <a:off x="6099049" y="-3"/>
            <a:ext cx="2027105" cy="6858001"/>
          </a:xfrm>
          <a:prstGeom prst="rect">
            <a:avLst/>
          </a:prstGeom>
          <a:solidFill>
            <a:srgbClr val="C494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Rectangle 15"/>
          <p:cNvSpPr/>
          <p:nvPr/>
        </p:nvSpPr>
        <p:spPr>
          <a:xfrm>
            <a:off x="4069036" y="0"/>
            <a:ext cx="2027105" cy="6858000"/>
          </a:xfrm>
          <a:prstGeom prst="rect">
            <a:avLst/>
          </a:prstGeom>
          <a:solidFill>
            <a:srgbClr val="C49430">
              <a:alpha val="8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Rectangle 14"/>
          <p:cNvSpPr/>
          <p:nvPr/>
        </p:nvSpPr>
        <p:spPr>
          <a:xfrm>
            <a:off x="2039023" y="0"/>
            <a:ext cx="2027105" cy="6858000"/>
          </a:xfrm>
          <a:prstGeom prst="rect">
            <a:avLst/>
          </a:prstGeom>
          <a:solidFill>
            <a:srgbClr val="C4943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TextBox 8"/>
          <p:cNvSpPr txBox="1"/>
          <p:nvPr/>
        </p:nvSpPr>
        <p:spPr>
          <a:xfrm rot="16200000">
            <a:off x="-2520557" y="3089901"/>
            <a:ext cx="6766561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5000"/>
              </a:lnSpc>
              <a:spcBef>
                <a:spcPts val="800"/>
              </a:spcBef>
              <a:defRPr sz="3200" b="1" spc="266">
                <a:solidFill>
                  <a:srgbClr val="C4943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3600" dirty="0"/>
              <a:t>RESPUESTA AL LLAMADO</a:t>
            </a:r>
          </a:p>
        </p:txBody>
      </p:sp>
      <p:sp>
        <p:nvSpPr>
          <p:cNvPr id="176" name="TextBox 3"/>
          <p:cNvSpPr txBox="1"/>
          <p:nvPr/>
        </p:nvSpPr>
        <p:spPr>
          <a:xfrm>
            <a:off x="2092754" y="3138138"/>
            <a:ext cx="19290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lvl1pPr>
          </a:lstStyle>
          <a:p>
            <a:r>
              <a:rPr dirty="0"/>
              <a:t>ORACIÓN </a:t>
            </a:r>
          </a:p>
        </p:txBody>
      </p:sp>
      <p:sp>
        <p:nvSpPr>
          <p:cNvPr id="177" name="TextBox 19"/>
          <p:cNvSpPr txBox="1"/>
          <p:nvPr/>
        </p:nvSpPr>
        <p:spPr>
          <a:xfrm>
            <a:off x="4113233" y="2776188"/>
            <a:ext cx="192832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pPr>
            <a:r>
              <a:t>LEER «EL DESEADO</a:t>
            </a:r>
          </a:p>
          <a:p>
            <a: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pPr>
            <a:r>
              <a:t>DE TODAS LAS GENTES»</a:t>
            </a:r>
          </a:p>
        </p:txBody>
      </p:sp>
      <p:sp>
        <p:nvSpPr>
          <p:cNvPr id="178" name="TextBox 20"/>
          <p:cNvSpPr txBox="1"/>
          <p:nvPr/>
        </p:nvSpPr>
        <p:spPr>
          <a:xfrm>
            <a:off x="6132993" y="2687288"/>
            <a:ext cx="1935665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pPr>
            <a:r>
              <a:t>COMPARTIR «EL DESEADO</a:t>
            </a:r>
          </a:p>
          <a:p>
            <a: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pPr>
            <a:r>
              <a:t>DE TODAS LAS GENTES» </a:t>
            </a:r>
            <a:r>
              <a:rPr sz="1200"/>
              <a:t>(RESUMIDO)</a:t>
            </a:r>
          </a:p>
        </p:txBody>
      </p:sp>
      <p:sp>
        <p:nvSpPr>
          <p:cNvPr id="179" name="TextBox 21"/>
          <p:cNvSpPr txBox="1"/>
          <p:nvPr/>
        </p:nvSpPr>
        <p:spPr>
          <a:xfrm>
            <a:off x="10210615" y="2896838"/>
            <a:ext cx="1941484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lvl1pPr>
          </a:lstStyle>
          <a:p>
            <a:r>
              <a:t>INVITAR A ALGUIEN A SEGUIR A JESÚS</a:t>
            </a:r>
          </a:p>
        </p:txBody>
      </p:sp>
      <p:sp>
        <p:nvSpPr>
          <p:cNvPr id="180" name="TextBox 22"/>
          <p:cNvSpPr txBox="1"/>
          <p:nvPr/>
        </p:nvSpPr>
        <p:spPr>
          <a:xfrm>
            <a:off x="8168824" y="2896838"/>
            <a:ext cx="1928322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latin typeface="Noto Sans SemBd"/>
                <a:ea typeface="Noto Sans SemBd"/>
                <a:cs typeface="Noto Sans SemBd"/>
                <a:sym typeface="Noto Sans SemBd"/>
              </a:defRPr>
            </a:lvl1pPr>
          </a:lstStyle>
          <a:p>
            <a:r>
              <a:t>COMPARTE A JESÚS EN REDES SOCIALES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1657350"/>
            <a:ext cx="3543300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Box 2"/>
          <p:cNvSpPr txBox="1"/>
          <p:nvPr/>
        </p:nvSpPr>
        <p:spPr>
          <a:xfrm>
            <a:off x="3093720" y="5382993"/>
            <a:ext cx="6004560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</a:defRPr>
            </a:lvl1pPr>
          </a:lstStyle>
          <a:p>
            <a:r>
              <a:t>www.nadadventist.org/allthingsnew</a:t>
            </a:r>
          </a:p>
        </p:txBody>
      </p:sp>
      <p:pic>
        <p:nvPicPr>
          <p:cNvPr id="18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279" y="6086414"/>
            <a:ext cx="1969940" cy="38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E048FA-16DF-F644-48F4-E43DCBF84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831AA-F661-DFD4-75F6-C8F9D7BD0F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350" y="1657350"/>
            <a:ext cx="3543300" cy="3543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BF4AE4-766D-67F3-9A4D-1F7556349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AB10-46ED-ED49-D9D4-E6FE1990EAD7}"/>
              </a:ext>
            </a:extLst>
          </p:cNvPr>
          <p:cNvSpPr txBox="1"/>
          <p:nvPr/>
        </p:nvSpPr>
        <p:spPr>
          <a:xfrm>
            <a:off x="3048000" y="538299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200" dirty="0" err="1">
                <a:solidFill>
                  <a:schemeClr val="bg1"/>
                </a:solidFill>
                <a:effectLst/>
                <a:latin typeface=""/>
              </a:rPr>
              <a:t>www.nadadventist.org</a:t>
            </a:r>
            <a:r>
              <a:rPr lang="en-US" sz="2200" dirty="0">
                <a:solidFill>
                  <a:schemeClr val="bg1"/>
                </a:solidFill>
                <a:effectLst/>
                <a:latin typeface=""/>
              </a:rPr>
              <a:t>/</a:t>
            </a:r>
            <a:r>
              <a:rPr lang="en-US" sz="2200" dirty="0" err="1">
                <a:solidFill>
                  <a:schemeClr val="bg1"/>
                </a:solidFill>
                <a:effectLst/>
                <a:latin typeface=""/>
              </a:rPr>
              <a:t>allthingsnew</a:t>
            </a:r>
            <a:endParaRPr lang="en-US" sz="2200" dirty="0">
              <a:solidFill>
                <a:schemeClr val="bg1"/>
              </a:solidFill>
              <a:effectLst/>
              <a:latin typeface="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A74FC-2D06-43F7-0556-CAE90A441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80" y="6121578"/>
            <a:ext cx="1969939" cy="3114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5" y="0"/>
            <a:ext cx="12191981" cy="685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6"/>
          <p:cNvSpPr txBox="1"/>
          <p:nvPr/>
        </p:nvSpPr>
        <p:spPr>
          <a:xfrm>
            <a:off x="934736" y="1560347"/>
            <a:ext cx="10319499" cy="176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5000"/>
              </a:lnSpc>
              <a:spcBef>
                <a:spcPts val="800"/>
              </a:spcBef>
              <a:defRPr sz="35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«Y </a:t>
            </a:r>
            <a:r>
              <a:rPr dirty="0" err="1"/>
              <a:t>yo</a:t>
            </a:r>
            <a:r>
              <a:rPr dirty="0"/>
              <a:t>, </a:t>
            </a:r>
            <a:r>
              <a:rPr dirty="0" err="1"/>
              <a:t>cuando</a:t>
            </a:r>
            <a:r>
              <a:rPr dirty="0"/>
              <a:t> sea </a:t>
            </a:r>
            <a:r>
              <a:rPr dirty="0" err="1"/>
              <a:t>levantado</a:t>
            </a:r>
            <a:r>
              <a:rPr dirty="0"/>
              <a:t> de la tierra, a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atraeré</a:t>
            </a:r>
            <a:r>
              <a:rPr dirty="0"/>
              <a:t> a </a:t>
            </a:r>
            <a:r>
              <a:rPr dirty="0" err="1"/>
              <a:t>mí</a:t>
            </a:r>
            <a:r>
              <a:rPr dirty="0"/>
              <a:t> </a:t>
            </a:r>
            <a:r>
              <a:rPr dirty="0" err="1"/>
              <a:t>mismo</a:t>
            </a:r>
            <a:r>
              <a:rPr dirty="0"/>
              <a:t>».</a:t>
            </a:r>
          </a:p>
          <a:p>
            <a:pPr algn="ctr">
              <a:lnSpc>
                <a:spcPct val="115000"/>
              </a:lnSpc>
              <a:spcBef>
                <a:spcPts val="800"/>
              </a:spcBef>
              <a:defRPr sz="2000" b="1" i="1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Juan 12:32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3"/>
          <p:cNvSpPr txBox="1"/>
          <p:nvPr/>
        </p:nvSpPr>
        <p:spPr>
          <a:xfrm>
            <a:off x="1319086" y="1640850"/>
            <a:ext cx="6006396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800"/>
              </a:spcBef>
              <a:defRPr>
                <a:solidFill>
                  <a:srgbClr val="C49430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Muchas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personas de lo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pensamos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anhelando</a:t>
            </a:r>
            <a:r>
              <a:rPr dirty="0"/>
              <a:t> </a:t>
            </a:r>
            <a:r>
              <a:rPr dirty="0" err="1"/>
              <a:t>hallar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camino a Cristo. </a:t>
            </a:r>
            <a:r>
              <a:rPr dirty="0" err="1"/>
              <a:t>Aquellos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predican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último</a:t>
            </a:r>
            <a:r>
              <a:rPr dirty="0"/>
              <a:t> </a:t>
            </a:r>
            <a:r>
              <a:rPr dirty="0" err="1"/>
              <a:t>mensaje</a:t>
            </a:r>
            <a:r>
              <a:rPr dirty="0"/>
              <a:t> de misericordia </a:t>
            </a:r>
            <a:r>
              <a:rPr dirty="0" err="1"/>
              <a:t>deben</a:t>
            </a:r>
            <a:r>
              <a:rPr dirty="0"/>
              <a:t> </a:t>
            </a:r>
            <a:r>
              <a:rPr dirty="0" err="1"/>
              <a:t>tener</a:t>
            </a:r>
            <a:r>
              <a:rPr dirty="0"/>
              <a:t> </a:t>
            </a:r>
            <a:r>
              <a:rPr dirty="0" err="1"/>
              <a:t>presente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Cristo ha de ser </a:t>
            </a:r>
            <a:r>
              <a:rPr dirty="0" err="1"/>
              <a:t>ensalzado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refugio</a:t>
            </a:r>
            <a:r>
              <a:rPr dirty="0"/>
              <a:t> del </a:t>
            </a:r>
            <a:r>
              <a:rPr dirty="0" err="1"/>
              <a:t>pecador</a:t>
            </a:r>
            <a:r>
              <a:rPr dirty="0"/>
              <a:t>. </a:t>
            </a:r>
            <a:r>
              <a:rPr dirty="0" err="1"/>
              <a:t>Algunos</a:t>
            </a:r>
            <a:r>
              <a:rPr dirty="0"/>
              <a:t> </a:t>
            </a:r>
            <a:r>
              <a:rPr dirty="0" err="1"/>
              <a:t>predicadores</a:t>
            </a:r>
            <a:r>
              <a:rPr dirty="0"/>
              <a:t> </a:t>
            </a:r>
            <a:r>
              <a:rPr dirty="0" err="1"/>
              <a:t>creen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no es </a:t>
            </a:r>
            <a:r>
              <a:rPr dirty="0" err="1"/>
              <a:t>necesario</a:t>
            </a:r>
            <a:r>
              <a:rPr dirty="0"/>
              <a:t> </a:t>
            </a:r>
            <a:r>
              <a:rPr dirty="0" err="1"/>
              <a:t>predicar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arrepentimiento</a:t>
            </a:r>
            <a:r>
              <a:rPr dirty="0"/>
              <a:t> y la </a:t>
            </a:r>
            <a:r>
              <a:rPr dirty="0" err="1"/>
              <a:t>fe</a:t>
            </a:r>
            <a:r>
              <a:rPr dirty="0"/>
              <a:t>; dan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sentado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sus </a:t>
            </a:r>
            <a:r>
              <a:rPr dirty="0" err="1"/>
              <a:t>oyentes</a:t>
            </a:r>
            <a:r>
              <a:rPr dirty="0"/>
              <a:t> </a:t>
            </a:r>
            <a:r>
              <a:rPr dirty="0" err="1"/>
              <a:t>conocen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evangelio</a:t>
            </a:r>
            <a:r>
              <a:rPr dirty="0"/>
              <a:t>, y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deben</a:t>
            </a:r>
            <a:r>
              <a:rPr dirty="0"/>
              <a:t> </a:t>
            </a:r>
            <a:r>
              <a:rPr dirty="0" err="1"/>
              <a:t>presentarse</a:t>
            </a:r>
            <a:r>
              <a:rPr dirty="0"/>
              <a:t> </a:t>
            </a:r>
            <a:r>
              <a:rPr dirty="0" err="1"/>
              <a:t>cosas</a:t>
            </a:r>
            <a:r>
              <a:rPr dirty="0"/>
              <a:t> </a:t>
            </a:r>
            <a:r>
              <a:rPr dirty="0" err="1"/>
              <a:t>diferentes</a:t>
            </a:r>
            <a:r>
              <a:rPr dirty="0"/>
              <a:t> a fin de </a:t>
            </a:r>
            <a:r>
              <a:rPr dirty="0" err="1"/>
              <a:t>conservar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atención</a:t>
            </a:r>
            <a:r>
              <a:rPr dirty="0"/>
              <a:t>. Pero </a:t>
            </a:r>
            <a:r>
              <a:rPr dirty="0" err="1"/>
              <a:t>muchos</a:t>
            </a:r>
            <a:r>
              <a:rPr dirty="0"/>
              <a:t> hay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triste </a:t>
            </a:r>
            <a:r>
              <a:rPr dirty="0" err="1"/>
              <a:t>ignorancia</a:t>
            </a:r>
            <a:r>
              <a:rPr dirty="0"/>
              <a:t> </a:t>
            </a:r>
            <a:r>
              <a:rPr dirty="0" err="1"/>
              <a:t>acerca</a:t>
            </a:r>
            <a:r>
              <a:rPr dirty="0"/>
              <a:t> del plan de </a:t>
            </a:r>
            <a:r>
              <a:rPr dirty="0" err="1"/>
              <a:t>salvación</a:t>
            </a:r>
            <a:r>
              <a:rPr dirty="0"/>
              <a:t>; </a:t>
            </a:r>
            <a:r>
              <a:rPr dirty="0" err="1"/>
              <a:t>necesitan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instrucción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tema</a:t>
            </a:r>
            <a:r>
              <a:rPr dirty="0"/>
              <a:t> de </a:t>
            </a:r>
            <a:r>
              <a:rPr dirty="0" err="1"/>
              <a:t>suma</a:t>
            </a:r>
            <a:r>
              <a:rPr dirty="0"/>
              <a:t> </a:t>
            </a:r>
            <a:r>
              <a:rPr dirty="0" err="1"/>
              <a:t>importancia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cuanto</a:t>
            </a:r>
            <a:r>
              <a:rPr dirty="0"/>
              <a:t> a </a:t>
            </a:r>
            <a:r>
              <a:rPr dirty="0" err="1"/>
              <a:t>cualquier</a:t>
            </a:r>
            <a:r>
              <a:rPr dirty="0"/>
              <a:t> </a:t>
            </a:r>
            <a:r>
              <a:rPr dirty="0" err="1"/>
              <a:t>otro</a:t>
            </a:r>
            <a:r>
              <a:rPr dirty="0"/>
              <a:t>. </a:t>
            </a:r>
            <a:r>
              <a:rPr b="1" i="1" dirty="0"/>
              <a:t>OE 166.3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extBox 3"/>
          <p:cNvSpPr txBox="1"/>
          <p:nvPr/>
        </p:nvSpPr>
        <p:spPr>
          <a:xfrm>
            <a:off x="1316736" y="1582340"/>
            <a:ext cx="6006396" cy="372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C49430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En Cristo </a:t>
            </a:r>
            <a:r>
              <a:rPr dirty="0" err="1"/>
              <a:t>está</a:t>
            </a:r>
            <a:r>
              <a:rPr dirty="0"/>
              <a:t> la </a:t>
            </a:r>
            <a:r>
              <a:rPr dirty="0" err="1"/>
              <a:t>ternura</a:t>
            </a:r>
            <a:r>
              <a:rPr dirty="0"/>
              <a:t> del pastor,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afecto</a:t>
            </a:r>
            <a:r>
              <a:rPr dirty="0"/>
              <a:t> del padre y la incomparable </a:t>
            </a:r>
            <a:r>
              <a:rPr dirty="0" err="1"/>
              <a:t>gracia</a:t>
            </a:r>
            <a:r>
              <a:rPr dirty="0"/>
              <a:t> del Salvador </a:t>
            </a:r>
            <a:r>
              <a:rPr dirty="0" err="1"/>
              <a:t>compasivo</a:t>
            </a:r>
            <a:r>
              <a:rPr dirty="0"/>
              <a:t>. El </a:t>
            </a:r>
            <a:r>
              <a:rPr dirty="0" err="1"/>
              <a:t>presenta</a:t>
            </a:r>
            <a:r>
              <a:rPr dirty="0"/>
              <a:t> sus </a:t>
            </a:r>
            <a:r>
              <a:rPr dirty="0" err="1"/>
              <a:t>bendiciones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términos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seductores</a:t>
            </a:r>
            <a:r>
              <a:rPr dirty="0"/>
              <a:t>. No se </a:t>
            </a:r>
            <a:r>
              <a:rPr dirty="0" err="1"/>
              <a:t>conforma</a:t>
            </a:r>
            <a:r>
              <a:rPr dirty="0"/>
              <a:t> con </a:t>
            </a:r>
            <a:r>
              <a:rPr dirty="0" err="1"/>
              <a:t>anunciar</a:t>
            </a:r>
            <a:r>
              <a:rPr dirty="0"/>
              <a:t> </a:t>
            </a:r>
            <a:r>
              <a:rPr dirty="0" err="1"/>
              <a:t>simplemente</a:t>
            </a:r>
            <a:r>
              <a:rPr dirty="0"/>
              <a:t> </a:t>
            </a: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bendiciones</a:t>
            </a:r>
            <a:r>
              <a:rPr dirty="0"/>
              <a:t>; las </a:t>
            </a:r>
            <a:r>
              <a:rPr dirty="0" err="1"/>
              <a:t>ofrece</a:t>
            </a:r>
            <a:r>
              <a:rPr dirty="0"/>
              <a:t> de la </a:t>
            </a:r>
            <a:r>
              <a:rPr dirty="0" err="1"/>
              <a:t>manera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atrayente</a:t>
            </a:r>
            <a:r>
              <a:rPr dirty="0"/>
              <a:t>, para </a:t>
            </a:r>
            <a:r>
              <a:rPr dirty="0" err="1"/>
              <a:t>excitar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deseo</a:t>
            </a:r>
            <a:r>
              <a:rPr dirty="0"/>
              <a:t> de </a:t>
            </a:r>
            <a:r>
              <a:rPr dirty="0" err="1"/>
              <a:t>poseerlas</a:t>
            </a:r>
            <a:r>
              <a:rPr dirty="0"/>
              <a:t>. </a:t>
            </a:r>
            <a:r>
              <a:rPr dirty="0" err="1"/>
              <a:t>Así</a:t>
            </a:r>
            <a:r>
              <a:rPr dirty="0"/>
              <a:t> </a:t>
            </a:r>
            <a:r>
              <a:rPr dirty="0" err="1"/>
              <a:t>han</a:t>
            </a:r>
            <a:r>
              <a:rPr dirty="0"/>
              <a:t> de </a:t>
            </a:r>
            <a:r>
              <a:rPr dirty="0" err="1"/>
              <a:t>presentar</a:t>
            </a:r>
            <a:r>
              <a:rPr dirty="0"/>
              <a:t> sus </a:t>
            </a:r>
            <a:r>
              <a:rPr dirty="0" err="1"/>
              <a:t>siervos</a:t>
            </a:r>
            <a:r>
              <a:rPr dirty="0"/>
              <a:t> las </a:t>
            </a:r>
            <a:r>
              <a:rPr dirty="0" err="1"/>
              <a:t>riquezas</a:t>
            </a:r>
            <a:r>
              <a:rPr dirty="0"/>
              <a:t> de la gloria del don  </a:t>
            </a:r>
            <a:r>
              <a:rPr dirty="0" err="1"/>
              <a:t>inefable</a:t>
            </a:r>
            <a:r>
              <a:rPr dirty="0"/>
              <a:t>. […].El </a:t>
            </a:r>
            <a:r>
              <a:rPr dirty="0" err="1"/>
              <a:t>maravilloso</a:t>
            </a:r>
            <a:r>
              <a:rPr dirty="0"/>
              <a:t> amor de Cristo </a:t>
            </a:r>
            <a:r>
              <a:rPr dirty="0" err="1"/>
              <a:t>enternecerá</a:t>
            </a:r>
            <a:r>
              <a:rPr dirty="0"/>
              <a:t> y </a:t>
            </a:r>
            <a:r>
              <a:rPr dirty="0" err="1"/>
              <a:t>subyugará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corazones</a:t>
            </a:r>
            <a:r>
              <a:rPr dirty="0"/>
              <a:t> </a:t>
            </a:r>
            <a:r>
              <a:rPr dirty="0" err="1"/>
              <a:t>cuando</a:t>
            </a:r>
            <a:r>
              <a:rPr dirty="0"/>
              <a:t> la simple </a:t>
            </a:r>
            <a:r>
              <a:rPr dirty="0" err="1"/>
              <a:t>exposición</a:t>
            </a:r>
            <a:r>
              <a:rPr dirty="0"/>
              <a:t> de las </a:t>
            </a:r>
            <a:r>
              <a:rPr dirty="0" err="1"/>
              <a:t>doctrinas</a:t>
            </a:r>
            <a:r>
              <a:rPr dirty="0"/>
              <a:t> no </a:t>
            </a:r>
            <a:r>
              <a:rPr dirty="0" err="1"/>
              <a:t>lograría</a:t>
            </a:r>
            <a:r>
              <a:rPr dirty="0"/>
              <a:t> nada.….Las palabras </a:t>
            </a:r>
            <a:r>
              <a:rPr dirty="0" err="1"/>
              <a:t>solas</a:t>
            </a:r>
            <a:r>
              <a:rPr dirty="0"/>
              <a:t> no lo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contar</a:t>
            </a:r>
            <a:r>
              <a:rPr dirty="0"/>
              <a:t>. </a:t>
            </a:r>
            <a:r>
              <a:rPr dirty="0" err="1"/>
              <a:t>Refléjese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carácter</a:t>
            </a:r>
            <a:r>
              <a:rPr dirty="0"/>
              <a:t> y </a:t>
            </a:r>
            <a:r>
              <a:rPr dirty="0" err="1"/>
              <a:t>manifiéstese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vida</a:t>
            </a:r>
            <a:r>
              <a:rPr dirty="0"/>
              <a:t>. Cristo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retratándose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discípulo</a:t>
            </a:r>
            <a:r>
              <a:rPr dirty="0"/>
              <a:t>. </a:t>
            </a:r>
            <a:r>
              <a:rPr b="1" i="1" dirty="0"/>
              <a:t>DTG 766.3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xtBox 8"/>
          <p:cNvSpPr txBox="1"/>
          <p:nvPr/>
        </p:nvSpPr>
        <p:spPr>
          <a:xfrm>
            <a:off x="1711079" y="1839976"/>
            <a:ext cx="5363991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500" spc="218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ORAR COMO JESÚS</a:t>
            </a:r>
          </a:p>
        </p:txBody>
      </p:sp>
      <p:sp>
        <p:nvSpPr>
          <p:cNvPr id="110" name="TextBox 10"/>
          <p:cNvSpPr txBox="1"/>
          <p:nvPr/>
        </p:nvSpPr>
        <p:spPr>
          <a:xfrm>
            <a:off x="1709555" y="2553343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RENOVACIÓN ESPIRITUAL</a:t>
            </a:r>
          </a:p>
        </p:txBody>
      </p:sp>
      <p:pic>
        <p:nvPicPr>
          <p:cNvPr id="111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697" y="1775357"/>
            <a:ext cx="1002681" cy="1002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3"/>
          <p:cNvSpPr txBox="1"/>
          <p:nvPr/>
        </p:nvSpPr>
        <p:spPr>
          <a:xfrm>
            <a:off x="1711324" y="3093085"/>
            <a:ext cx="8843022" cy="2458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INDIVIDUOS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Tiempo </a:t>
            </a:r>
            <a:r>
              <a:rPr dirty="0" err="1"/>
              <a:t>devocional</a:t>
            </a:r>
            <a:r>
              <a:rPr dirty="0"/>
              <a:t> </a:t>
            </a:r>
            <a:r>
              <a:rPr dirty="0" err="1"/>
              <a:t>diario</a:t>
            </a:r>
            <a:r>
              <a:rPr dirty="0"/>
              <a:t> – Lectura de las </a:t>
            </a:r>
            <a:r>
              <a:rPr dirty="0" err="1"/>
              <a:t>Escrituras</a:t>
            </a:r>
            <a:r>
              <a:rPr dirty="0"/>
              <a:t> y </a:t>
            </a:r>
            <a:r>
              <a:rPr dirty="0" err="1"/>
              <a:t>oración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Leer o </a:t>
            </a:r>
            <a:r>
              <a:rPr dirty="0" err="1"/>
              <a:t>escuchar</a:t>
            </a:r>
            <a:r>
              <a:rPr dirty="0"/>
              <a:t> – Los cuatro </a:t>
            </a:r>
            <a:r>
              <a:rPr dirty="0" err="1"/>
              <a:t>Evangelios</a:t>
            </a:r>
            <a:r>
              <a:rPr dirty="0"/>
              <a:t> y </a:t>
            </a:r>
            <a:r>
              <a:rPr i="1" dirty="0"/>
              <a:t>El Deseado de </a:t>
            </a:r>
            <a:r>
              <a:rPr i="1" dirty="0" err="1"/>
              <a:t>todas</a:t>
            </a:r>
            <a:r>
              <a:rPr i="1" dirty="0"/>
              <a:t> las gentes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Diario de </a:t>
            </a:r>
            <a:r>
              <a:rPr dirty="0" err="1"/>
              <a:t>oración</a:t>
            </a:r>
            <a:r>
              <a:rPr dirty="0"/>
              <a:t> – </a:t>
            </a:r>
            <a:r>
              <a:rPr dirty="0" err="1"/>
              <a:t>Escribir</a:t>
            </a:r>
            <a:r>
              <a:rPr dirty="0"/>
              <a:t> </a:t>
            </a:r>
            <a:r>
              <a:rPr dirty="0" err="1"/>
              <a:t>oraciones</a:t>
            </a:r>
            <a:r>
              <a:rPr dirty="0"/>
              <a:t> y </a:t>
            </a:r>
            <a:r>
              <a:rPr dirty="0" err="1"/>
              <a:t>llevar</a:t>
            </a:r>
            <a:r>
              <a:rPr dirty="0"/>
              <a:t> un </a:t>
            </a:r>
            <a:r>
              <a:rPr dirty="0" err="1"/>
              <a:t>registro</a:t>
            </a:r>
            <a:r>
              <a:rPr dirty="0"/>
              <a:t> de las </a:t>
            </a:r>
            <a:r>
              <a:rPr dirty="0" err="1"/>
              <a:t>respuestas</a:t>
            </a:r>
            <a:r>
              <a:rPr dirty="0"/>
              <a:t> </a:t>
            </a:r>
            <a:r>
              <a:rPr dirty="0" err="1"/>
              <a:t>recibidas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Caminatas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– </a:t>
            </a:r>
            <a:r>
              <a:rPr dirty="0" err="1"/>
              <a:t>Orar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vecindarios</a:t>
            </a:r>
            <a:r>
              <a:rPr dirty="0"/>
              <a:t>, </a:t>
            </a:r>
            <a:r>
              <a:rPr dirty="0" err="1"/>
              <a:t>lugares</a:t>
            </a:r>
            <a:r>
              <a:rPr dirty="0"/>
              <a:t> de </a:t>
            </a:r>
            <a:r>
              <a:rPr dirty="0" err="1"/>
              <a:t>trabajo</a:t>
            </a:r>
            <a:r>
              <a:rPr dirty="0"/>
              <a:t> o </a:t>
            </a:r>
            <a:r>
              <a:rPr dirty="0" err="1"/>
              <a:t>escuelas</a:t>
            </a:r>
            <a:r>
              <a:rPr dirty="0"/>
              <a:t> </a:t>
            </a:r>
            <a:r>
              <a:rPr dirty="0" err="1"/>
              <a:t>mientras</a:t>
            </a:r>
            <a:r>
              <a:rPr dirty="0"/>
              <a:t> se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recorre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Orar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base a las </a:t>
            </a:r>
            <a:r>
              <a:rPr dirty="0" err="1"/>
              <a:t>Escrituras</a:t>
            </a:r>
            <a:r>
              <a:rPr dirty="0"/>
              <a:t> – </a:t>
            </a:r>
            <a:r>
              <a:rPr dirty="0" err="1"/>
              <a:t>Convertir</a:t>
            </a:r>
            <a:r>
              <a:rPr dirty="0"/>
              <a:t> </a:t>
            </a:r>
            <a:r>
              <a:rPr dirty="0" err="1"/>
              <a:t>pasajes</a:t>
            </a:r>
            <a:r>
              <a:rPr dirty="0"/>
              <a:t> </a:t>
            </a:r>
            <a:r>
              <a:rPr dirty="0" err="1"/>
              <a:t>bíblicos</a:t>
            </a:r>
            <a:r>
              <a:rPr dirty="0"/>
              <a:t> (</a:t>
            </a:r>
            <a:r>
              <a:rPr dirty="0" err="1"/>
              <a:t>como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Salmos o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Evangelios</a:t>
            </a:r>
            <a:r>
              <a:rPr dirty="0"/>
              <a:t>)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oraciones</a:t>
            </a:r>
            <a:r>
              <a:rPr dirty="0"/>
              <a:t> </a:t>
            </a:r>
            <a:r>
              <a:rPr dirty="0" err="1"/>
              <a:t>personales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9189" y="1496389"/>
            <a:ext cx="1002681" cy="100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7" y="0"/>
            <a:ext cx="3048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8"/>
          <p:cNvSpPr txBox="1"/>
          <p:nvPr/>
        </p:nvSpPr>
        <p:spPr>
          <a:xfrm>
            <a:off x="3886689" y="1561008"/>
            <a:ext cx="4986782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500" spc="218">
                <a:solidFill>
                  <a:srgbClr val="C4943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ORAR COMO JESÚS</a:t>
            </a:r>
          </a:p>
        </p:txBody>
      </p:sp>
      <p:sp>
        <p:nvSpPr>
          <p:cNvPr id="118" name="TextBox 10"/>
          <p:cNvSpPr txBox="1"/>
          <p:nvPr/>
        </p:nvSpPr>
        <p:spPr>
          <a:xfrm>
            <a:off x="3885165" y="2274375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19396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RENOVACIÓN ESPIRITUAL</a:t>
            </a:r>
          </a:p>
        </p:txBody>
      </p:sp>
      <p:sp>
        <p:nvSpPr>
          <p:cNvPr id="119" name="TextBox 3"/>
          <p:cNvSpPr txBox="1"/>
          <p:nvPr/>
        </p:nvSpPr>
        <p:spPr>
          <a:xfrm>
            <a:off x="3886689" y="2814172"/>
            <a:ext cx="7721542" cy="310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LAS CONGREGACIONES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Reuniones</a:t>
            </a:r>
            <a:r>
              <a:rPr dirty="0"/>
              <a:t> </a:t>
            </a:r>
            <a:r>
              <a:rPr dirty="0" err="1"/>
              <a:t>semanales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– </a:t>
            </a:r>
            <a:r>
              <a:rPr i="1" dirty="0"/>
              <a:t>Para </a:t>
            </a:r>
            <a:r>
              <a:rPr i="1" dirty="0" err="1"/>
              <a:t>estudiar</a:t>
            </a:r>
            <a:r>
              <a:rPr i="1" dirty="0"/>
              <a:t> </a:t>
            </a:r>
            <a:r>
              <a:rPr i="1" dirty="0" err="1"/>
              <a:t>los</a:t>
            </a:r>
            <a:r>
              <a:rPr i="1" dirty="0"/>
              <a:t> </a:t>
            </a:r>
            <a:r>
              <a:rPr i="1" dirty="0" err="1"/>
              <a:t>Evangelios</a:t>
            </a:r>
            <a:r>
              <a:rPr i="1" dirty="0"/>
              <a:t> y El Deseado de </a:t>
            </a:r>
            <a:r>
              <a:rPr i="1" dirty="0" err="1"/>
              <a:t>todas</a:t>
            </a:r>
            <a:r>
              <a:rPr i="1" dirty="0"/>
              <a:t> </a:t>
            </a:r>
            <a:br>
              <a:rPr lang="en-US" i="1" dirty="0"/>
            </a:br>
            <a:r>
              <a:rPr i="1" dirty="0"/>
              <a:t>las gentes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Énfasis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temporadas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– </a:t>
            </a:r>
            <a:r>
              <a:rPr dirty="0" err="1"/>
              <a:t>Períodos</a:t>
            </a:r>
            <a:r>
              <a:rPr dirty="0"/>
              <a:t> </a:t>
            </a:r>
            <a:r>
              <a:rPr dirty="0" err="1"/>
              <a:t>especiales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, </a:t>
            </a:r>
            <a:r>
              <a:rPr dirty="0" err="1"/>
              <a:t>como</a:t>
            </a:r>
            <a:r>
              <a:rPr dirty="0"/>
              <a:t> 10 o 40 días de </a:t>
            </a:r>
            <a:r>
              <a:rPr dirty="0" err="1"/>
              <a:t>oración</a:t>
            </a:r>
            <a:r>
              <a:rPr dirty="0"/>
              <a:t>, </a:t>
            </a:r>
            <a:r>
              <a:rPr dirty="0" err="1"/>
              <a:t>semanas</a:t>
            </a:r>
            <a:r>
              <a:rPr dirty="0"/>
              <a:t> de </a:t>
            </a:r>
            <a:r>
              <a:rPr dirty="0" err="1"/>
              <a:t>reavivamiento</a:t>
            </a:r>
            <a:r>
              <a:rPr dirty="0"/>
              <a:t>, etc.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Parejas o </a:t>
            </a:r>
            <a:r>
              <a:rPr dirty="0" err="1"/>
              <a:t>tríos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– </a:t>
            </a:r>
            <a:r>
              <a:rPr dirty="0" err="1"/>
              <a:t>Pequeños</a:t>
            </a:r>
            <a:r>
              <a:rPr dirty="0"/>
              <a:t> </a:t>
            </a:r>
            <a:r>
              <a:rPr dirty="0" err="1"/>
              <a:t>grupos</a:t>
            </a:r>
            <a:r>
              <a:rPr dirty="0"/>
              <a:t> </a:t>
            </a:r>
            <a:r>
              <a:rPr dirty="0" err="1"/>
              <a:t>enfocados</a:t>
            </a:r>
            <a:r>
              <a:rPr dirty="0"/>
              <a:t> </a:t>
            </a:r>
            <a:r>
              <a:rPr dirty="0" err="1"/>
              <a:t>específicamente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oración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/>
              <a:t>Día o </a:t>
            </a:r>
            <a:r>
              <a:rPr dirty="0" err="1"/>
              <a:t>noche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– Un </a:t>
            </a:r>
            <a:r>
              <a:rPr dirty="0" err="1"/>
              <a:t>momento</a:t>
            </a:r>
            <a:r>
              <a:rPr dirty="0"/>
              <a:t> </a:t>
            </a:r>
            <a:r>
              <a:rPr dirty="0" err="1"/>
              <a:t>prolongado</a:t>
            </a:r>
            <a:r>
              <a:rPr dirty="0"/>
              <a:t> </a:t>
            </a:r>
            <a:r>
              <a:rPr dirty="0" err="1"/>
              <a:t>dedicado</a:t>
            </a:r>
            <a:r>
              <a:rPr dirty="0"/>
              <a:t> a la </a:t>
            </a:r>
            <a:r>
              <a:rPr dirty="0" err="1"/>
              <a:t>oración</a:t>
            </a:r>
            <a:r>
              <a:rPr dirty="0"/>
              <a:t>.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  <a:defRPr sz="1400">
                <a:latin typeface="Noto Sans"/>
                <a:ea typeface="Noto Sans"/>
                <a:cs typeface="Noto Sans"/>
                <a:sym typeface="Noto Sans"/>
              </a:defRPr>
            </a:pPr>
            <a:r>
              <a:rPr dirty="0" err="1"/>
              <a:t>Listas</a:t>
            </a:r>
            <a:r>
              <a:rPr dirty="0"/>
              <a:t> de </a:t>
            </a:r>
            <a:r>
              <a:rPr dirty="0" err="1"/>
              <a:t>oración</a:t>
            </a:r>
            <a:r>
              <a:rPr dirty="0"/>
              <a:t> para </a:t>
            </a:r>
            <a:r>
              <a:rPr dirty="0" err="1"/>
              <a:t>toda</a:t>
            </a:r>
            <a:r>
              <a:rPr dirty="0"/>
              <a:t> la </a:t>
            </a:r>
            <a:r>
              <a:rPr dirty="0" err="1"/>
              <a:t>iglesia</a:t>
            </a:r>
            <a:r>
              <a:rPr dirty="0"/>
              <a:t> – Una </a:t>
            </a:r>
            <a:r>
              <a:rPr dirty="0" err="1"/>
              <a:t>lista</a:t>
            </a:r>
            <a:r>
              <a:rPr dirty="0"/>
              <a:t> de las </a:t>
            </a:r>
            <a:r>
              <a:rPr dirty="0" err="1"/>
              <a:t>necesidades</a:t>
            </a:r>
            <a:r>
              <a:rPr dirty="0"/>
              <a:t> </a:t>
            </a:r>
            <a:r>
              <a:rPr dirty="0" err="1"/>
              <a:t>organizadas</a:t>
            </a:r>
            <a:r>
              <a:rPr dirty="0"/>
              <a:t> y </a:t>
            </a:r>
            <a:r>
              <a:rPr dirty="0" err="1"/>
              <a:t>actualizadas</a:t>
            </a:r>
            <a:r>
              <a:rPr dirty="0"/>
              <a:t> </a:t>
            </a:r>
            <a:r>
              <a:rPr dirty="0" err="1"/>
              <a:t>que</a:t>
            </a:r>
            <a:r>
              <a:rPr dirty="0"/>
              <a:t> se </a:t>
            </a:r>
            <a:r>
              <a:rPr dirty="0" err="1"/>
              <a:t>comparten</a:t>
            </a:r>
            <a:r>
              <a:rPr dirty="0"/>
              <a:t> </a:t>
            </a:r>
            <a:r>
              <a:rPr dirty="0" err="1"/>
              <a:t>regularmente</a:t>
            </a:r>
            <a:r>
              <a:rPr dirty="0"/>
              <a:t> con la </a:t>
            </a:r>
            <a:r>
              <a:rPr dirty="0" err="1"/>
              <a:t>congregación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673" y="1775357"/>
            <a:ext cx="1002681" cy="100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8"/>
          <p:cNvSpPr txBox="1"/>
          <p:nvPr/>
        </p:nvSpPr>
        <p:spPr>
          <a:xfrm>
            <a:off x="1711079" y="1839976"/>
            <a:ext cx="5363991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500" spc="218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SERVIR COMO JESÚS</a:t>
            </a:r>
          </a:p>
        </p:txBody>
      </p:sp>
      <p:sp>
        <p:nvSpPr>
          <p:cNvPr id="125" name="TextBox 10"/>
          <p:cNvSpPr txBox="1"/>
          <p:nvPr/>
        </p:nvSpPr>
        <p:spPr>
          <a:xfrm>
            <a:off x="1709555" y="2553343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COMPASIÓN Y SANACIÓN</a:t>
            </a:r>
          </a:p>
        </p:txBody>
      </p:sp>
      <p:sp>
        <p:nvSpPr>
          <p:cNvPr id="126" name="TextBox 3"/>
          <p:cNvSpPr txBox="1"/>
          <p:nvPr/>
        </p:nvSpPr>
        <p:spPr>
          <a:xfrm>
            <a:off x="1711078" y="3093140"/>
            <a:ext cx="9292719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INDIVIDUOS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Actos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intencionales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bondad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Ayudar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vecinos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compañeros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personas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desconocidas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Voluntariado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local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refugios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bancos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alimentos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centros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ayuda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momentos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crisis.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Visitas a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hospitales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personas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mayores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Ofrecer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compañía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apoyo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palabras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aliento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Uso de las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habilidades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personales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Dar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tutorías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reparar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artículos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enseñar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o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mentor.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Practicar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disposición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Mantenerse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abierto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las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oportunidades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providenciales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servicio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Dios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pueda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presentar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inesperadamente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172512" y="1000442"/>
            <a:ext cx="1002681" cy="100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7384" y="6131388"/>
            <a:ext cx="1969936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8"/>
          <p:cNvSpPr txBox="1"/>
          <p:nvPr/>
        </p:nvSpPr>
        <p:spPr>
          <a:xfrm>
            <a:off x="3886688" y="1065061"/>
            <a:ext cx="5169390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3300" spc="206">
                <a:solidFill>
                  <a:srgbClr val="C4943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SERVIR COMO JESÚS</a:t>
            </a:r>
          </a:p>
        </p:txBody>
      </p:sp>
      <p:sp>
        <p:nvSpPr>
          <p:cNvPr id="131" name="TextBox 10"/>
          <p:cNvSpPr txBox="1"/>
          <p:nvPr/>
        </p:nvSpPr>
        <p:spPr>
          <a:xfrm>
            <a:off x="3885165" y="1778428"/>
            <a:ext cx="465201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193960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COMPASIÓN Y SANACIÓN</a:t>
            </a:r>
          </a:p>
        </p:txBody>
      </p:sp>
      <p:sp>
        <p:nvSpPr>
          <p:cNvPr id="132" name="TextBox 3"/>
          <p:cNvSpPr txBox="1"/>
          <p:nvPr/>
        </p:nvSpPr>
        <p:spPr>
          <a:xfrm>
            <a:off x="3886689" y="2318225"/>
            <a:ext cx="7458070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latin typeface="Oswald"/>
                <a:ea typeface="Oswald"/>
                <a:cs typeface="Oswald"/>
                <a:sym typeface="Oswald"/>
              </a:defRPr>
            </a:pPr>
            <a:r>
              <a:rPr dirty="0"/>
              <a:t>PARA LAS CONGREGACIONES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Días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servicio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comunitario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Actividades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visibles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prácticas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alcance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servicio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 la comunidad.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Alianzas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continuas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Colaboración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permanente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con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escuelas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organizaciones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sin fines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lucro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servicios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Ministerios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salud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Ferias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salud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clases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cocina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saludable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educación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sobre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estilos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vida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saludables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Ministerios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familia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Programas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fortalecimiento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matrimonial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orientación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padres.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Eventos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sociales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–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Convivencias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organizadas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la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iglesia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eventos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temporada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sz="1400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conciertos</a:t>
            </a:r>
            <a:r>
              <a:rPr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</a:t>
            </a:r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</p:txBody>
      </p:sp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3279" y="6121578"/>
            <a:ext cx="1969940" cy="31149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8"/>
          <p:cNvSpPr txBox="1"/>
          <p:nvPr/>
        </p:nvSpPr>
        <p:spPr>
          <a:xfrm>
            <a:off x="1711078" y="1839976"/>
            <a:ext cx="5263159" cy="87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2500" spc="156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rPr sz="4800" dirty="0"/>
              <a:t>COMPARTIR A JESÚS</a:t>
            </a:r>
          </a:p>
        </p:txBody>
      </p:sp>
      <p:sp>
        <p:nvSpPr>
          <p:cNvPr id="138" name="TextBox 10"/>
          <p:cNvSpPr txBox="1"/>
          <p:nvPr/>
        </p:nvSpPr>
        <p:spPr>
          <a:xfrm>
            <a:off x="1709555" y="2553343"/>
            <a:ext cx="465201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1400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r>
              <a:t>PROCLAMACIÓN Y RESTAURACIÓN</a:t>
            </a:r>
          </a:p>
        </p:txBody>
      </p:sp>
      <p:sp>
        <p:nvSpPr>
          <p:cNvPr id="139" name="TextBox 3"/>
          <p:cNvSpPr txBox="1"/>
          <p:nvPr/>
        </p:nvSpPr>
        <p:spPr>
          <a:xfrm>
            <a:off x="1711079" y="3093140"/>
            <a:ext cx="9494196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  <a:defRPr sz="2000" b="1" spc="3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pPr>
            <a:r>
              <a:rPr lang="es-ES" noProof="0" dirty="0">
                <a:latin typeface="Oswald" pitchFamily="2" charset="77"/>
                <a:ea typeface="Noto Sans" panose="020B0502040504020204" pitchFamily="34" charset="0"/>
                <a:cs typeface="Noto Sans" panose="020B0502040504020204" pitchFamily="34" charset="0"/>
              </a:rPr>
              <a:t>PARA INDIVIDUOS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sz="1400" noProof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Conexión personal – Acercarse a un miembro de la iglesia que no ha asistido recientemente.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sz="1400" noProof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Conversaciones espirituales – Compartir el propio testimonio y hacer buenas preguntas sobre la fe.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sz="1400" noProof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Invitar a otros – Invitar a personas a la iglesia, a un grupo pequeño o a eventos especiales.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sz="1400" noProof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Testimonio digital – Mantener una presencia auténtica y reflexiva de la fe en las redes sociales.</a:t>
            </a:r>
          </a:p>
          <a:p>
            <a:pPr marL="457200" indent="-317500" defTabSz="457200">
              <a:lnSpc>
                <a:spcPct val="150000"/>
              </a:lnSpc>
              <a:buSzPct val="100000"/>
              <a:buFont typeface="Times Roman"/>
              <a:buAutoNum type="arabicPeriod"/>
              <a:defRPr sz="12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s-ES" sz="1400" noProof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Distribución de literatura – Regalar a alguien un libro sobre Jesús.</a:t>
            </a:r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  <a:p>
            <a: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</p:txBody>
      </p:sp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030" y="1775357"/>
            <a:ext cx="1002681" cy="1002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1061</Words>
  <Application>Microsoft Macintosh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Noto Sans</vt:lpstr>
      <vt:lpstr>Noto Sans SemBd</vt:lpstr>
      <vt:lpstr>Oswald</vt:lpstr>
      <vt:lpstr>Times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Georgia Damsteegt</cp:lastModifiedBy>
  <cp:revision>3</cp:revision>
  <dcterms:modified xsi:type="dcterms:W3CDTF">2026-06-25T20:04:06Z</dcterms:modified>
</cp:coreProperties>
</file>