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 id="2147486580" r:id="rId3"/>
    <p:sldMasterId id="2147486586" r:id="rId4"/>
  </p:sldMasterIdLst>
  <p:notesMasterIdLst>
    <p:notesMasterId r:id="rId27"/>
  </p:notesMasterIdLst>
  <p:handoutMasterIdLst>
    <p:handoutMasterId r:id="rId28"/>
  </p:handoutMasterIdLst>
  <p:sldIdLst>
    <p:sldId id="3191" r:id="rId5"/>
    <p:sldId id="2881" r:id="rId6"/>
    <p:sldId id="3193" r:id="rId7"/>
    <p:sldId id="3215" r:id="rId8"/>
    <p:sldId id="1931" r:id="rId9"/>
    <p:sldId id="3217" r:id="rId10"/>
    <p:sldId id="3212" r:id="rId11"/>
    <p:sldId id="3213" r:id="rId12"/>
    <p:sldId id="3214" r:id="rId13"/>
    <p:sldId id="3211" r:id="rId14"/>
    <p:sldId id="629" r:id="rId15"/>
    <p:sldId id="3142" r:id="rId16"/>
    <p:sldId id="2831" r:id="rId17"/>
    <p:sldId id="3223" r:id="rId18"/>
    <p:sldId id="3220" r:id="rId19"/>
    <p:sldId id="3222" r:id="rId20"/>
    <p:sldId id="2814" r:id="rId21"/>
    <p:sldId id="2820" r:id="rId22"/>
    <p:sldId id="2818" r:id="rId23"/>
    <p:sldId id="3147" r:id="rId24"/>
    <p:sldId id="3128" r:id="rId25"/>
    <p:sldId id="3218" r:id="rId26"/>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20" autoAdjust="0"/>
    <p:restoredTop sz="62453" autoAdjust="0"/>
  </p:normalViewPr>
  <p:slideViewPr>
    <p:cSldViewPr>
      <p:cViewPr varScale="1">
        <p:scale>
          <a:sx n="53" d="100"/>
          <a:sy n="53" d="100"/>
        </p:scale>
        <p:origin x="1781" y="53"/>
      </p:cViewPr>
      <p:guideLst>
        <p:guide orient="horz" pos="2160"/>
        <p:guide pos="2880"/>
      </p:guideLst>
    </p:cSldViewPr>
  </p:slideViewPr>
  <p:outlineViewPr>
    <p:cViewPr>
      <p:scale>
        <a:sx n="33" d="100"/>
        <a:sy n="33" d="100"/>
      </p:scale>
      <p:origin x="0" y="-11448"/>
    </p:cViewPr>
  </p:outlineViewPr>
  <p:notesTextViewPr>
    <p:cViewPr>
      <p:scale>
        <a:sx n="150" d="100"/>
        <a:sy n="150" d="100"/>
      </p:scale>
      <p:origin x="0" y="0"/>
    </p:cViewPr>
  </p:notesTextViewPr>
  <p:sorterViewPr>
    <p:cViewPr>
      <p:scale>
        <a:sx n="75" d="100"/>
        <a:sy n="75" d="100"/>
      </p:scale>
      <p:origin x="0" y="0"/>
    </p:cViewPr>
  </p:sorterViewPr>
  <p:notesViewPr>
    <p:cSldViewPr>
      <p:cViewPr varScale="1">
        <p:scale>
          <a:sx n="63" d="100"/>
          <a:sy n="63" d="100"/>
        </p:scale>
        <p:origin x="3158" y="67"/>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10/23/2026</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4044081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sz="1200" b="1" i="0" kern="1200" dirty="0">
                <a:solidFill>
                  <a:schemeClr val="tx1"/>
                </a:solidFill>
                <a:effectLst/>
                <a:latin typeface="Arial" charset="0"/>
                <a:ea typeface="+mn-ea"/>
                <a:cs typeface="+mn-cs"/>
              </a:rPr>
              <a:t>B2: </a:t>
            </a:r>
          </a:p>
          <a:p>
            <a:pPr marL="274320" indent="-274320"/>
            <a:r>
              <a:rPr lang="en-US" dirty="0"/>
              <a:t>1.  There are three verses, three statements about spiritual gifts, and three divine names used.</a:t>
            </a:r>
          </a:p>
          <a:p>
            <a:pPr marL="274320" indent="-274320"/>
            <a:r>
              <a:rPr lang="en-US" dirty="0"/>
              <a:t>2.  First, we have the Spirit as in the Holy Spirit.</a:t>
            </a:r>
          </a:p>
          <a:p>
            <a:pPr marL="274320" indent="-274320"/>
            <a:r>
              <a:rPr lang="en-US" dirty="0"/>
              <a:t>3.  Then we have Lord as in the Lord Jesus Christ.</a:t>
            </a:r>
          </a:p>
          <a:p>
            <a:pPr marL="274320" indent="-274320"/>
            <a:r>
              <a:rPr lang="en-US" dirty="0"/>
              <a:t>4.  And finally, we have God as in God the Father.</a:t>
            </a:r>
          </a:p>
          <a:p>
            <a:pPr marL="274320" indent="-274320"/>
            <a:r>
              <a:rPr lang="en-US" dirty="0"/>
              <a:t>5.  So, this is one of many trinitarian texts found in the NT that mention all three divine Persons together.</a:t>
            </a:r>
          </a:p>
          <a:p>
            <a:pPr marL="274320" indent="-274320"/>
            <a:r>
              <a:rPr lang="en-US" dirty="0"/>
              <a:t>6.  Father, Son, and Holy Spirit are all working together in the distribution of Spiritual gifts.</a:t>
            </a:r>
          </a:p>
          <a:p>
            <a:pPr marL="274320" indent="-274320"/>
            <a:endParaRPr lang="en-US" dirty="0"/>
          </a:p>
          <a:p>
            <a:pPr marL="274320" indent="-274320"/>
            <a:r>
              <a:rPr lang="en-US" b="1" dirty="0"/>
              <a:t>B3:</a:t>
            </a:r>
          </a:p>
          <a:p>
            <a:pPr marL="274320" indent="-274320"/>
            <a:r>
              <a:rPr lang="en-US" dirty="0"/>
              <a:t>1.  First, he says there are diversities of gifts.</a:t>
            </a:r>
          </a:p>
          <a:p>
            <a:pPr marL="274320" indent="-274320"/>
            <a:r>
              <a:rPr lang="en-US" dirty="0"/>
              <a:t>2.  That means that the spiritual gifts are different for different people.</a:t>
            </a:r>
          </a:p>
          <a:p>
            <a:pPr marL="274320" indent="-274320"/>
            <a:r>
              <a:rPr lang="en-US" dirty="0"/>
              <a:t>3.  Not everyone has the same gift.</a:t>
            </a:r>
          </a:p>
          <a:p>
            <a:pPr marL="274320" indent="-274320"/>
            <a:r>
              <a:rPr lang="en-US" dirty="0"/>
              <a:t>4.  But all the gifts come from the same Spirit.</a:t>
            </a:r>
          </a:p>
          <a:p>
            <a:pPr marL="274320" indent="-274320"/>
            <a:r>
              <a:rPr lang="en-US" dirty="0"/>
              <a:t>5.  Next there are diversities of ministries.</a:t>
            </a:r>
          </a:p>
          <a:p>
            <a:pPr marL="274320" indent="-274320"/>
            <a:r>
              <a:rPr lang="en-US" dirty="0"/>
              <a:t>6.  These different gifts are given for the work of ministry.</a:t>
            </a:r>
          </a:p>
          <a:p>
            <a:pPr marL="274320" indent="-274320"/>
            <a:r>
              <a:rPr lang="en-US" dirty="0"/>
              <a:t>7.  Ministry builds up the church.</a:t>
            </a:r>
          </a:p>
          <a:p>
            <a:pPr marL="274320" indent="-274320"/>
            <a:r>
              <a:rPr lang="en-US" dirty="0"/>
              <a:t>8.  Paul gores on to say that they are given for the common good, the good of all the church.</a:t>
            </a:r>
          </a:p>
          <a:p>
            <a:pPr marL="274320" indent="-274320"/>
            <a:r>
              <a:rPr lang="en-US" dirty="0"/>
              <a:t>9.  While we all have the ministry of reconciliation, we can go about it in different ways.</a:t>
            </a:r>
          </a:p>
          <a:p>
            <a:pPr marL="274320" indent="-274320"/>
            <a:r>
              <a:rPr lang="en-US" dirty="0"/>
              <a:t>10. Finally, there are many different activities in the church but the one divine God works it all together for good.</a:t>
            </a:r>
          </a:p>
          <a:p>
            <a:pPr marL="274320" indent="-274320"/>
            <a:r>
              <a:rPr lang="en-US" dirty="0"/>
              <a:t>11. So, these are three parallel statements about the diversity of spiritual gifts, spiritual ministries, spiritual activities.</a:t>
            </a:r>
          </a:p>
          <a:p>
            <a:pPr marL="274320" indent="-457200"/>
            <a:r>
              <a:rPr lang="en-US" dirty="0"/>
              <a:t>12. Yet there is one God who is in charge of it all: Father, Son, and Holy Spirit.</a:t>
            </a:r>
          </a:p>
          <a:p>
            <a:pPr marL="274320" indent="-457200"/>
            <a:r>
              <a:rPr lang="en-US" dirty="0"/>
              <a:t>13. If your gift comes from God, then use it for His glory.</a:t>
            </a:r>
          </a:p>
          <a:p>
            <a:pPr marL="274320" indent="-457200"/>
            <a:r>
              <a:rPr lang="en-US" sz="1200" b="0" i="0" kern="1200" dirty="0">
                <a:solidFill>
                  <a:schemeClr val="tx1"/>
                </a:solidFill>
                <a:effectLst/>
                <a:latin typeface="+mn-lt"/>
                <a:ea typeface="+mn-ea"/>
                <a:cs typeface="+mn-cs"/>
              </a:rPr>
              <a:t>14. God graciously gives different gifts, calls forth different kinds of service, and works through people in different ways. </a:t>
            </a:r>
          </a:p>
          <a:p>
            <a:pPr marL="274320" indent="-457200"/>
            <a:r>
              <a:rPr lang="en-US" sz="1200" b="0" i="0" kern="1200" dirty="0">
                <a:solidFill>
                  <a:schemeClr val="tx1"/>
                </a:solidFill>
                <a:effectLst/>
                <a:latin typeface="+mn-lt"/>
                <a:ea typeface="+mn-ea"/>
                <a:cs typeface="+mn-cs"/>
              </a:rPr>
              <a:t>15. But Paul goes on to warn in this passage not to turn those differences into a ranking system. </a:t>
            </a:r>
          </a:p>
          <a:p>
            <a:pPr marL="274320" indent="-457200"/>
            <a:r>
              <a:rPr lang="en-US" sz="1200" b="0" i="0" kern="1200" dirty="0">
                <a:solidFill>
                  <a:schemeClr val="tx1"/>
                </a:solidFill>
                <a:effectLst/>
                <a:latin typeface="+mn-lt"/>
                <a:ea typeface="+mn-ea"/>
                <a:cs typeface="+mn-cs"/>
              </a:rPr>
              <a:t>16. You receive from the same Spirit, serve the same Lord, and depend on the same God. </a:t>
            </a:r>
          </a:p>
          <a:p>
            <a:pPr marL="274320" indent="-457200"/>
            <a:r>
              <a:rPr lang="en-US" sz="1200" b="0" i="0" kern="1200" dirty="0">
                <a:solidFill>
                  <a:schemeClr val="tx1"/>
                </a:solidFill>
                <a:effectLst/>
                <a:latin typeface="+mn-lt"/>
                <a:ea typeface="+mn-ea"/>
                <a:cs typeface="+mn-cs"/>
              </a:rPr>
              <a:t>17. What he has given each of you is intended to benefit the whole church—not to make one person feel superior or another feel unnecessary.”</a:t>
            </a:r>
          </a:p>
          <a:p>
            <a:pPr marL="274320" indent="-457200"/>
            <a:r>
              <a:rPr lang="en-US" dirty="0"/>
              <a:t>18. So let us all use our gifts for the common good.</a:t>
            </a:r>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4121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94428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0" dirty="0"/>
          </a:p>
          <a:p>
            <a:pPr marL="274320" indent="-274320"/>
            <a:r>
              <a:rPr lang="en-US" b="1" dirty="0"/>
              <a:t>B3</a:t>
            </a:r>
            <a:r>
              <a:rPr lang="en-US" b="0" dirty="0"/>
              <a:t>:</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0" dirty="0"/>
          </a:p>
          <a:p>
            <a:pPr marL="274320" indent="-274320"/>
            <a:r>
              <a:rPr lang="en-US" b="1" dirty="0"/>
              <a:t>B4</a:t>
            </a:r>
            <a:r>
              <a:rPr lang="en-US" b="0" dirty="0"/>
              <a:t>:</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6628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pPr marL="274320" indent="-274320"/>
            <a:r>
              <a:rPr lang="en-US" altLang="en-US" b="1" dirty="0"/>
              <a:t>B1:</a:t>
            </a:r>
          </a:p>
          <a:p>
            <a:pPr marL="274320" indent="-274320"/>
            <a:r>
              <a:rPr lang="en-US" altLang="en-US" dirty="0"/>
              <a:t>1.  We can look at two periods of time as recorded in the NT: Before Pentecost and After Pentecost.</a:t>
            </a:r>
          </a:p>
          <a:p>
            <a:pPr marL="274320" indent="-274320"/>
            <a:r>
              <a:rPr lang="en-US" altLang="en-US" dirty="0"/>
              <a:t>2.  Before Pentecost we have several prophets mentioned.</a:t>
            </a:r>
          </a:p>
          <a:p>
            <a:pPr marL="274320" indent="-274320"/>
            <a:r>
              <a:rPr lang="en-US" altLang="en-US" dirty="0"/>
              <a:t>3.  First is Zacharias, the father of John the Baptist.</a:t>
            </a:r>
          </a:p>
          <a:p>
            <a:pPr marL="274320" indent="-274320"/>
            <a:r>
              <a:rPr lang="en-US" altLang="en-US" dirty="0"/>
              <a:t>4.  Luke records his prophecy:</a:t>
            </a:r>
          </a:p>
          <a:p>
            <a:pPr marL="274320" indent="-274320"/>
            <a:r>
              <a:rPr lang="en-US" altLang="en-US" b="1" dirty="0"/>
              <a:t>Luke 1:67-68, ESV</a:t>
            </a:r>
            <a:r>
              <a:rPr lang="en-US" altLang="en-US" dirty="0"/>
              <a:t> – 67 And his father Zechariah was filled with the Holy Spirit and prophesied, saying, </a:t>
            </a:r>
            <a:r>
              <a:rPr lang="en-US" altLang="en-US" baseline="30000" dirty="0"/>
              <a:t>68</a:t>
            </a:r>
            <a:r>
              <a:rPr lang="en-US" altLang="en-US" dirty="0"/>
              <a:t> "Blessed be the Lord God of Israel, for he has visited and redeemed his people ... </a:t>
            </a:r>
          </a:p>
          <a:p>
            <a:pPr marL="274320" indent="-274320"/>
            <a:r>
              <a:rPr lang="en-US" altLang="en-US" dirty="0"/>
              <a:t>5.  And speaking of John the Baptist, he said:</a:t>
            </a:r>
          </a:p>
          <a:p>
            <a:pPr marL="274320" indent="-274320"/>
            <a:r>
              <a:rPr lang="en-US" altLang="en-US" b="1" dirty="0"/>
              <a:t>Luke 1:76 76 ESV</a:t>
            </a:r>
            <a:r>
              <a:rPr lang="en-US" altLang="en-US" dirty="0"/>
              <a:t> And you, child, will be called the prophet of the Most High; for you will go before the Lord to prepare his ways,</a:t>
            </a:r>
          </a:p>
          <a:p>
            <a:pPr marL="274320" indent="-274320"/>
            <a:r>
              <a:rPr lang="en-US" altLang="en-US" dirty="0"/>
              <a:t>6.  And we know from the gospel accounts that John the Baptist did just that</a:t>
            </a:r>
            <a:r>
              <a:rPr lang="en-US" altLang="en-US" b="1" dirty="0"/>
              <a:t>.</a:t>
            </a:r>
          </a:p>
          <a:p>
            <a:pPr marL="274320" indent="-274320"/>
            <a:endParaRPr lang="en-US" altLang="en-US" b="1" dirty="0"/>
          </a:p>
          <a:p>
            <a:pPr marL="274320" indent="-274320"/>
            <a:r>
              <a:rPr lang="en-US" altLang="en-US" b="1" dirty="0"/>
              <a:t>Q1:  Who did Jesus call a prophet?</a:t>
            </a:r>
          </a:p>
          <a:p>
            <a:pPr marL="274320" indent="-274320"/>
            <a:r>
              <a:rPr lang="en-US" altLang="en-US" dirty="0"/>
              <a:t>1.  John the Baptist.</a:t>
            </a:r>
          </a:p>
          <a:p>
            <a:pPr marL="274320" indent="-274320"/>
            <a:r>
              <a:rPr lang="en-US" altLang="en-US" dirty="0"/>
              <a:t>2.  Speaking to the people concerning John the Baptist, Jesus said:</a:t>
            </a:r>
          </a:p>
          <a:p>
            <a:pPr marL="274320" indent="-274320"/>
            <a:r>
              <a:rPr lang="en-US" altLang="en-US" b="1" dirty="0"/>
              <a:t>Matthew 11:9 ESV</a:t>
            </a:r>
            <a:r>
              <a:rPr lang="en-US" altLang="en-US" dirty="0"/>
              <a:t> – 9 What then did you go out to see? A prophet? Yes, I tell you, and more than a prophet.</a:t>
            </a:r>
          </a:p>
          <a:p>
            <a:pPr marL="274320" indent="-274320"/>
            <a:r>
              <a:rPr lang="en-US" altLang="en-US" dirty="0"/>
              <a:t>3.  In fact, He said there was no prophet greater than John because none had a greater message: “Behold the Lamb of God that takes away the sin of the world.”</a:t>
            </a:r>
          </a:p>
          <a:p>
            <a:pPr marL="274320" indent="-274320"/>
            <a:r>
              <a:rPr lang="en-US" altLang="en-US" dirty="0"/>
              <a:t>4.  John called people back to repentance and faithfulness to God and pointed them to Jesus.</a:t>
            </a:r>
          </a:p>
          <a:p>
            <a:pPr marL="274320" indent="-274320"/>
            <a:endParaRPr lang="en-US" altLang="en-US" dirty="0"/>
          </a:p>
          <a:p>
            <a:pPr marL="274320" indent="-274320"/>
            <a:r>
              <a:rPr lang="en-US" altLang="en-US" b="1" dirty="0"/>
              <a:t>Q2:  Who were the two people who met Jesus at the temple when He was dedicated as an infant there?</a:t>
            </a:r>
          </a:p>
          <a:p>
            <a:pPr marL="274320" indent="-274320"/>
            <a:r>
              <a:rPr lang="en-US" altLang="en-US" dirty="0"/>
              <a:t>1.  We have Simeon and Anna.</a:t>
            </a:r>
          </a:p>
          <a:p>
            <a:pPr marL="274320" indent="-274320"/>
            <a:r>
              <a:rPr lang="en-US" altLang="en-US" dirty="0"/>
              <a:t>2.  Simeon made a prophecy concerning Jesus and Mary.</a:t>
            </a:r>
          </a:p>
          <a:p>
            <a:pPr marL="274320" indent="-274320"/>
            <a:r>
              <a:rPr lang="en-US" altLang="en-US" dirty="0"/>
              <a:t>3.  He said to Mary “</a:t>
            </a:r>
            <a:r>
              <a:rPr lang="en-US" sz="1200" b="0" i="0" kern="1200" dirty="0">
                <a:solidFill>
                  <a:schemeClr val="tx1"/>
                </a:solidFill>
                <a:effectLst/>
                <a:latin typeface="+mn-lt"/>
                <a:ea typeface="+mn-ea"/>
                <a:cs typeface="+mn-cs"/>
              </a:rPr>
              <a:t>a sword will pierce through your own soul also”</a:t>
            </a:r>
          </a:p>
          <a:p>
            <a:pPr marL="274320" indent="-274320"/>
            <a:r>
              <a:rPr lang="en-US" altLang="en-US" sz="1200" b="0" i="0" kern="1200" dirty="0">
                <a:solidFill>
                  <a:schemeClr val="tx1"/>
                </a:solidFill>
                <a:effectLst/>
                <a:latin typeface="+mn-lt"/>
                <a:ea typeface="+mn-ea"/>
                <a:cs typeface="+mn-cs"/>
              </a:rPr>
              <a:t>4.  Anna is referred to in the next verse this way:</a:t>
            </a:r>
          </a:p>
          <a:p>
            <a:pPr marL="274320" indent="-274320"/>
            <a:r>
              <a:rPr lang="en-US" altLang="en-US" b="1" dirty="0"/>
              <a:t>Luke 2:36 ESV</a:t>
            </a:r>
            <a:r>
              <a:rPr lang="en-US" altLang="en-US" dirty="0"/>
              <a:t> – And there was a prophetess, Anna, the daughter of Phanuel, of the tribe of Asher. She was advanced in years,</a:t>
            </a:r>
          </a:p>
          <a:p>
            <a:pPr marL="274320" indent="-274320"/>
            <a:r>
              <a:rPr lang="en-US" altLang="en-US" dirty="0"/>
              <a:t>5.  She spent her days in the temple praying and fasting and Luke records she gave thanks to God for Jesus.</a:t>
            </a:r>
          </a:p>
          <a:p>
            <a:pPr marL="274320" indent="-274320"/>
            <a:r>
              <a:rPr lang="en-US" altLang="en-US" dirty="0"/>
              <a:t>6.  Finally, we have Jesus the Prophet whom we have already discussed..</a:t>
            </a:r>
          </a:p>
          <a:p>
            <a:pPr marL="274320" indent="-274320"/>
            <a:endParaRPr lang="en-US" altLang="en-US" dirty="0"/>
          </a:p>
          <a:p>
            <a:pPr marL="274320" indent="-274320"/>
            <a:r>
              <a:rPr lang="en-US" altLang="en-US" b="1" dirty="0"/>
              <a:t>B2:</a:t>
            </a:r>
          </a:p>
          <a:p>
            <a:pPr marL="274320" indent="-274320"/>
            <a:r>
              <a:rPr lang="en-US" altLang="en-US" dirty="0"/>
              <a:t>[See notes on linked slide.]</a:t>
            </a:r>
          </a:p>
          <a:p>
            <a:pPr marL="274320" indent="-274320"/>
            <a:endParaRPr lang="en-US" altLang="en-US" dirty="0"/>
          </a:p>
          <a:p>
            <a:pPr marL="274320" indent="-274320"/>
            <a:r>
              <a:rPr lang="en-US" altLang="en-US" b="1" dirty="0"/>
              <a:t>B3:</a:t>
            </a:r>
          </a:p>
          <a:p>
            <a:pPr marL="274320" indent="-274320"/>
            <a:r>
              <a:rPr lang="en-US" altLang="en-US" dirty="0"/>
              <a:t>[See notes on linked slide.]</a:t>
            </a:r>
          </a:p>
          <a:p>
            <a:pPr marL="274320" indent="-274320"/>
            <a:endParaRPr lang="en-US" altLang="en-US" dirty="0"/>
          </a:p>
          <a:p>
            <a:pPr marL="274320" indent="-274320"/>
            <a:r>
              <a:rPr lang="en-US" altLang="en-US" b="1" dirty="0"/>
              <a:t>B4:</a:t>
            </a:r>
          </a:p>
          <a:p>
            <a:pPr marL="274320" indent="-274320"/>
            <a:r>
              <a:rPr lang="en-US" altLang="en-US" dirty="0"/>
              <a:t>[See notes on linked slide.]</a:t>
            </a:r>
          </a:p>
          <a:p>
            <a:pPr marL="274320" indent="-274320"/>
            <a:endParaRPr lang="en-US" altLang="en-US" dirty="0"/>
          </a:p>
          <a:p>
            <a:pPr marL="274320" indent="-274320"/>
            <a:r>
              <a:rPr lang="en-US" altLang="en-US" b="1" dirty="0"/>
              <a:t>B5:</a:t>
            </a:r>
          </a:p>
          <a:p>
            <a:pPr marL="274320" indent="-274320"/>
            <a:r>
              <a:rPr lang="en-US" altLang="en-US" dirty="0"/>
              <a:t>[See notes on linked slide.]</a:t>
            </a:r>
          </a:p>
          <a:p>
            <a:pPr marL="274320" indent="-274320"/>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AA015EC-405A-4E63-91F5-23ECC86D3CB2}"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baseline="0" dirty="0"/>
              <a:t>B1: </a:t>
            </a:r>
          </a:p>
          <a:p>
            <a:pPr marL="274320" indent="-274320"/>
            <a:r>
              <a:rPr lang="en-US" b="0" baseline="0" dirty="0"/>
              <a:t>[See notes on linked slide.]</a:t>
            </a:r>
          </a:p>
          <a:p>
            <a:pPr marL="274320" indent="-274320"/>
            <a:endParaRPr lang="en-US" b="0" baseline="0" dirty="0"/>
          </a:p>
          <a:p>
            <a:pPr marL="274320" indent="-274320"/>
            <a:r>
              <a:rPr lang="en-US" b="1" baseline="0" dirty="0"/>
              <a:t>B2:</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[See notes on linked slide.]</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a:p>
            <a:pPr marL="274320" indent="-274320"/>
            <a:r>
              <a:rPr lang="en-US" b="1" baseline="0"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[See notes on linked slide.]</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1" baseline="0" dirty="0"/>
              <a:t>B4: </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1.  To me, it makes much mores sense to see Ellen White as having the NT gift of prophecy.</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2.  In my view, Ellen White dos not qualify as an OT prophet who spoke the very words of God with divine authority.</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3.  Instead, she spoke merely human words to do her best to convey to the church the thoughts that God had laid upon her heart.</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4.  That’s what the NT prophets did.</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5.  She did not say “Thus saith the Lord.”  Rather she would say, “I was shown.”</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6.  She did not write scripture, but words that must be judged by Scripture.</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7.  She does not pass the test of an OT prophet, because not all of her prophecies came true.</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8.  One in particular that is very telling is the “food for worms” vision.</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9.  Based on the failure of this prophecy she would be considered a false prophet by the OT tests of a prophet.,</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10. On the other hand, the NT gift of prophecy is more forgiving.</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11. If Agabus can get a few details wrong and still be recognized as a NT prophet, so can EGW.  </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12. In this vein, we can sift her writings and hold fast what is good and discard what is not.</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13. There is no question that her gift was instrumental in leading the young Adventist church.</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14. Her council was invaluable in starting the publishing work, the educational work, the health reform work, the mission work, and in purchasing land and buildings that would prove a blessing in advancing the work.</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 15. I believe that she was instrumental in changing the Adventist church from non-trinitarian to trinitarian.</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16. While she was not perfect, she has been a positive influence on the church and a blessing to many.</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17. She was not an apostle, so her words may be inspiring, but are not inspired in the biblical sense of carrying divine authority.</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18. We will be judged by the word of God, OT and NT, not by the writings of sister White.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61046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0698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F6101-D6B6-41A5-A368-2B7B14B56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9DE56-06B6-E1DD-827C-737A6763C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5F949-52A8-6E9C-EBC9-D2B369402D88}"/>
              </a:ext>
            </a:extLst>
          </p:cNvPr>
          <p:cNvSpPr>
            <a:spLocks noGrp="1"/>
          </p:cNvSpPr>
          <p:nvPr>
            <p:ph type="body" idx="1"/>
          </p:nvPr>
        </p:nvSpPr>
        <p:spPr/>
        <p:txBody>
          <a:bodyPr/>
          <a:lstStyle/>
          <a:p>
            <a:pPr marL="274320" indent="-274320"/>
            <a:endParaRPr lang="en-US" dirty="0"/>
          </a:p>
        </p:txBody>
      </p:sp>
      <p:sp>
        <p:nvSpPr>
          <p:cNvPr id="4" name="Slide Number Placeholder 3">
            <a:extLst>
              <a:ext uri="{FF2B5EF4-FFF2-40B4-BE49-F238E27FC236}">
                <a16:creationId xmlns:a16="http://schemas.microsoft.com/office/drawing/2014/main" id="{46138C0E-7826-CA3D-188D-ADA075489B5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77820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AC8EBC-2397-47E1-952A-8B446487247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72CB98-8A5A-4FED-BDA0-C6AEDED91154}"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27138" name="Rectangle 2">
            <a:extLst>
              <a:ext uri="{FF2B5EF4-FFF2-40B4-BE49-F238E27FC236}">
                <a16:creationId xmlns:a16="http://schemas.microsoft.com/office/drawing/2014/main" id="{AB0658E2-5FC7-45EF-897B-DD4D69C8EFC8}"/>
              </a:ext>
            </a:extLst>
          </p:cNvPr>
          <p:cNvSpPr>
            <a:spLocks noGrp="1" noRot="1" noChangeAspect="1" noChangeArrowheads="1" noTextEdit="1"/>
          </p:cNvSpPr>
          <p:nvPr>
            <p:ph type="sldImg"/>
          </p:nvPr>
        </p:nvSpPr>
        <p:spPr>
          <a:ln/>
        </p:spPr>
      </p:sp>
      <p:sp>
        <p:nvSpPr>
          <p:cNvPr id="1627139" name="Rectangle 3">
            <a:extLst>
              <a:ext uri="{FF2B5EF4-FFF2-40B4-BE49-F238E27FC236}">
                <a16:creationId xmlns:a16="http://schemas.microsoft.com/office/drawing/2014/main" id="{11C274E4-7652-4368-B239-D6F2AE0512DB}"/>
              </a:ext>
            </a:extLst>
          </p:cNvPr>
          <p:cNvSpPr>
            <a:spLocks noGrp="1" noChangeArrowheads="1"/>
          </p:cNvSpPr>
          <p:nvPr>
            <p:ph type="body" idx="1"/>
          </p:nvPr>
        </p:nvSpPr>
        <p:spPr/>
        <p:txBody>
          <a:bodyPr/>
          <a:lstStyle/>
          <a:p>
            <a:pPr marL="274320" indent="-274320"/>
            <a:r>
              <a:rPr lang="en-US" altLang="en-US" b="1" dirty="0"/>
              <a:t>Q1:  Who is speaking these words?</a:t>
            </a:r>
          </a:p>
          <a:p>
            <a:pPr marL="274320" indent="-274320"/>
            <a:r>
              <a:rPr lang="en-US" altLang="en-US" dirty="0"/>
              <a:t>1.  In verse 15 we have Moses speaking.</a:t>
            </a:r>
          </a:p>
          <a:p>
            <a:pPr marL="274320" indent="-274320"/>
            <a:r>
              <a:rPr lang="en-US" altLang="en-US" dirty="0"/>
              <a:t>2.  And in verse 19 we have the Lord speaking to Moses and Moses recording the very words of God.</a:t>
            </a:r>
          </a:p>
          <a:p>
            <a:pPr marL="274320" indent="-274320"/>
            <a:r>
              <a:rPr lang="en-US" altLang="en-US" dirty="0"/>
              <a:t>3.  So here we have Moses predicting that God would raise up from the Hebrew people a prophet like himself.</a:t>
            </a:r>
          </a:p>
          <a:p>
            <a:pPr marL="274320" indent="-274320"/>
            <a:r>
              <a:rPr lang="en-US" altLang="en-US" dirty="0"/>
              <a:t>4.  This prophet will speak the Lord’s words in the Lord’s name.</a:t>
            </a:r>
          </a:p>
          <a:p>
            <a:pPr marL="274320" indent="-274320"/>
            <a:r>
              <a:rPr lang="en-US" altLang="en-US" dirty="0"/>
              <a:t>5.  And whoever does not listen to Him will be judged by the Lord.</a:t>
            </a:r>
          </a:p>
          <a:p>
            <a:pPr marL="274320" indent="-274320"/>
            <a:r>
              <a:rPr lang="en-US" altLang="en-US" dirty="0"/>
              <a:t>6.  Just as Moses spoke the words of God to the people, so would this future “Prophet.”</a:t>
            </a:r>
          </a:p>
          <a:p>
            <a:pPr marL="274320" indent="-274320"/>
            <a:r>
              <a:rPr lang="en-US" altLang="en-US" dirty="0"/>
              <a:t>7.  As Moses was God’s first spokesman to HIs people, so this future prophet would be God’s ultimate spokesman to His people.</a:t>
            </a:r>
          </a:p>
          <a:p>
            <a:pPr marL="274320" indent="-274320"/>
            <a:r>
              <a:rPr lang="en-US" altLang="en-US" dirty="0"/>
              <a:t>8.  This fits together with how the writer to the Hebrews opens his book:</a:t>
            </a:r>
          </a:p>
          <a:p>
            <a:pPr marL="274320" indent="-274320"/>
            <a:r>
              <a:rPr lang="en-US" altLang="en-US" b="1" dirty="0"/>
              <a:t>Hebrews 1:1-2 KJV </a:t>
            </a:r>
            <a:r>
              <a:rPr lang="en-US" altLang="en-US" dirty="0"/>
              <a:t>– God, who at sundry times and in divers manners </a:t>
            </a:r>
            <a:r>
              <a:rPr lang="en-US" altLang="en-US" dirty="0" err="1"/>
              <a:t>spake</a:t>
            </a:r>
            <a:r>
              <a:rPr lang="en-US" altLang="en-US" dirty="0"/>
              <a:t> in time past unto the fathers by the prophets, </a:t>
            </a:r>
            <a:r>
              <a:rPr lang="en-US" altLang="en-US" baseline="30000" dirty="0"/>
              <a:t>2</a:t>
            </a:r>
            <a:r>
              <a:rPr lang="en-US" altLang="en-US" dirty="0"/>
              <a:t> Hath in these last days spoken unto us by his Son, whom he hath appointed heir of all things, by whom also he made the worlds;</a:t>
            </a:r>
          </a:p>
          <a:p>
            <a:pPr marL="274320" indent="-274320"/>
            <a:r>
              <a:rPr lang="en-US" altLang="en-US" dirty="0"/>
              <a:t>9.  Here inspired scripture is saying that God is no longer speaking through the authority of prophets as in OT times.</a:t>
            </a:r>
          </a:p>
          <a:p>
            <a:pPr marL="274320" indent="-274320"/>
            <a:r>
              <a:rPr lang="en-US" altLang="en-US" dirty="0"/>
              <a:t>10. In these last days God is speaking to us through His Son, the Lord Jesus Christ.</a:t>
            </a:r>
          </a:p>
          <a:p>
            <a:pPr marL="274320" indent="-274320"/>
            <a:r>
              <a:rPr lang="en-US" altLang="en-US" dirty="0"/>
              <a:t>11. The NT is the testimony of Jesus.  </a:t>
            </a:r>
          </a:p>
          <a:p>
            <a:pPr marL="274320" indent="-274320"/>
            <a:r>
              <a:rPr lang="en-US" altLang="en-US" dirty="0"/>
              <a:t>12. It was written, not by prophets, but by the apostles who wrote the NT, through which Jesus speaks to us today.</a:t>
            </a:r>
          </a:p>
          <a:p>
            <a:pPr marL="274320" indent="-274320"/>
            <a:endParaRPr lang="en-US" altLang="en-US" dirty="0"/>
          </a:p>
          <a:p>
            <a:pPr marL="274320" indent="-274320"/>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lnSpc>
                <a:spcPct val="90000"/>
              </a:lnSpc>
              <a:buFontTx/>
              <a:buNone/>
            </a:pPr>
            <a:r>
              <a:rPr lang="en-US" altLang="en-US" b="1" dirty="0"/>
              <a:t>Q1:  Who is doing the expounding here?</a:t>
            </a:r>
          </a:p>
          <a:p>
            <a:pPr marL="274320" indent="-457200">
              <a:lnSpc>
                <a:spcPct val="90000"/>
              </a:lnSpc>
              <a:buFontTx/>
              <a:buNone/>
            </a:pPr>
            <a:r>
              <a:rPr lang="en-US" dirty="0"/>
              <a:t>1.  This was Jesus on the road to Emaus.</a:t>
            </a:r>
          </a:p>
          <a:p>
            <a:pPr marL="274320" indent="-457200">
              <a:lnSpc>
                <a:spcPct val="90000"/>
              </a:lnSpc>
              <a:buFontTx/>
              <a:buNone/>
            </a:pPr>
            <a:r>
              <a:rPr lang="en-US" dirty="0"/>
              <a:t>2.  All true prophecy finds its fulfillment in Christ.</a:t>
            </a:r>
          </a:p>
          <a:p>
            <a:pPr marL="274320" indent="-457200">
              <a:lnSpc>
                <a:spcPct val="90000"/>
              </a:lnSpc>
              <a:buFontTx/>
              <a:buNone/>
            </a:pPr>
            <a:r>
              <a:rPr lang="en-US" dirty="0"/>
              <a:t>3.  We have the prophetic predictions of the OT that have either been fulfilled already in the life, death, and resurrection of Christ or will be fulfilled at His second coming.</a:t>
            </a:r>
          </a:p>
          <a:p>
            <a:pPr marL="274320" indent="-457200">
              <a:lnSpc>
                <a:spcPct val="90000"/>
              </a:lnSpc>
              <a:buFontTx/>
              <a:buNone/>
            </a:pPr>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12</a:t>
            </a:fld>
            <a:endParaRPr lang="en-US" dirty="0"/>
          </a:p>
        </p:txBody>
      </p:sp>
    </p:spTree>
    <p:extLst>
      <p:ext uri="{BB962C8B-B14F-4D97-AF65-F5344CB8AC3E}">
        <p14:creationId xmlns:p14="http://schemas.microsoft.com/office/powerpoint/2010/main" val="2281766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When did Jesus make this prediction?</a:t>
            </a:r>
          </a:p>
          <a:p>
            <a:pPr marL="274320" indent="-274320"/>
            <a:r>
              <a:rPr lang="en-US" dirty="0"/>
              <a:t>1.  This was shortly before His crucifixion in 31 AD.</a:t>
            </a:r>
          </a:p>
          <a:p>
            <a:pPr marL="274320" indent="-274320"/>
            <a:endParaRPr lang="en-US" dirty="0"/>
          </a:p>
          <a:p>
            <a:pPr marL="274320" indent="-274320"/>
            <a:r>
              <a:rPr lang="en-US" b="1" dirty="0"/>
              <a:t>Q2:  How long is a generation in biblical reckoning?</a:t>
            </a:r>
          </a:p>
          <a:p>
            <a:pPr marL="274320" indent="-274320"/>
            <a:r>
              <a:rPr lang="en-US" dirty="0"/>
              <a:t>1.  Typically, forty years.</a:t>
            </a:r>
          </a:p>
          <a:p>
            <a:pPr marL="274320" indent="-274320"/>
            <a:r>
              <a:rPr lang="en-US" dirty="0"/>
              <a:t>2.  That’s how long Israel wandered in the wilderness until the older generation died off.</a:t>
            </a:r>
          </a:p>
          <a:p>
            <a:pPr marL="274320" indent="-274320"/>
            <a:endParaRPr lang="en-US" dirty="0"/>
          </a:p>
          <a:p>
            <a:pPr marL="274320" indent="-274320"/>
            <a:r>
              <a:rPr lang="en-US" b="1" dirty="0"/>
              <a:t>Q3:  When and how were the words of Jesus concerning the temple fulfilled?</a:t>
            </a:r>
          </a:p>
          <a:p>
            <a:pPr marL="274320" indent="-274320"/>
            <a:r>
              <a:rPr lang="en-US" i="0" dirty="0"/>
              <a:t>1.  In</a:t>
            </a:r>
            <a:r>
              <a:rPr lang="en-US" i="0" baseline="0" dirty="0"/>
              <a:t> 70 AD, the Roman general Titus laid siege to Jerusalem in the spring of the year when it was full of people who had come to celebrate the Passover.</a:t>
            </a:r>
          </a:p>
          <a:p>
            <a:pPr marL="274320" indent="-274320"/>
            <a:r>
              <a:rPr lang="en-US" i="0" baseline="0" dirty="0"/>
              <a:t>2.  By August, the people were starving to death and fighting each other for scarce resources.</a:t>
            </a:r>
          </a:p>
          <a:p>
            <a:pPr marL="274320" indent="-274320"/>
            <a:r>
              <a:rPr lang="en-US" i="0" baseline="0" dirty="0"/>
              <a:t>3.  Josephus (a Jewish historian) records that one starving mother ate her baby.</a:t>
            </a:r>
          </a:p>
          <a:p>
            <a:pPr marL="274320" indent="-274320"/>
            <a:r>
              <a:rPr lang="en-US" i="0" baseline="0" dirty="0"/>
              <a:t>4.  The Jews refused to surrender, thinking that God would yet deliver His temple.</a:t>
            </a:r>
          </a:p>
          <a:p>
            <a:pPr marL="274320" indent="-274320"/>
            <a:r>
              <a:rPr lang="en-US" i="0" baseline="0" dirty="0"/>
              <a:t>5.  The Romans eventually set fire to the gold-plated walls of the temple and burned the city to the ground.</a:t>
            </a:r>
          </a:p>
          <a:p>
            <a:pPr marL="274320" indent="-274320"/>
            <a:r>
              <a:rPr lang="en-US" dirty="0">
                <a:effectLst/>
              </a:rPr>
              <a:t>6.  Josephus claims that 1.1 million people were killed during the siege, of which a majority were Jewish, and that 97,000 were captured and sold</a:t>
            </a:r>
            <a:r>
              <a:rPr lang="en-US" baseline="0" dirty="0">
                <a:effectLst/>
              </a:rPr>
              <a:t> into slavery, some in Egypt.</a:t>
            </a:r>
          </a:p>
          <a:p>
            <a:pPr marL="274320" indent="-274320"/>
            <a:r>
              <a:rPr lang="en-US" i="0" baseline="0" dirty="0">
                <a:effectLst/>
              </a:rPr>
              <a:t>7.  His numbers are disputed by modern scholars, but virtually everyone in the city was either killed or enslaved.</a:t>
            </a:r>
          </a:p>
          <a:p>
            <a:pPr marL="274320" indent="-274320"/>
            <a:r>
              <a:rPr lang="en-US" i="0" baseline="0" dirty="0">
                <a:effectLst/>
              </a:rPr>
              <a:t>8.  Others estimate the Jewish losses at a quarter million.</a:t>
            </a:r>
          </a:p>
          <a:p>
            <a:pPr marL="274320" indent="-274320"/>
            <a:r>
              <a:rPr lang="en-US" i="0" baseline="0" dirty="0">
                <a:effectLst/>
              </a:rPr>
              <a:t>9.  The gold in the temple melted with the heat and ran into the cracks between the stones.</a:t>
            </a:r>
          </a:p>
          <a:p>
            <a:pPr marL="274320" indent="-274320"/>
            <a:r>
              <a:rPr lang="en-US" i="0" dirty="0"/>
              <a:t>10. It</a:t>
            </a:r>
            <a:r>
              <a:rPr lang="en-US" i="0" baseline="0" dirty="0"/>
              <a:t> is no wonder then that the stones were all removed by those looking for gold.</a:t>
            </a:r>
            <a:endParaRPr lang="en-US" i="0" dirty="0"/>
          </a:p>
          <a:p>
            <a:pPr marL="274320" indent="-274320"/>
            <a:r>
              <a:rPr lang="en-US" dirty="0"/>
              <a:t>11. So within a generation, the words of Jesus were fulfilled.</a:t>
            </a:r>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53345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dirty="0"/>
              <a:t>1.  This was the memory text for our first lesson this quarter.</a:t>
            </a:r>
          </a:p>
          <a:p>
            <a:pPr marL="274320" indent="-457200"/>
            <a:r>
              <a:rPr lang="en-US" dirty="0"/>
              <a:t>2.  It says something very important about how God communicated with us in OT times and how he does it in NT times.</a:t>
            </a:r>
          </a:p>
          <a:p>
            <a:pPr marL="274320" indent="-457200"/>
            <a:r>
              <a:rPr lang="en-US" dirty="0"/>
              <a:t>3.  In OT times He used prophets to speak to His people.</a:t>
            </a:r>
          </a:p>
          <a:p>
            <a:pPr marL="274320" indent="-457200"/>
            <a:r>
              <a:rPr lang="en-US" dirty="0"/>
              <a:t>4.  They spoke what God told them to speak.</a:t>
            </a:r>
          </a:p>
          <a:p>
            <a:pPr marL="274320" indent="-457200"/>
            <a:r>
              <a:rPr lang="en-US" dirty="0"/>
              <a:t>5.  When they spoke on behalf of God, they were speaking the very words of God.</a:t>
            </a:r>
          </a:p>
          <a:p>
            <a:pPr marL="274320" indent="-457200"/>
            <a:r>
              <a:rPr lang="en-US" dirty="0"/>
              <a:t>6.  This was not thought inspiration, it was repeating what God told them to say.</a:t>
            </a:r>
          </a:p>
          <a:p>
            <a:pPr marL="274320" indent="-457200"/>
            <a:r>
              <a:rPr lang="en-US" dirty="0"/>
              <a:t>7.  But now in these last days, God is speaking to us by His Son.</a:t>
            </a:r>
          </a:p>
          <a:p>
            <a:pPr marL="274320" indent="-457200"/>
            <a:r>
              <a:rPr lang="en-US" dirty="0"/>
              <a:t>8.  In the OT times, the prophets wrote the scriptures.</a:t>
            </a:r>
          </a:p>
          <a:p>
            <a:pPr marL="274320" indent="-457200"/>
            <a:endParaRPr lang="en-US" dirty="0"/>
          </a:p>
          <a:p>
            <a:pPr marL="274320" indent="-274320"/>
            <a:r>
              <a:rPr lang="en-US" b="1" dirty="0"/>
              <a:t>Q1: Who was it that wrote the very words of God in the NT, the prophets or the apostles?</a:t>
            </a:r>
          </a:p>
          <a:p>
            <a:pPr marL="274320" indent="-274320"/>
            <a:r>
              <a:rPr lang="en-US" dirty="0"/>
              <a:t>1.  It was the apostles or their close associates that wrote, under inspiration, the authoritative words of God in the NT.</a:t>
            </a:r>
          </a:p>
          <a:p>
            <a:pPr marL="274320" indent="-274320"/>
            <a:r>
              <a:rPr lang="en-US" dirty="0"/>
              <a:t>2.  In times past, God used the OT prophets to speak His words.</a:t>
            </a:r>
          </a:p>
          <a:p>
            <a:pPr marL="274320" indent="-274320"/>
            <a:r>
              <a:rPr lang="en-US" dirty="0"/>
              <a:t>3.  But now, in NT times, He has spoken to us by His Son.</a:t>
            </a:r>
          </a:p>
          <a:p>
            <a:pPr marL="274320" indent="-274320"/>
            <a:r>
              <a:rPr lang="en-US" dirty="0"/>
              <a:t>4.  It is the NT that is the Testimony of Jesus.</a:t>
            </a:r>
          </a:p>
          <a:p>
            <a:pPr marL="274320" indent="-274320"/>
            <a:r>
              <a:rPr lang="en-US" dirty="0"/>
              <a:t>5.  The NT is the inspired words of the apostles of Jesus by which God records for us what Jesus said and did and what it means for us.</a:t>
            </a:r>
          </a:p>
          <a:p>
            <a:pPr marL="274320" indent="-274320"/>
            <a:r>
              <a:rPr lang="en-US" dirty="0"/>
              <a:t>6.  That does not mean that the gift of prophecy was absent in NT times.</a:t>
            </a:r>
          </a:p>
          <a:p>
            <a:pPr marL="274320" indent="-274320"/>
            <a:r>
              <a:rPr lang="en-US" dirty="0"/>
              <a:t>7.  But the NT gift of prophecy did not speak with the same power, accuracy, and authority as the OT prophets.</a:t>
            </a:r>
          </a:p>
          <a:p>
            <a:pPr marL="274320" indent="-274320"/>
            <a:r>
              <a:rPr lang="en-US" dirty="0"/>
              <a:t>8.  God was still using the gift to guide and comfort and correct His church.</a:t>
            </a:r>
          </a:p>
          <a:p>
            <a:pPr marL="274320" indent="-274320"/>
            <a:r>
              <a:rPr lang="en-US" dirty="0"/>
              <a:t>9.  But the NT Testimony of Jesus came through his apostles, not through others who may have had the prophetic gift.</a:t>
            </a:r>
          </a:p>
          <a:p>
            <a:pPr marL="274320" indent="-274320"/>
            <a:r>
              <a:rPr lang="en-US" dirty="0"/>
              <a:t>10. All of the NT prophets were non-canonical prophets.  They didn’t write Scripture.</a:t>
            </a:r>
          </a:p>
          <a:p>
            <a:pPr marL="274320" indent="-274320"/>
            <a:r>
              <a:rPr lang="en-US" dirty="0"/>
              <a:t>11. It was the apostles who had divine authority to write the NT.</a:t>
            </a:r>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14</a:t>
            </a:fld>
            <a:endParaRPr lang="en-US" dirty="0"/>
          </a:p>
        </p:txBody>
      </p:sp>
    </p:spTree>
    <p:extLst>
      <p:ext uri="{BB962C8B-B14F-4D97-AF65-F5344CB8AC3E}">
        <p14:creationId xmlns:p14="http://schemas.microsoft.com/office/powerpoint/2010/main" val="2595437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2834216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dirty="0"/>
              <a:t>1.  So this is the list of the early church prophets.</a:t>
            </a:r>
          </a:p>
          <a:p>
            <a:pPr marL="274320" indent="-457200"/>
            <a:r>
              <a:rPr lang="en-US" dirty="0"/>
              <a:t>2.  We should not be surprised that people had the gift of prophecy since this gift of the Spirit is prominently mentioned in the lists of the gifts of the Spirit.</a:t>
            </a:r>
          </a:p>
          <a:p>
            <a:pPr marL="274320" indent="-457200"/>
            <a:r>
              <a:rPr lang="en-US" dirty="0"/>
              <a:t>3.  The question we must face is how did this gift of prophecy function in the NT church and with what authority was it used.</a:t>
            </a:r>
          </a:p>
          <a:p>
            <a:pPr marL="274320" indent="-457200"/>
            <a:r>
              <a:rPr lang="en-US" dirty="0"/>
              <a:t>4.  For the most part, we have very little information on what these prophets said, and whether or not it came to pass.</a:t>
            </a:r>
          </a:p>
          <a:p>
            <a:pPr marL="274320" indent="-457200"/>
            <a:r>
              <a:rPr lang="en-US" dirty="0"/>
              <a:t>5.  It is likely that many of these prophets functioned as preachers of the word, taking what the Holy Spirit laid on their hearts and passing it along to the people.</a:t>
            </a:r>
          </a:p>
          <a:p>
            <a:pPr marL="274320" indent="-457200"/>
            <a:r>
              <a:rPr lang="en-US" dirty="0"/>
              <a:t>6.  The one prophet we have the most information on is Agabus, and there are only a few verses on him in Acts.</a:t>
            </a:r>
          </a:p>
          <a:p>
            <a:pPr marL="274320" indent="-457200"/>
            <a:r>
              <a:rPr lang="en-US" dirty="0"/>
              <a:t>7.  So we are going to take a brief look at Agabus and his prophecy.</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2142826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Who was going to bind Paul?</a:t>
            </a:r>
          </a:p>
          <a:p>
            <a:pPr marL="274320" indent="-274320"/>
            <a:r>
              <a:rPr lang="en-US" b="0" dirty="0"/>
              <a:t>1.  The Jews.</a:t>
            </a:r>
          </a:p>
          <a:p>
            <a:pPr marL="274320" indent="-274320"/>
            <a:endParaRPr lang="en-US" b="0" dirty="0"/>
          </a:p>
          <a:p>
            <a:pPr marL="274320" indent="-274320"/>
            <a:r>
              <a:rPr lang="en-US" b="1" dirty="0"/>
              <a:t>Q2:  After the Jews bound Paul, what were they going to do with him?</a:t>
            </a:r>
          </a:p>
          <a:p>
            <a:pPr marL="274320" indent="-274320"/>
            <a:r>
              <a:rPr lang="en-US" b="0" dirty="0"/>
              <a:t>2.  Hand him over to the Romans.  </a:t>
            </a:r>
          </a:p>
          <a:p>
            <a:pPr marL="274320" indent="-274320"/>
            <a:endParaRPr lang="en-US" b="0" dirty="0"/>
          </a:p>
          <a:p>
            <a:pPr marL="274320" indent="-274320"/>
            <a:r>
              <a:rPr lang="en-US" b="1" dirty="0"/>
              <a:t>Q3: Is that what happened?</a:t>
            </a:r>
          </a:p>
          <a:p>
            <a:pPr marL="274320" indent="-274320"/>
            <a:r>
              <a:rPr lang="en-US" b="0" dirty="0"/>
              <a:t>1.  No.  Not exactly.</a:t>
            </a:r>
          </a:p>
          <a:p>
            <a:pPr marL="274320" indent="-274320"/>
            <a:endParaRPr lang="en-US" b="0" dirty="0"/>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26523963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Who was it that bound Paul?</a:t>
            </a:r>
          </a:p>
          <a:p>
            <a:pPr marL="274320" indent="-274320"/>
            <a:r>
              <a:rPr lang="en-US" dirty="0"/>
              <a:t>1.  It was the Romans, not the Jews as Agabus had prophesied.</a:t>
            </a:r>
          </a:p>
          <a:p>
            <a:pPr marL="274320" indent="-274320"/>
            <a:endParaRPr lang="en-US" dirty="0"/>
          </a:p>
          <a:p>
            <a:pPr marL="274320" indent="-274320"/>
            <a:r>
              <a:rPr lang="en-US" b="1" dirty="0"/>
              <a:t>Q2:  Did the Jews hand Paul over to the Romans as Agabus had prophesied?</a:t>
            </a:r>
          </a:p>
          <a:p>
            <a:pPr marL="274320" indent="-274320"/>
            <a:r>
              <a:rPr lang="en-US" dirty="0"/>
              <a:t>1.  No.  The Romans rescued Paul from the Jews before they beat him to death.</a:t>
            </a:r>
          </a:p>
          <a:p>
            <a:pPr marL="274320" indent="-274320"/>
            <a:endParaRPr lang="en-US" dirty="0"/>
          </a:p>
          <a:p>
            <a:pPr marL="274320" indent="-274320"/>
            <a:r>
              <a:rPr lang="en-US" b="1" dirty="0"/>
              <a:t>Q3: Would that make Agabus a false prophet?</a:t>
            </a:r>
          </a:p>
          <a:p>
            <a:pPr marL="274320" indent="-274320"/>
            <a:r>
              <a:rPr lang="en-US" dirty="0"/>
              <a:t>1.  Agabus got the general idea right of a conflict that would involve Paul in Jerusalem.</a:t>
            </a:r>
          </a:p>
          <a:p>
            <a:pPr marL="274320" indent="-274320"/>
            <a:r>
              <a:rPr lang="en-US" dirty="0"/>
              <a:t>2.  But he gave only two details and both of them were wrong.</a:t>
            </a:r>
          </a:p>
          <a:p>
            <a:pPr marL="274320" indent="-274320"/>
            <a:r>
              <a:rPr lang="en-US" dirty="0"/>
              <a:t>3.  If judged by the OT tests of a prophet, Agabus would have to be categorized as a false prophet.</a:t>
            </a:r>
          </a:p>
          <a:p>
            <a:pPr marL="274320" indent="-274320"/>
            <a:r>
              <a:rPr lang="en-US" dirty="0"/>
              <a:t>4.  Luke doesn’t do that, and it is Luke that reports both the prophecy and the actual events.</a:t>
            </a:r>
          </a:p>
          <a:p>
            <a:pPr marL="274320" indent="-274320"/>
            <a:r>
              <a:rPr lang="en-US" dirty="0"/>
              <a:t>5.  So I think we see here a difference in OT and NT prophecy.</a:t>
            </a:r>
          </a:p>
          <a:p>
            <a:pPr marL="274320" indent="-274320"/>
            <a:r>
              <a:rPr lang="en-US" dirty="0"/>
              <a:t>6.  In the OT, the prophets spoke the very words of God with a “Thus saith the LORD.”</a:t>
            </a:r>
          </a:p>
          <a:p>
            <a:pPr marL="274320" indent="-274320"/>
            <a:r>
              <a:rPr lang="en-US" dirty="0"/>
              <a:t>7.  In the NT, the prophets spoke merely human words to report something that God brought to mind.</a:t>
            </a:r>
          </a:p>
          <a:p>
            <a:pPr marL="274320" indent="-274320"/>
            <a:r>
              <a:rPr lang="en-US" dirty="0"/>
              <a:t>8.  Perhaps Agabus received a vision of a mob in Jerusalem surrounding Paul and surmised that the Jews were going to bind him and hand him over to the Romans.</a:t>
            </a:r>
          </a:p>
          <a:p>
            <a:pPr marL="274320" indent="-274320"/>
            <a:r>
              <a:rPr lang="en-US" dirty="0"/>
              <a:t>9.  So he gets the general idea right but the details wrong.</a:t>
            </a:r>
          </a:p>
          <a:p>
            <a:pPr marL="274320" indent="-274320"/>
            <a:r>
              <a:rPr lang="en-US" dirty="0"/>
              <a:t>10. Luke still seems to regard him as a true prophet in the NT sense of the gift of prophecy.</a:t>
            </a:r>
          </a:p>
          <a:p>
            <a:pPr marL="274320" indent="-274320"/>
            <a:endParaRPr lang="en-US" dirty="0"/>
          </a:p>
          <a:p>
            <a:pPr marL="274320" indent="-274320"/>
            <a:endParaRPr lang="en-US" dirty="0"/>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18</a:t>
            </a:fld>
            <a:endParaRPr lang="en-US" dirty="0"/>
          </a:p>
        </p:txBody>
      </p:sp>
    </p:spTree>
    <p:extLst>
      <p:ext uri="{BB962C8B-B14F-4D97-AF65-F5344CB8AC3E}">
        <p14:creationId xmlns:p14="http://schemas.microsoft.com/office/powerpoint/2010/main" val="2834992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should we do with NT prophecies?</a:t>
            </a:r>
          </a:p>
          <a:p>
            <a:pPr marL="274320" indent="-274320"/>
            <a:r>
              <a:rPr lang="en-US" dirty="0"/>
              <a:t>1.  Test them.  Hold on to what is good; discard what is not.</a:t>
            </a:r>
          </a:p>
          <a:p>
            <a:pPr marL="274320" indent="-274320"/>
            <a:r>
              <a:rPr lang="en-US" dirty="0"/>
              <a:t>2.  For Agabus, we would hold on to the trouble he prophesied for Paul and discard the details of who bound him and handed him over.</a:t>
            </a:r>
          </a:p>
          <a:p>
            <a:pPr marL="274320" indent="-274320"/>
            <a:r>
              <a:rPr lang="en-US" dirty="0"/>
              <a:t>3.  You would never do that with an OT prophet.</a:t>
            </a:r>
          </a:p>
          <a:p>
            <a:pPr marL="274320" indent="-274320"/>
            <a:r>
              <a:rPr lang="en-US" dirty="0"/>
              <a:t>4.  The OT prophets spoke the very words of God: they were to be accepted not tested.</a:t>
            </a:r>
          </a:p>
          <a:p>
            <a:pPr marL="274320" indent="-274320"/>
            <a:r>
              <a:rPr lang="en-US" dirty="0"/>
              <a:t>5.  The NT prophets did not have the authority of the OT prophets.</a:t>
            </a:r>
          </a:p>
          <a:p>
            <a:pPr marL="274320" indent="-274320"/>
            <a:r>
              <a:rPr lang="en-US" dirty="0"/>
              <a:t>6.  It was the apostles that had the authority to speak for God.</a:t>
            </a:r>
          </a:p>
          <a:p>
            <a:pPr marL="274320" indent="-274320"/>
            <a:r>
              <a:rPr lang="en-US" dirty="0"/>
              <a:t>7.  That’s why Paul could disregard all the prophecies he had been bombarded with about trouble in Jerusalem.</a:t>
            </a:r>
          </a:p>
          <a:p>
            <a:pPr marL="274320" indent="-274320"/>
            <a:r>
              <a:rPr lang="en-US" dirty="0"/>
              <a:t>8.  Paul could also claim that the HS was leading him in his decision to go to Jerusalem even if it meant death.</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19</a:t>
            </a:fld>
            <a:endParaRPr lang="en-US" dirty="0"/>
          </a:p>
        </p:txBody>
      </p:sp>
    </p:spTree>
    <p:extLst>
      <p:ext uri="{BB962C8B-B14F-4D97-AF65-F5344CB8AC3E}">
        <p14:creationId xmlns:p14="http://schemas.microsoft.com/office/powerpoint/2010/main" val="1404791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was the early church to know the commandments and the doctrines of the Christian faith?</a:t>
            </a:r>
          </a:p>
          <a:p>
            <a:pPr marL="274320" indent="-274320"/>
            <a:r>
              <a:rPr lang="en-US" dirty="0"/>
              <a:t>1.  Here Peter says they should remember what the Holy Prophets said when the Lord spoke through them.</a:t>
            </a:r>
          </a:p>
          <a:p>
            <a:pPr marL="274320" indent="-274320"/>
            <a:r>
              <a:rPr lang="en-US" dirty="0"/>
              <a:t>2.  And they should remember what the Lord Jesus said as conveyed by His apostles.</a:t>
            </a:r>
          </a:p>
          <a:p>
            <a:pPr marL="274320" indent="-274320"/>
            <a:r>
              <a:rPr lang="en-US" dirty="0"/>
              <a:t>3.  Here we see again the authority of the prophets in OT times and the authority of the apostles in NT times.</a:t>
            </a:r>
          </a:p>
          <a:p>
            <a:pPr marL="274320" indent="-274320"/>
            <a:r>
              <a:rPr lang="en-US" dirty="0"/>
              <a:t>4.  Of course, Peter was writing as the NT was being developed.</a:t>
            </a:r>
          </a:p>
          <a:p>
            <a:pPr marL="274320" indent="-274320"/>
            <a:r>
              <a:rPr lang="en-US" dirty="0"/>
              <a:t>5.  It took until at least the end of the first century to get all of the NT together and have general agreement among the churches on the canonical books of the NT.</a:t>
            </a:r>
          </a:p>
          <a:p>
            <a:pPr marL="274320" indent="-274320"/>
            <a:r>
              <a:rPr lang="en-US" dirty="0"/>
              <a:t>6.  But it is clear from this text that the apostles of Jesus were His spokesmen with divine authority to convey the commandments and teachings of Jesus to the early church.</a:t>
            </a:r>
          </a:p>
          <a:p>
            <a:pPr marL="274320" indent="-274320"/>
            <a:r>
              <a:rPr lang="en-US" dirty="0"/>
              <a:t>7.  So NT prophecy would be judged by how it agrees with the writing and teaching of the apostles of Jesus.</a:t>
            </a:r>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did Paul regard the authority of the prophet Agabus?</a:t>
            </a:r>
          </a:p>
          <a:p>
            <a:pPr marL="274320" indent="-274320"/>
            <a:r>
              <a:rPr lang="en-US" dirty="0"/>
              <a:t>1.  Paul did not regard Agabus, a NT prophet, as having any authority over him.</a:t>
            </a:r>
          </a:p>
          <a:p>
            <a:pPr marL="274320" indent="-274320"/>
            <a:r>
              <a:rPr lang="en-US" dirty="0"/>
              <a:t>2.  Instead, Paul exercised his own judgment and went to Jerusalem anyway.</a:t>
            </a:r>
          </a:p>
          <a:p>
            <a:pPr marL="274320" indent="-274320"/>
            <a:r>
              <a:rPr lang="en-US" dirty="0"/>
              <a:t>3.  He did get into trouble there as Agabus predicted, but Paul was never ashamed of the gospel and would find opportunity to spread it in Rome, the very capitol of the empire.</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21</a:t>
            </a:fld>
            <a:endParaRPr lang="en-US" dirty="0"/>
          </a:p>
        </p:txBody>
      </p:sp>
    </p:spTree>
    <p:extLst>
      <p:ext uri="{BB962C8B-B14F-4D97-AF65-F5344CB8AC3E}">
        <p14:creationId xmlns:p14="http://schemas.microsoft.com/office/powerpoint/2010/main" val="359330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Who has authority over how worship is to be conducted in the Corinthian church?</a:t>
            </a:r>
          </a:p>
          <a:p>
            <a:pPr marL="274320" indent="-457200"/>
            <a:r>
              <a:rPr lang="en-US" dirty="0"/>
              <a:t>1.  While there were prophets in Corinth, it is the apostle Paul who has authority over them.</a:t>
            </a:r>
          </a:p>
          <a:p>
            <a:pPr marL="274320" indent="-457200"/>
            <a:r>
              <a:rPr lang="en-US" dirty="0"/>
              <a:t>2.  The words that he is writing to them on how their worship is to be conducted is “a command of the Lord.”</a:t>
            </a:r>
          </a:p>
          <a:p>
            <a:pPr marL="274320" indent="-457200"/>
            <a:r>
              <a:rPr lang="en-US" dirty="0"/>
              <a:t>3.  In the OT, prophets had authority over kings and priests; they stood in the place of God.</a:t>
            </a:r>
          </a:p>
          <a:p>
            <a:pPr marL="274320" indent="-457200"/>
            <a:r>
              <a:rPr lang="en-US" dirty="0"/>
              <a:t>4.  In the NT, apostles have authority over prophets. </a:t>
            </a:r>
          </a:p>
          <a:p>
            <a:pPr marL="274320" indent="-457200"/>
            <a:r>
              <a:rPr lang="en-US" dirty="0"/>
              <a:t>5.  Their words are the equivalent of “a command of the Lord.”</a:t>
            </a:r>
          </a:p>
          <a:p>
            <a:pPr marL="274320" indent="-457200"/>
            <a:r>
              <a:rPr lang="en-US" dirty="0"/>
              <a:t>6.  The NIV translates verse 39 as:</a:t>
            </a:r>
          </a:p>
          <a:p>
            <a:pPr marL="274320" indent="-457200"/>
            <a:r>
              <a:rPr lang="en-US" b="1" dirty="0"/>
              <a:t>1 Corinthians 14:38 NIV </a:t>
            </a:r>
            <a:r>
              <a:rPr lang="en-US" dirty="0"/>
              <a:t>– 38 But if anyone ignores this, they will themselves be ignored.</a:t>
            </a:r>
          </a:p>
          <a:p>
            <a:pPr marL="274320" indent="-457200"/>
            <a:endParaRPr lang="en-US" dirty="0"/>
          </a:p>
          <a:p>
            <a:pPr marL="274320" indent="-457200"/>
            <a:r>
              <a:rPr lang="en-US" b="1" dirty="0"/>
              <a:t>Q2:  What was Paul’s command to the Corinthian prophets?</a:t>
            </a:r>
          </a:p>
          <a:p>
            <a:pPr marL="274320" indent="-457200"/>
            <a:r>
              <a:rPr lang="en-US" dirty="0"/>
              <a:t>1.  Specifically, to the prophets he said:</a:t>
            </a:r>
          </a:p>
          <a:p>
            <a:pPr marL="274320" indent="-457200"/>
            <a:r>
              <a:rPr lang="en-US" b="1" dirty="0"/>
              <a:t>1 Corinthians 14:29-31 ESV</a:t>
            </a:r>
            <a:r>
              <a:rPr lang="en-US" dirty="0"/>
              <a:t> – Let two or three prophets speak, and let the others weigh what is said. </a:t>
            </a:r>
            <a:r>
              <a:rPr lang="en-US" baseline="30000" dirty="0"/>
              <a:t>30</a:t>
            </a:r>
            <a:r>
              <a:rPr lang="en-US" dirty="0"/>
              <a:t> If a revelation is made to another sitting there, let the first be silent. </a:t>
            </a:r>
            <a:r>
              <a:rPr lang="en-US" baseline="30000" dirty="0"/>
              <a:t>31</a:t>
            </a:r>
            <a:r>
              <a:rPr lang="en-US" dirty="0"/>
              <a:t> For you can all prophesy one by one, so that all may learn and all be encouraged,</a:t>
            </a:r>
          </a:p>
          <a:p>
            <a:pPr marL="274320" indent="-457200"/>
            <a:r>
              <a:rPr lang="en-US" dirty="0"/>
              <a:t>2.  Notice that what the prophets say is to be weighed or tested or sifted.</a:t>
            </a:r>
          </a:p>
          <a:p>
            <a:pPr marL="274320" indent="-457200"/>
            <a:r>
              <a:rPr lang="en-US" dirty="0"/>
              <a:t>3.  “Let two or three prophets speak and let the others weigh what is said.”</a:t>
            </a:r>
          </a:p>
          <a:p>
            <a:pPr marL="274320" indent="-457200"/>
            <a:r>
              <a:rPr lang="en-US" dirty="0"/>
              <a:t>4.  This goes right along with what he wrote to the Thessalonians:</a:t>
            </a:r>
          </a:p>
          <a:p>
            <a:pPr marL="274320" indent="-457200"/>
            <a:r>
              <a:rPr lang="en-US" b="1" dirty="0"/>
              <a:t>1 Thessalonians 5:19-21 ESV </a:t>
            </a:r>
            <a:r>
              <a:rPr lang="en-US" dirty="0"/>
              <a:t>– 19 Do not quench the Spirit. 20 Do not despise prophecies, </a:t>
            </a:r>
            <a:r>
              <a:rPr lang="en-US" baseline="30000" dirty="0"/>
              <a:t>21</a:t>
            </a:r>
            <a:r>
              <a:rPr lang="en-US" dirty="0"/>
              <a:t> but test everything; hold fast what is good.</a:t>
            </a:r>
          </a:p>
          <a:p>
            <a:pPr marL="274320" indent="-457200"/>
            <a:endParaRPr lang="en-US" dirty="0"/>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22</a:t>
            </a:fld>
            <a:endParaRPr lang="en-US" dirty="0"/>
          </a:p>
        </p:txBody>
      </p:sp>
    </p:spTree>
    <p:extLst>
      <p:ext uri="{BB962C8B-B14F-4D97-AF65-F5344CB8AC3E}">
        <p14:creationId xmlns:p14="http://schemas.microsoft.com/office/powerpoint/2010/main" val="34135840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1460766879"/>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2046438"/>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256619321"/>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0976248"/>
      </p:ext>
    </p:extLst>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2196051352"/>
      </p:ext>
    </p:extLst>
  </p:cSld>
  <p:clrMapOvr>
    <a:masterClrMapping/>
  </p:clrMapOvr>
  <p:transition spd="med">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983797398"/>
      </p:ext>
    </p:extLst>
  </p:cSld>
  <p:clrMapOvr>
    <a:masterClrMapping/>
  </p:clrMapOvr>
  <p:transition spd="med">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02169491"/>
      </p:ext>
    </p:extLst>
  </p:cSld>
  <p:clrMapOvr>
    <a:masterClrMapping/>
  </p:clrMapOvr>
  <p:transition spd="med">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3916883498"/>
      </p:ext>
    </p:extLst>
  </p:cSld>
  <p:clrMapOvr>
    <a:masterClrMapping/>
  </p:clrMapOvr>
  <p:transition spd="med">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5460131"/>
      </p:ext>
    </p:extLst>
  </p:cSld>
  <p:clrMapOvr>
    <a:masterClrMapping/>
  </p:clrMapOvr>
  <p:transition spd="med">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4049744863"/>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6.jp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8.jp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4.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9774877"/>
      </p:ext>
    </p:extLst>
  </p:cSld>
  <p:clrMap bg1="dk2" tx1="lt1" bg2="dk1" tx2="lt2" accent1="accent1" accent2="accent2" accent3="accent3" accent4="accent4" accent5="accent5" accent6="accent6" hlink="hlink" folHlink="folHlink"/>
  <p:sldLayoutIdLst>
    <p:sldLayoutId id="2147486581" r:id="rId1"/>
    <p:sldLayoutId id="2147486582" r:id="rId2"/>
    <p:sldLayoutId id="2147486583" r:id="rId3"/>
    <p:sldLayoutId id="2147486584" r:id="rId4"/>
    <p:sldLayoutId id="2147486585"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32557466"/>
      </p:ext>
    </p:extLst>
  </p:cSld>
  <p:clrMap bg1="dk2" tx1="lt1" bg2="dk1" tx2="lt2" accent1="accent1" accent2="accent2" accent3="accent3" accent4="accent4" accent5="accent5" accent6="accent6" hlink="hlink" folHlink="folHlink"/>
  <p:sldLayoutIdLst>
    <p:sldLayoutId id="2147486587" r:id="rId1"/>
    <p:sldLayoutId id="2147486588" r:id="rId2"/>
    <p:sldLayoutId id="2147486589" r:id="rId3"/>
    <p:sldLayoutId id="2147486590" r:id="rId4"/>
    <p:sldLayoutId id="2147486591"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slide" Target="slide1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slide" Target="slide19.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slide" Target="slide18.xml"/><Relationship Id="rId5" Type="http://schemas.openxmlformats.org/officeDocument/2006/relationships/slide" Target="slide17.xml"/><Relationship Id="rId4" Type="http://schemas.openxmlformats.org/officeDocument/2006/relationships/slide" Target="slide1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22.xml"/><Relationship Id="rId5" Type="http://schemas.openxmlformats.org/officeDocument/2006/relationships/slide" Target="slide21.xml"/><Relationship Id="rId4" Type="http://schemas.openxmlformats.org/officeDocument/2006/relationships/slide" Target="slide20.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slide" Target="slide4.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6631-CE54-8039-036E-FB89CFE84FEC}"/>
              </a:ext>
            </a:extLst>
          </p:cNvPr>
          <p:cNvSpPr>
            <a:spLocks noGrp="1"/>
          </p:cNvSpPr>
          <p:nvPr>
            <p:ph type="ctrTitle"/>
          </p:nvPr>
        </p:nvSpPr>
        <p:spPr/>
        <p:txBody>
          <a:bodyPr/>
          <a:lstStyle/>
          <a:p>
            <a:r>
              <a:rPr lang="en-US" dirty="0"/>
              <a:t>The Gift of Prophecy</a:t>
            </a:r>
          </a:p>
        </p:txBody>
      </p:sp>
      <p:sp>
        <p:nvSpPr>
          <p:cNvPr id="3" name="Subtitle 2">
            <a:extLst>
              <a:ext uri="{FF2B5EF4-FFF2-40B4-BE49-F238E27FC236}">
                <a16:creationId xmlns:a16="http://schemas.microsoft.com/office/drawing/2014/main" id="{95AACCD0-1677-0641-7DC5-690A14B58FA7}"/>
              </a:ext>
            </a:extLst>
          </p:cNvPr>
          <p:cNvSpPr>
            <a:spLocks noGrp="1"/>
          </p:cNvSpPr>
          <p:nvPr>
            <p:ph type="subTitle" idx="1"/>
          </p:nvPr>
        </p:nvSpPr>
        <p:spPr/>
        <p:txBody>
          <a:bodyPr/>
          <a:lstStyle/>
          <a:p>
            <a:r>
              <a:rPr lang="en-US" dirty="0"/>
              <a:t>Lesson 4</a:t>
            </a:r>
          </a:p>
          <a:p>
            <a:r>
              <a:rPr lang="en-US" dirty="0"/>
              <a:t>New Testament Prophets</a:t>
            </a:r>
          </a:p>
        </p:txBody>
      </p:sp>
    </p:spTree>
    <p:extLst>
      <p:ext uri="{BB962C8B-B14F-4D97-AF65-F5344CB8AC3E}">
        <p14:creationId xmlns:p14="http://schemas.microsoft.com/office/powerpoint/2010/main" val="407663948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7916-91C0-460C-B558-8DAA48680440}"/>
              </a:ext>
            </a:extLst>
          </p:cNvPr>
          <p:cNvSpPr>
            <a:spLocks noGrp="1"/>
          </p:cNvSpPr>
          <p:nvPr>
            <p:ph type="title"/>
          </p:nvPr>
        </p:nvSpPr>
        <p:spPr/>
        <p:txBody>
          <a:bodyPr>
            <a:normAutofit fontScale="90000"/>
          </a:bodyPr>
          <a:lstStyle/>
          <a:p>
            <a:r>
              <a:rPr lang="en-US" dirty="0"/>
              <a:t>Memory Text</a:t>
            </a:r>
            <a:br>
              <a:rPr lang="en-US" dirty="0"/>
            </a:br>
            <a:r>
              <a:rPr lang="en-US" dirty="0">
                <a:effectLst>
                  <a:outerShdw blurRad="38100" dist="38100" dir="2700000" algn="tl">
                    <a:srgbClr val="000000">
                      <a:alpha val="43137"/>
                    </a:srgbClr>
                  </a:outerShdw>
                </a:effectLst>
              </a:rPr>
              <a:t>1 Corinthians 12:4-6 MKJV</a:t>
            </a:r>
          </a:p>
        </p:txBody>
      </p:sp>
      <p:sp>
        <p:nvSpPr>
          <p:cNvPr id="3" name="Content Placeholder 2">
            <a:extLst>
              <a:ext uri="{FF2B5EF4-FFF2-40B4-BE49-F238E27FC236}">
                <a16:creationId xmlns:a16="http://schemas.microsoft.com/office/drawing/2014/main" id="{CB2D42D4-7BB8-4C00-A5B5-07B01AC9DAC0}"/>
              </a:ext>
            </a:extLst>
          </p:cNvPr>
          <p:cNvSpPr>
            <a:spLocks noGrp="1"/>
          </p:cNvSpPr>
          <p:nvPr>
            <p:ph idx="1"/>
          </p:nvPr>
        </p:nvSpPr>
        <p:spPr>
          <a:xfrm>
            <a:off x="3505200" y="1676400"/>
            <a:ext cx="5562600" cy="5105400"/>
          </a:xfrm>
        </p:spPr>
        <p:txBody>
          <a:bodyPr>
            <a:normAutofit fontScale="92500" lnSpcReduction="20000"/>
          </a:bodyPr>
          <a:lstStyle/>
          <a:p>
            <a:r>
              <a:rPr lang="en-US" dirty="0"/>
              <a:t>There are diversities of gifts, but the same Spirit. </a:t>
            </a:r>
            <a:r>
              <a:rPr lang="en-US" baseline="30000" dirty="0"/>
              <a:t>5</a:t>
            </a:r>
            <a:r>
              <a:rPr lang="en-US" dirty="0"/>
              <a:t> There are differences of ministries, but the same Lord. </a:t>
            </a:r>
            <a:r>
              <a:rPr lang="en-US" baseline="30000" dirty="0"/>
              <a:t>6</a:t>
            </a:r>
            <a:r>
              <a:rPr lang="en-US" dirty="0"/>
              <a:t> And there are diversities of activities, but it is the same God who works all in all.</a:t>
            </a:r>
          </a:p>
          <a:p>
            <a:r>
              <a:rPr lang="en-US" dirty="0"/>
              <a:t>What do you notice about the divine names in these three verses?</a:t>
            </a:r>
          </a:p>
          <a:p>
            <a:r>
              <a:rPr lang="en-US" dirty="0"/>
              <a:t>What does Paul say here about spiritual gifts?</a:t>
            </a:r>
          </a:p>
        </p:txBody>
      </p:sp>
    </p:spTree>
    <p:extLst>
      <p:ext uri="{BB962C8B-B14F-4D97-AF65-F5344CB8AC3E}">
        <p14:creationId xmlns:p14="http://schemas.microsoft.com/office/powerpoint/2010/main" val="3901151622"/>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5120-DBA9-BE04-F86C-6266A707ED4E}"/>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62693C9-4E33-1379-8CC2-81EEAED407DC}"/>
              </a:ext>
            </a:extLst>
          </p:cNvPr>
          <p:cNvSpPr>
            <a:spLocks noGrp="1"/>
          </p:cNvSpPr>
          <p:nvPr>
            <p:ph idx="1"/>
          </p:nvPr>
        </p:nvSpPr>
        <p:spPr>
          <a:xfrm>
            <a:off x="3505200" y="1676400"/>
            <a:ext cx="5562600" cy="5105400"/>
          </a:xfrm>
        </p:spPr>
        <p:txBody>
          <a:bodyPr>
            <a:normAutofit fontScale="70000" lnSpcReduction="20000"/>
          </a:bodyPr>
          <a:lstStyle/>
          <a:p>
            <a:r>
              <a:rPr lang="en-US" sz="3600" dirty="0"/>
              <a:t>While the Prophets were God’s spokesmen in OT times, the apostles were His spokesmen in NT times.  The gift of prophecy in NT times carries neither the authority nor the accuracy of the OT prophets. It is through the apostles and their close associates that the inspired words of the NT were written and are the means by which God speaks to us “by His Son.”</a:t>
            </a:r>
            <a:endParaRPr lang="en-US" sz="3200" dirty="0"/>
          </a:p>
          <a:p>
            <a:pPr lvl="1"/>
            <a:r>
              <a:rPr lang="en-US" sz="3200" dirty="0"/>
              <a:t>Jesus as Prophet</a:t>
            </a:r>
          </a:p>
          <a:p>
            <a:pPr lvl="1"/>
            <a:r>
              <a:rPr lang="en-US" sz="3200" dirty="0"/>
              <a:t>Other NT Prophets</a:t>
            </a:r>
          </a:p>
          <a:p>
            <a:pPr lvl="1"/>
            <a:r>
              <a:rPr lang="en-US" sz="3200" dirty="0"/>
              <a:t>Apostolic Authority </a:t>
            </a:r>
          </a:p>
          <a:p>
            <a:pPr lvl="1"/>
            <a:r>
              <a:rPr lang="en-US" sz="3200" dirty="0"/>
              <a:t>Summary</a:t>
            </a:r>
          </a:p>
        </p:txBody>
      </p:sp>
    </p:spTree>
    <p:extLst>
      <p:ext uri="{BB962C8B-B14F-4D97-AF65-F5344CB8AC3E}">
        <p14:creationId xmlns:p14="http://schemas.microsoft.com/office/powerpoint/2010/main" val="125261301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988E-7280-4AB9-B479-9D548FFD1AAF}"/>
              </a:ext>
            </a:extLst>
          </p:cNvPr>
          <p:cNvSpPr>
            <a:spLocks noGrp="1"/>
          </p:cNvSpPr>
          <p:nvPr>
            <p:ph type="title"/>
          </p:nvPr>
        </p:nvSpPr>
        <p:spPr>
          <a:xfrm>
            <a:off x="3657600" y="457200"/>
            <a:ext cx="5181600" cy="990600"/>
          </a:xfrm>
        </p:spPr>
        <p:txBody>
          <a:bodyPr/>
          <a:lstStyle/>
          <a:p>
            <a:r>
              <a:rPr lang="en-US" dirty="0"/>
              <a:t>Jesus as Prophet</a:t>
            </a:r>
          </a:p>
        </p:txBody>
      </p:sp>
      <p:sp>
        <p:nvSpPr>
          <p:cNvPr id="3" name="Content Placeholder 2">
            <a:extLst>
              <a:ext uri="{FF2B5EF4-FFF2-40B4-BE49-F238E27FC236}">
                <a16:creationId xmlns:a16="http://schemas.microsoft.com/office/drawing/2014/main" id="{EEACDF17-9261-4BC1-87D9-79E53C2BF674}"/>
              </a:ext>
            </a:extLst>
          </p:cNvPr>
          <p:cNvSpPr>
            <a:spLocks noGrp="1"/>
          </p:cNvSpPr>
          <p:nvPr>
            <p:ph idx="1"/>
          </p:nvPr>
        </p:nvSpPr>
        <p:spPr/>
        <p:txBody>
          <a:bodyPr>
            <a:normAutofit fontScale="92500" lnSpcReduction="20000"/>
          </a:bodyPr>
          <a:lstStyle/>
          <a:p>
            <a:r>
              <a:rPr lang="en-US" dirty="0"/>
              <a:t>Which famous prophet predicted that a prophet like him would arise? (</a:t>
            </a:r>
            <a:r>
              <a:rPr lang="en-US" dirty="0" err="1">
                <a:hlinkClick r:id="rId4" action="ppaction://hlinksldjump"/>
              </a:rPr>
              <a:t>Deut</a:t>
            </a:r>
            <a:r>
              <a:rPr lang="en-US" dirty="0">
                <a:hlinkClick r:id="rId4" action="ppaction://hlinksldjump"/>
              </a:rPr>
              <a:t> 18:15,19</a:t>
            </a:r>
            <a:r>
              <a:rPr lang="en-US" dirty="0"/>
              <a:t>)</a:t>
            </a:r>
          </a:p>
          <a:p>
            <a:r>
              <a:rPr lang="en-US" dirty="0"/>
              <a:t>How did Jesus fulfill Moses’ prediction? (</a:t>
            </a:r>
            <a:r>
              <a:rPr lang="en-US" dirty="0">
                <a:hlinkClick r:id="rId5" action="ppaction://hlinksldjump"/>
              </a:rPr>
              <a:t>Luke 24:27</a:t>
            </a:r>
            <a:r>
              <a:rPr lang="en-US" dirty="0"/>
              <a:t>)</a:t>
            </a:r>
          </a:p>
          <a:p>
            <a:r>
              <a:rPr lang="en-US" dirty="0"/>
              <a:t>What famous predication did Jesus make that was fulfilled in 70 AD?  (</a:t>
            </a:r>
            <a:r>
              <a:rPr lang="en-US" dirty="0">
                <a:hlinkClick r:id="rId6" action="ppaction://hlinksldjump"/>
              </a:rPr>
              <a:t>Matt 24:1-2,34</a:t>
            </a:r>
            <a:r>
              <a:rPr lang="en-US" dirty="0"/>
              <a:t>)</a:t>
            </a:r>
          </a:p>
          <a:p>
            <a:r>
              <a:rPr lang="en-US" dirty="0"/>
              <a:t>How did Jesus inaugurate a new way of God speaking to His people? (</a:t>
            </a:r>
            <a:r>
              <a:rPr lang="en-US" dirty="0">
                <a:hlinkClick r:id="rId7" action="ppaction://hlinksldjump"/>
              </a:rPr>
              <a:t>Heb 1:1-2</a:t>
            </a:r>
            <a:r>
              <a:rPr lang="en-US" dirty="0"/>
              <a:t>) </a:t>
            </a:r>
          </a:p>
        </p:txBody>
      </p:sp>
    </p:spTree>
    <p:extLst>
      <p:ext uri="{BB962C8B-B14F-4D97-AF65-F5344CB8AC3E}">
        <p14:creationId xmlns:p14="http://schemas.microsoft.com/office/powerpoint/2010/main" val="1426013558"/>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NT Prophets</a:t>
            </a:r>
          </a:p>
        </p:txBody>
      </p:sp>
      <p:sp>
        <p:nvSpPr>
          <p:cNvPr id="3" name="Content Placeholder 2"/>
          <p:cNvSpPr>
            <a:spLocks noGrp="1"/>
          </p:cNvSpPr>
          <p:nvPr>
            <p:ph idx="1"/>
          </p:nvPr>
        </p:nvSpPr>
        <p:spPr>
          <a:xfrm>
            <a:off x="3505200" y="1676400"/>
            <a:ext cx="5638800" cy="5181600"/>
          </a:xfrm>
        </p:spPr>
        <p:txBody>
          <a:bodyPr>
            <a:normAutofit fontScale="85000" lnSpcReduction="20000"/>
          </a:bodyPr>
          <a:lstStyle/>
          <a:p>
            <a:pPr>
              <a:defRPr/>
            </a:pPr>
            <a:r>
              <a:rPr lang="en-US" dirty="0"/>
              <a:t>What prophets are mentioned in the NT before the Day of Pentecost?</a:t>
            </a:r>
          </a:p>
          <a:p>
            <a:pPr>
              <a:defRPr/>
            </a:pPr>
            <a:r>
              <a:rPr lang="en-US" dirty="0"/>
              <a:t>What NT prophets are mentioned in the early church after Pentecost? [</a:t>
            </a:r>
            <a:r>
              <a:rPr lang="en-US" dirty="0">
                <a:hlinkClick r:id="rId4" action="ppaction://hlinksldjump"/>
              </a:rPr>
              <a:t>Early Church Prophets</a:t>
            </a:r>
            <a:r>
              <a:rPr lang="en-US" dirty="0"/>
              <a:t>]</a:t>
            </a:r>
          </a:p>
          <a:p>
            <a:r>
              <a:rPr lang="en-US" dirty="0"/>
              <a:t>What had Agabus prophesied would happen to Paul in Jerusalem? (</a:t>
            </a:r>
            <a:r>
              <a:rPr lang="en-US" dirty="0">
                <a:hlinkClick r:id="rId5" action="ppaction://hlinksldjump"/>
              </a:rPr>
              <a:t>Acts 21:11</a:t>
            </a:r>
            <a:r>
              <a:rPr lang="en-US" dirty="0"/>
              <a:t>)</a:t>
            </a:r>
          </a:p>
          <a:p>
            <a:r>
              <a:rPr lang="en-US" dirty="0"/>
              <a:t>What actually happened? (</a:t>
            </a:r>
            <a:r>
              <a:rPr lang="en-US" dirty="0">
                <a:hlinkClick r:id="rId6" action="ppaction://hlinksldjump"/>
              </a:rPr>
              <a:t>Acts 21:30-33</a:t>
            </a:r>
            <a:r>
              <a:rPr lang="en-US" dirty="0"/>
              <a:t>)</a:t>
            </a:r>
          </a:p>
          <a:p>
            <a:r>
              <a:rPr lang="en-US" dirty="0"/>
              <a:t>How should we approach NT prophecy if it is not always reliable? (</a:t>
            </a:r>
            <a:r>
              <a:rPr lang="en-US" dirty="0">
                <a:hlinkClick r:id="rId7" action="ppaction://hlinksldjump"/>
              </a:rPr>
              <a:t>1 Thes 5:19-20</a:t>
            </a:r>
            <a:r>
              <a:rPr lang="en-US" dirty="0"/>
              <a:t>)</a:t>
            </a:r>
          </a:p>
          <a:p>
            <a:pPr>
              <a:defRPr/>
            </a:pPr>
            <a:endParaRPr lang="en-US" dirty="0"/>
          </a:p>
        </p:txBody>
      </p:sp>
    </p:spTree>
    <p:extLst>
      <p:ext uri="{BB962C8B-B14F-4D97-AF65-F5344CB8AC3E}">
        <p14:creationId xmlns:p14="http://schemas.microsoft.com/office/powerpoint/2010/main" val="3455358396"/>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49F7A-0097-47F4-AA7B-B71113C17626}"/>
              </a:ext>
            </a:extLst>
          </p:cNvPr>
          <p:cNvSpPr>
            <a:spLocks noGrp="1"/>
          </p:cNvSpPr>
          <p:nvPr>
            <p:ph type="title"/>
          </p:nvPr>
        </p:nvSpPr>
        <p:spPr/>
        <p:txBody>
          <a:bodyPr/>
          <a:lstStyle/>
          <a:p>
            <a:r>
              <a:rPr lang="en-US" dirty="0"/>
              <a:t>Apostolic Authority</a:t>
            </a:r>
          </a:p>
        </p:txBody>
      </p:sp>
      <p:sp>
        <p:nvSpPr>
          <p:cNvPr id="3" name="Content Placeholder 2">
            <a:extLst>
              <a:ext uri="{FF2B5EF4-FFF2-40B4-BE49-F238E27FC236}">
                <a16:creationId xmlns:a16="http://schemas.microsoft.com/office/drawing/2014/main" id="{B37C41B1-BF10-570E-6EF5-C670D3BEA0F2}"/>
              </a:ext>
            </a:extLst>
          </p:cNvPr>
          <p:cNvSpPr>
            <a:spLocks noGrp="1"/>
          </p:cNvSpPr>
          <p:nvPr>
            <p:ph idx="1"/>
          </p:nvPr>
        </p:nvSpPr>
        <p:spPr/>
        <p:txBody>
          <a:bodyPr>
            <a:normAutofit fontScale="85000" lnSpcReduction="10000"/>
          </a:bodyPr>
          <a:lstStyle/>
          <a:p>
            <a:r>
              <a:rPr lang="en-US" dirty="0"/>
              <a:t>How are we to test the NT gift of prophecy? (</a:t>
            </a:r>
            <a:r>
              <a:rPr lang="en-US" dirty="0">
                <a:hlinkClick r:id="rId4" action="ppaction://hlinksldjump"/>
              </a:rPr>
              <a:t>2 Peter 3:1-2</a:t>
            </a:r>
            <a:r>
              <a:rPr lang="en-US" dirty="0"/>
              <a:t>)</a:t>
            </a:r>
          </a:p>
          <a:p>
            <a:r>
              <a:rPr lang="en-US" dirty="0"/>
              <a:t>How did Paul respond to the warning of Agabus not to go up to Jerusalem? (</a:t>
            </a:r>
            <a:r>
              <a:rPr lang="en-US" dirty="0">
                <a:hlinkClick r:id="rId5" action="ppaction://hlinksldjump"/>
              </a:rPr>
              <a:t>Acts 21:12-14</a:t>
            </a:r>
            <a:r>
              <a:rPr lang="en-US" dirty="0"/>
              <a:t>)</a:t>
            </a:r>
          </a:p>
          <a:p>
            <a:r>
              <a:rPr lang="en-US" dirty="0"/>
              <a:t>Who exercised authority over the conduct of worship in the Corinthian church? (</a:t>
            </a:r>
            <a:r>
              <a:rPr lang="en-US" dirty="0">
                <a:hlinkClick r:id="rId6" action="ppaction://hlinksldjump"/>
              </a:rPr>
              <a:t>1 Cor 14:37-38</a:t>
            </a:r>
            <a:r>
              <a:rPr lang="en-US" dirty="0"/>
              <a:t>)</a:t>
            </a:r>
          </a:p>
          <a:p>
            <a:r>
              <a:rPr lang="en-US" dirty="0"/>
              <a:t>How should we view the prophetic ministry of Ellen White, OT prophet or NT gift of prophecy?</a:t>
            </a:r>
          </a:p>
          <a:p>
            <a:endParaRPr lang="en-US" dirty="0"/>
          </a:p>
          <a:p>
            <a:endParaRPr lang="en-US" dirty="0"/>
          </a:p>
        </p:txBody>
      </p:sp>
    </p:spTree>
    <p:extLst>
      <p:ext uri="{BB962C8B-B14F-4D97-AF65-F5344CB8AC3E}">
        <p14:creationId xmlns:p14="http://schemas.microsoft.com/office/powerpoint/2010/main" val="2759441934"/>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1815E-2377-42EB-BA10-62C340867B80}"/>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E017F26-0E77-40F1-F4F3-24712783ED44}"/>
              </a:ext>
            </a:extLst>
          </p:cNvPr>
          <p:cNvSpPr>
            <a:spLocks noGrp="1"/>
          </p:cNvSpPr>
          <p:nvPr>
            <p:ph idx="1"/>
          </p:nvPr>
        </p:nvSpPr>
        <p:spPr>
          <a:xfrm>
            <a:off x="3505200" y="1676400"/>
            <a:ext cx="5562600" cy="5181600"/>
          </a:xfrm>
        </p:spPr>
        <p:txBody>
          <a:bodyPr>
            <a:normAutofit fontScale="70000" lnSpcReduction="20000"/>
          </a:bodyPr>
          <a:lstStyle/>
          <a:p>
            <a:r>
              <a:rPr lang="en-US" dirty="0"/>
              <a:t>As we studied last week, OT prophets spoke the very words of God with a “Thus says the Lord.” </a:t>
            </a:r>
          </a:p>
          <a:p>
            <a:r>
              <a:rPr lang="en-US" dirty="0"/>
              <a:t>They spoke and wrote Scripture with divine authority as the “word of God.” </a:t>
            </a:r>
          </a:p>
          <a:p>
            <a:r>
              <a:rPr lang="en-US" dirty="0"/>
              <a:t>Prophets are also recognized in the NT: Zachariah, John the Baptist, Anna, and Jesus.  </a:t>
            </a:r>
          </a:p>
          <a:p>
            <a:r>
              <a:rPr lang="en-US" dirty="0"/>
              <a:t>Jesus, being God the Son, would obviously speak the very words of God during His ministry.</a:t>
            </a:r>
          </a:p>
          <a:p>
            <a:r>
              <a:rPr lang="en-US" dirty="0"/>
              <a:t>His words were recorded through His inspired apostles in the gospels of the NT.</a:t>
            </a:r>
          </a:p>
          <a:p>
            <a:r>
              <a:rPr lang="en-US" dirty="0"/>
              <a:t>Jesus accurately predicted the fall of Jerusalem in 70 AD and will fulfill all the Messianic prophecies of the OT prophets.</a:t>
            </a:r>
          </a:p>
        </p:txBody>
      </p:sp>
    </p:spTree>
    <p:extLst>
      <p:ext uri="{BB962C8B-B14F-4D97-AF65-F5344CB8AC3E}">
        <p14:creationId xmlns:p14="http://schemas.microsoft.com/office/powerpoint/2010/main" val="975018467"/>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E4D93A11-7910-841B-C6BE-C252716A5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428C0-4142-1CA6-BC7A-387AC12CD5E2}"/>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9A300676-BC6B-2F85-FF95-F5CAFD8F906F}"/>
              </a:ext>
            </a:extLst>
          </p:cNvPr>
          <p:cNvSpPr>
            <a:spLocks noGrp="1"/>
          </p:cNvSpPr>
          <p:nvPr>
            <p:ph idx="1"/>
          </p:nvPr>
        </p:nvSpPr>
        <p:spPr>
          <a:xfrm>
            <a:off x="3505200" y="1676400"/>
            <a:ext cx="5562600" cy="5181600"/>
          </a:xfrm>
        </p:spPr>
        <p:txBody>
          <a:bodyPr>
            <a:normAutofit fontScale="70000" lnSpcReduction="20000"/>
          </a:bodyPr>
          <a:lstStyle/>
          <a:p>
            <a:r>
              <a:rPr lang="en-US" dirty="0"/>
              <a:t>Following the day of Pentecost, prophecy continued in the early church as the gift of prophecy prominently mentioned in lists of the gifts of the Spirit.</a:t>
            </a:r>
          </a:p>
          <a:p>
            <a:r>
              <a:rPr lang="en-US" dirty="0"/>
              <a:t>Several individuals are listed as prophets with this gift, most notably Agabus.</a:t>
            </a:r>
          </a:p>
          <a:p>
            <a:r>
              <a:rPr lang="en-US" dirty="0"/>
              <a:t>Agabus’ prophecy about Paul’s experience in Jerusalem got the general idea right, but the only two details he gave were wrong.</a:t>
            </a:r>
          </a:p>
          <a:p>
            <a:r>
              <a:rPr lang="en-US" dirty="0"/>
              <a:t>The Jews did not bind Paul’s hands, the Romans did; the Jews did not hand him over to the Romans, the Romans rescued him from the Jews who wanted to kill him.</a:t>
            </a:r>
          </a:p>
          <a:p>
            <a:r>
              <a:rPr lang="en-US" dirty="0"/>
              <a:t>Even so, Luke still recognizes Agabus as a prophet.  It is reasonable to conclude that the NT gift of prophecy did not demand the same accuracy as OT prophets.</a:t>
            </a:r>
          </a:p>
          <a:p>
            <a:endParaRPr lang="en-US" dirty="0"/>
          </a:p>
          <a:p>
            <a:endParaRPr lang="en-US" dirty="0"/>
          </a:p>
        </p:txBody>
      </p:sp>
    </p:spTree>
    <p:extLst>
      <p:ext uri="{BB962C8B-B14F-4D97-AF65-F5344CB8AC3E}">
        <p14:creationId xmlns:p14="http://schemas.microsoft.com/office/powerpoint/2010/main" val="46166212"/>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76400"/>
            <a:ext cx="5562600" cy="5181600"/>
          </a:xfrm>
        </p:spPr>
        <p:txBody>
          <a:bodyPr>
            <a:normAutofit fontScale="70000" lnSpcReduction="20000"/>
          </a:bodyPr>
          <a:lstStyle/>
          <a:p>
            <a:r>
              <a:rPr lang="en-US" altLang="en-US" dirty="0"/>
              <a:t>Paul’s instruction to the Thessalonians to </a:t>
            </a:r>
            <a:r>
              <a:rPr lang="en-US" dirty="0">
                <a:effectLst/>
              </a:rPr>
              <a:t>test all prophecies and hold on to what is good indicates that the NT gift of prophecy may not always be reliable.</a:t>
            </a:r>
          </a:p>
          <a:p>
            <a:r>
              <a:rPr lang="en-US" dirty="0">
                <a:effectLst/>
              </a:rPr>
              <a:t>The authority of the OT prophets passed to the NT apostles. The former wrote the authoritative word of God in OT times; the latter wrote the authoritative Testimony of Jesus in NT times.</a:t>
            </a:r>
          </a:p>
          <a:p>
            <a:r>
              <a:rPr lang="en-US" dirty="0">
                <a:effectLst/>
              </a:rPr>
              <a:t>The apostles clearly exercised authority over those with the gift of prophecy in the early church.</a:t>
            </a:r>
          </a:p>
          <a:p>
            <a:r>
              <a:rPr lang="en-US" dirty="0">
                <a:effectLst/>
              </a:rPr>
              <a:t>EGW appears to fit the characteristics of having the NT gift of prophecy.</a:t>
            </a:r>
          </a:p>
          <a:p>
            <a:r>
              <a:rPr lang="en-US" dirty="0">
                <a:effectLst/>
              </a:rPr>
              <a:t>Thinking of prophecy in very simple terms of speaking up for God, will you ask Him to give you that gift this week?</a:t>
            </a:r>
          </a:p>
          <a:p>
            <a:endParaRPr lang="en-US" dirty="0">
              <a:effectLst/>
            </a:endParaRPr>
          </a:p>
          <a:p>
            <a:endParaRPr lang="en-US" dirty="0">
              <a:effectLst/>
            </a:endParaRPr>
          </a:p>
          <a:p>
            <a:pPr marL="0" indent="0">
              <a:buNone/>
            </a:pPr>
            <a:endParaRPr lang="en-US" dirty="0">
              <a:effectLst/>
            </a:endParaRPr>
          </a:p>
          <a:p>
            <a:pPr marL="0" indent="0">
              <a:buNone/>
            </a:pPr>
            <a:endParaRPr lang="en-US" dirty="0">
              <a:effectLst/>
            </a:endParaRPr>
          </a:p>
          <a:p>
            <a:pPr marL="0" indent="0">
              <a:buNone/>
            </a:pPr>
            <a:endParaRPr lang="en-US" dirty="0">
              <a:effectLst/>
            </a:endParaRPr>
          </a:p>
          <a:p>
            <a:pPr marL="0" indent="0">
              <a:buNone/>
            </a:pPr>
            <a:endParaRPr lang="en-US" altLang="en-US" dirty="0"/>
          </a:p>
        </p:txBody>
      </p:sp>
    </p:spTree>
    <p:extLst>
      <p:ext uri="{BB962C8B-B14F-4D97-AF65-F5344CB8AC3E}">
        <p14:creationId xmlns:p14="http://schemas.microsoft.com/office/powerpoint/2010/main" val="1732742584"/>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556122673"/>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626114" name="Rectangle 2">
            <a:extLst>
              <a:ext uri="{FF2B5EF4-FFF2-40B4-BE49-F238E27FC236}">
                <a16:creationId xmlns:a16="http://schemas.microsoft.com/office/drawing/2014/main" id="{B22C4924-F7F7-4D67-B216-A76AD718DDE5}"/>
              </a:ext>
            </a:extLst>
          </p:cNvPr>
          <p:cNvSpPr>
            <a:spLocks noGrp="1" noChangeArrowheads="1"/>
          </p:cNvSpPr>
          <p:nvPr>
            <p:ph type="title"/>
          </p:nvPr>
        </p:nvSpPr>
        <p:spPr>
          <a:xfrm>
            <a:off x="990600" y="533400"/>
            <a:ext cx="7162800" cy="990600"/>
          </a:xfrm>
        </p:spPr>
        <p:txBody>
          <a:bodyPr/>
          <a:lstStyle/>
          <a:p>
            <a:r>
              <a:rPr lang="en-US" altLang="en-US" dirty="0"/>
              <a:t>Deuteronomy 18:15, 19 ESV</a:t>
            </a:r>
          </a:p>
        </p:txBody>
      </p:sp>
      <p:sp>
        <p:nvSpPr>
          <p:cNvPr id="1626115" name="Rectangle 3">
            <a:extLst>
              <a:ext uri="{FF2B5EF4-FFF2-40B4-BE49-F238E27FC236}">
                <a16:creationId xmlns:a16="http://schemas.microsoft.com/office/drawing/2014/main" id="{765C24BF-1A8A-481F-995E-9DCEFA889918}"/>
              </a:ext>
            </a:extLst>
          </p:cNvPr>
          <p:cNvSpPr>
            <a:spLocks noGrp="1" noChangeArrowheads="1"/>
          </p:cNvSpPr>
          <p:nvPr>
            <p:ph idx="1"/>
          </p:nvPr>
        </p:nvSpPr>
        <p:spPr>
          <a:xfrm>
            <a:off x="609600" y="1905000"/>
            <a:ext cx="7924800" cy="4267200"/>
          </a:xfrm>
        </p:spPr>
        <p:txBody>
          <a:bodyPr>
            <a:normAutofit/>
          </a:bodyPr>
          <a:lstStyle/>
          <a:p>
            <a:pPr>
              <a:lnSpc>
                <a:spcPct val="90000"/>
              </a:lnSpc>
            </a:pPr>
            <a:r>
              <a:rPr lang="en-US" altLang="en-US" dirty="0"/>
              <a:t>“The LORD your God will raise up for you a prophet like me from among you, from your brothers--it is to him you shall listen-- ... </a:t>
            </a:r>
            <a:r>
              <a:rPr lang="en-US" altLang="en-US" baseline="30000" dirty="0"/>
              <a:t>19</a:t>
            </a:r>
            <a:r>
              <a:rPr lang="en-US" altLang="en-US" dirty="0"/>
              <a:t> And whoever will not listen to my words that he shall speak in my name, I myself will require it of him.  [</a:t>
            </a:r>
            <a:r>
              <a:rPr lang="en-US" altLang="en-US" dirty="0">
                <a:hlinkClick r:id="rId4" action="ppaction://hlinksldjump"/>
              </a:rPr>
              <a:t>R</a:t>
            </a:r>
            <a:r>
              <a:rPr lang="en-US" altLang="en-US" dirty="0"/>
              <a:t>] </a:t>
            </a:r>
          </a:p>
        </p:txBody>
      </p:sp>
    </p:spTree>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DB80-FB50-40A4-BE3A-F3C878B2F025}"/>
              </a:ext>
            </a:extLst>
          </p:cNvPr>
          <p:cNvSpPr>
            <a:spLocks noGrp="1"/>
          </p:cNvSpPr>
          <p:nvPr>
            <p:ph type="title"/>
          </p:nvPr>
        </p:nvSpPr>
        <p:spPr>
          <a:xfrm>
            <a:off x="533400" y="503237"/>
            <a:ext cx="7772400" cy="1219201"/>
          </a:xfrm>
        </p:spPr>
        <p:txBody>
          <a:bodyPr/>
          <a:lstStyle/>
          <a:p>
            <a:r>
              <a:rPr lang="en-US" dirty="0">
                <a:effectLst>
                  <a:outerShdw blurRad="38100" dist="38100" dir="2700000" algn="tl">
                    <a:srgbClr val="000000">
                      <a:alpha val="43137"/>
                    </a:srgbClr>
                  </a:outerShdw>
                </a:effectLst>
              </a:rPr>
              <a:t>Luke 24:27 KJV</a:t>
            </a:r>
          </a:p>
        </p:txBody>
      </p:sp>
      <p:sp>
        <p:nvSpPr>
          <p:cNvPr id="3" name="Content Placeholder 2">
            <a:extLst>
              <a:ext uri="{FF2B5EF4-FFF2-40B4-BE49-F238E27FC236}">
                <a16:creationId xmlns:a16="http://schemas.microsoft.com/office/drawing/2014/main" id="{704C3967-CC18-41BA-A675-AB3B939422F3}"/>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And beginning at Moses and all the prophets, he expounded unto them in all the scriptures the things concerning himself.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151937882"/>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92B7-FFCC-4A99-B727-D744E7DDCCD5}"/>
              </a:ext>
            </a:extLst>
          </p:cNvPr>
          <p:cNvSpPr>
            <a:spLocks noGrp="1"/>
          </p:cNvSpPr>
          <p:nvPr>
            <p:ph type="title"/>
          </p:nvPr>
        </p:nvSpPr>
        <p:spPr>
          <a:xfrm>
            <a:off x="533400" y="835232"/>
            <a:ext cx="7772400" cy="1112838"/>
          </a:xfrm>
        </p:spPr>
        <p:txBody>
          <a:bodyPr/>
          <a:lstStyle/>
          <a:p>
            <a:r>
              <a:rPr lang="en-US" dirty="0">
                <a:effectLst>
                  <a:outerShdw blurRad="38100" dist="38100" dir="2700000" algn="tl">
                    <a:srgbClr val="000000">
                      <a:alpha val="43137"/>
                    </a:srgbClr>
                  </a:outerShdw>
                </a:effectLst>
              </a:rPr>
              <a:t>Matthew 24:1-2, 34 ESV</a:t>
            </a:r>
          </a:p>
        </p:txBody>
      </p:sp>
      <p:sp>
        <p:nvSpPr>
          <p:cNvPr id="3" name="Content Placeholder 2">
            <a:extLst>
              <a:ext uri="{FF2B5EF4-FFF2-40B4-BE49-F238E27FC236}">
                <a16:creationId xmlns:a16="http://schemas.microsoft.com/office/drawing/2014/main" id="{F0413ECA-827D-4C41-BD3C-DDDA9BE9CA68}"/>
              </a:ext>
            </a:extLst>
          </p:cNvPr>
          <p:cNvSpPr>
            <a:spLocks noGrp="1"/>
          </p:cNvSpPr>
          <p:nvPr>
            <p:ph idx="1"/>
          </p:nvPr>
        </p:nvSpPr>
        <p:spPr>
          <a:xfrm>
            <a:off x="533400" y="2209800"/>
            <a:ext cx="7924800" cy="3962400"/>
          </a:xfrm>
        </p:spPr>
        <p:txBody>
          <a:bodyPr>
            <a:normAutofit fontScale="92500" lnSpcReduction="10000"/>
          </a:bodyPr>
          <a:lstStyle/>
          <a:p>
            <a:r>
              <a:rPr lang="en-US" dirty="0">
                <a:effectLst>
                  <a:outerShdw blurRad="38100" dist="38100" dir="2700000" algn="tl">
                    <a:srgbClr val="000000">
                      <a:alpha val="43137"/>
                    </a:srgbClr>
                  </a:outerShdw>
                </a:effectLst>
              </a:rPr>
              <a:t>Jesus left the temple and was going away, when his disciples came to point out to him the buildings of the temple. </a:t>
            </a:r>
            <a:r>
              <a:rPr lang="en-US" baseline="30000" dirty="0">
                <a:effectLst>
                  <a:outerShdw blurRad="38100" dist="38100" dir="2700000" algn="tl">
                    <a:srgbClr val="000000">
                      <a:alpha val="43137"/>
                    </a:srgbClr>
                  </a:outerShdw>
                </a:effectLst>
              </a:rPr>
              <a:t>2</a:t>
            </a:r>
            <a:r>
              <a:rPr lang="en-US" dirty="0">
                <a:effectLst>
                  <a:outerShdw blurRad="38100" dist="38100" dir="2700000" algn="tl">
                    <a:srgbClr val="000000">
                      <a:alpha val="43137"/>
                    </a:srgbClr>
                  </a:outerShdw>
                </a:effectLst>
              </a:rPr>
              <a:t> But he answered them, "You see all these, do you not? Truly, I say to you, there will not be left here one stone upon another that will not be thrown down." ... </a:t>
            </a:r>
            <a:r>
              <a:rPr lang="en-US" baseline="30000" dirty="0">
                <a:effectLst>
                  <a:outerShdw blurRad="38100" dist="38100" dir="2700000" algn="tl">
                    <a:srgbClr val="000000">
                      <a:alpha val="43137"/>
                    </a:srgbClr>
                  </a:outerShdw>
                </a:effectLst>
              </a:rPr>
              <a:t>34</a:t>
            </a:r>
            <a:r>
              <a:rPr lang="en-US" dirty="0">
                <a:effectLst>
                  <a:outerShdw blurRad="38100" dist="38100" dir="2700000" algn="tl">
                    <a:srgbClr val="000000">
                      <a:alpha val="43137"/>
                    </a:srgbClr>
                  </a:outerShdw>
                </a:effectLst>
              </a:rPr>
              <a:t> Truly, I say to you, this generation will not pass away until all these things take place.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3399077414"/>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0E085-5A0C-A147-5C93-A0D47BB9ACC1}"/>
              </a:ext>
            </a:extLst>
          </p:cNvPr>
          <p:cNvSpPr>
            <a:spLocks noGrp="1"/>
          </p:cNvSpPr>
          <p:nvPr>
            <p:ph type="title"/>
          </p:nvPr>
        </p:nvSpPr>
        <p:spPr/>
        <p:txBody>
          <a:bodyPr/>
          <a:lstStyle/>
          <a:p>
            <a:r>
              <a:rPr lang="en-US" dirty="0"/>
              <a:t>Hebrews 1:1-2 ESV</a:t>
            </a:r>
          </a:p>
        </p:txBody>
      </p:sp>
      <p:sp>
        <p:nvSpPr>
          <p:cNvPr id="3" name="Content Placeholder 2">
            <a:extLst>
              <a:ext uri="{FF2B5EF4-FFF2-40B4-BE49-F238E27FC236}">
                <a16:creationId xmlns:a16="http://schemas.microsoft.com/office/drawing/2014/main" id="{F88A0C1F-A337-4229-3AEB-EF315981EF7B}"/>
              </a:ext>
            </a:extLst>
          </p:cNvPr>
          <p:cNvSpPr>
            <a:spLocks noGrp="1"/>
          </p:cNvSpPr>
          <p:nvPr>
            <p:ph idx="1"/>
          </p:nvPr>
        </p:nvSpPr>
        <p:spPr/>
        <p:txBody>
          <a:bodyPr/>
          <a:lstStyle/>
          <a:p>
            <a:r>
              <a:rPr lang="en-US" dirty="0"/>
              <a:t>Long ago, at many times and in many ways, God spoke to our fathers by the prophets, </a:t>
            </a:r>
            <a:r>
              <a:rPr lang="en-US" baseline="30000" dirty="0"/>
              <a:t>2</a:t>
            </a:r>
            <a:r>
              <a:rPr lang="en-US" dirty="0"/>
              <a:t> but in these last days he has spoken to us by his Son, whom he appointed the heir of all things, through whom also he created the world.  [</a:t>
            </a:r>
            <a:r>
              <a:rPr lang="en-US" dirty="0">
                <a:hlinkClick r:id="rId3" action="ppaction://hlinksldjump"/>
              </a:rPr>
              <a:t>R</a:t>
            </a:r>
            <a:r>
              <a:rPr lang="en-US" dirty="0"/>
              <a:t>]</a:t>
            </a:r>
          </a:p>
        </p:txBody>
      </p:sp>
    </p:spTree>
    <p:extLst>
      <p:ext uri="{BB962C8B-B14F-4D97-AF65-F5344CB8AC3E}">
        <p14:creationId xmlns:p14="http://schemas.microsoft.com/office/powerpoint/2010/main" val="3658887390"/>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D25B9-F94B-3DB1-B804-09A72C2297D5}"/>
              </a:ext>
            </a:extLst>
          </p:cNvPr>
          <p:cNvSpPr>
            <a:spLocks noGrp="1"/>
          </p:cNvSpPr>
          <p:nvPr>
            <p:ph type="title"/>
          </p:nvPr>
        </p:nvSpPr>
        <p:spPr>
          <a:xfrm>
            <a:off x="495300" y="284162"/>
            <a:ext cx="7772400" cy="1112838"/>
          </a:xfrm>
        </p:spPr>
        <p:txBody>
          <a:bodyPr/>
          <a:lstStyle/>
          <a:p>
            <a:r>
              <a:rPr lang="en-US" dirty="0"/>
              <a:t>Early Church Prophets </a:t>
            </a:r>
          </a:p>
        </p:txBody>
      </p:sp>
      <p:graphicFrame>
        <p:nvGraphicFramePr>
          <p:cNvPr id="6" name="Content Placeholder 5">
            <a:extLst>
              <a:ext uri="{FF2B5EF4-FFF2-40B4-BE49-F238E27FC236}">
                <a16:creationId xmlns:a16="http://schemas.microsoft.com/office/drawing/2014/main" id="{26E0C871-86AD-8061-D7A3-87426F0C8AAA}"/>
              </a:ext>
            </a:extLst>
          </p:cNvPr>
          <p:cNvGraphicFramePr>
            <a:graphicFrameLocks noGrp="1"/>
          </p:cNvGraphicFramePr>
          <p:nvPr>
            <p:ph idx="1"/>
            <p:extLst>
              <p:ext uri="{D42A27DB-BD31-4B8C-83A1-F6EECF244321}">
                <p14:modId xmlns:p14="http://schemas.microsoft.com/office/powerpoint/2010/main" val="384868813"/>
              </p:ext>
            </p:extLst>
          </p:nvPr>
        </p:nvGraphicFramePr>
        <p:xfrm>
          <a:off x="495300" y="1371600"/>
          <a:ext cx="8153400" cy="5282334"/>
        </p:xfrm>
        <a:graphic>
          <a:graphicData uri="http://schemas.openxmlformats.org/drawingml/2006/table">
            <a:tbl>
              <a:tblPr firstRow="1" firstCol="1" bandRow="1">
                <a:tableStyleId>{5C22544A-7EE6-4342-B048-85BDC9FD1C3A}</a:tableStyleId>
              </a:tblPr>
              <a:tblGrid>
                <a:gridCol w="2133600">
                  <a:extLst>
                    <a:ext uri="{9D8B030D-6E8A-4147-A177-3AD203B41FA5}">
                      <a16:colId xmlns:a16="http://schemas.microsoft.com/office/drawing/2014/main" val="2190262355"/>
                    </a:ext>
                  </a:extLst>
                </a:gridCol>
                <a:gridCol w="4495800">
                  <a:extLst>
                    <a:ext uri="{9D8B030D-6E8A-4147-A177-3AD203B41FA5}">
                      <a16:colId xmlns:a16="http://schemas.microsoft.com/office/drawing/2014/main" val="1475979928"/>
                    </a:ext>
                  </a:extLst>
                </a:gridCol>
                <a:gridCol w="1524000">
                  <a:extLst>
                    <a:ext uri="{9D8B030D-6E8A-4147-A177-3AD203B41FA5}">
                      <a16:colId xmlns:a16="http://schemas.microsoft.com/office/drawing/2014/main" val="2938195326"/>
                    </a:ext>
                  </a:extLst>
                </a:gridCol>
              </a:tblGrid>
              <a:tr h="681573">
                <a:tc>
                  <a:txBody>
                    <a:bodyPr/>
                    <a:lstStyle/>
                    <a:p>
                      <a:pPr marL="0" marR="0" algn="ctr">
                        <a:lnSpc>
                          <a:spcPct val="115000"/>
                        </a:lnSpc>
                        <a:spcAft>
                          <a:spcPts val="800"/>
                        </a:spcAft>
                        <a:buNone/>
                      </a:pPr>
                      <a:r>
                        <a:rPr lang="en-US" sz="2400" kern="100" dirty="0">
                          <a:effectLst/>
                        </a:rPr>
                        <a:t>Person or group</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tc>
                  <a:txBody>
                    <a:bodyPr/>
                    <a:lstStyle/>
                    <a:p>
                      <a:pPr marL="0" marR="0" algn="ctr">
                        <a:lnSpc>
                          <a:spcPct val="115000"/>
                        </a:lnSpc>
                        <a:spcAft>
                          <a:spcPts val="800"/>
                        </a:spcAft>
                        <a:buNone/>
                      </a:pPr>
                      <a:r>
                        <a:rPr lang="en-US" sz="2400" kern="100" dirty="0">
                          <a:effectLst/>
                        </a:rPr>
                        <a:t>What the New Testament says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tc>
                  <a:txBody>
                    <a:bodyPr/>
                    <a:lstStyle/>
                    <a:p>
                      <a:pPr marL="0" marR="0" algn="ctr">
                        <a:lnSpc>
                          <a:spcPct val="115000"/>
                        </a:lnSpc>
                        <a:spcAft>
                          <a:spcPts val="800"/>
                        </a:spcAft>
                        <a:buNone/>
                      </a:pPr>
                      <a:r>
                        <a:rPr lang="en-US" sz="2400" kern="100" dirty="0">
                          <a:effectLst/>
                        </a:rPr>
                        <a:t>Scripture</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extLst>
                  <a:ext uri="{0D108BD9-81ED-4DB2-BD59-A6C34878D82A}">
                    <a16:rowId xmlns:a16="http://schemas.microsoft.com/office/drawing/2014/main" val="3220301596"/>
                  </a:ext>
                </a:extLst>
              </a:tr>
              <a:tr h="1121729">
                <a:tc>
                  <a:txBody>
                    <a:bodyPr/>
                    <a:lstStyle/>
                    <a:p>
                      <a:pPr marL="0" marR="0">
                        <a:lnSpc>
                          <a:spcPct val="115000"/>
                        </a:lnSpc>
                        <a:spcAft>
                          <a:spcPts val="800"/>
                        </a:spcAft>
                        <a:buNone/>
                      </a:pPr>
                      <a:r>
                        <a:rPr lang="en-US" sz="2400" kern="100" dirty="0">
                          <a:effectLst/>
                        </a:rPr>
                        <a:t>Agabus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tc>
                  <a:txBody>
                    <a:bodyPr/>
                    <a:lstStyle/>
                    <a:p>
                      <a:pPr marL="0" marR="0">
                        <a:lnSpc>
                          <a:spcPct val="115000"/>
                        </a:lnSpc>
                        <a:spcAft>
                          <a:spcPts val="800"/>
                        </a:spcAft>
                        <a:buNone/>
                      </a:pPr>
                      <a:r>
                        <a:rPr lang="en-US" sz="2400" kern="100" dirty="0">
                          <a:effectLst/>
                        </a:rPr>
                        <a:t>Predicted a widespread famine and later foretold that Paul would be bound and handed over to the Gentiles in Jerusalem.</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tc>
                  <a:txBody>
                    <a:bodyPr/>
                    <a:lstStyle/>
                    <a:p>
                      <a:pPr marL="0" marR="0">
                        <a:lnSpc>
                          <a:spcPct val="115000"/>
                        </a:lnSpc>
                        <a:spcAft>
                          <a:spcPts val="800"/>
                        </a:spcAft>
                        <a:buNone/>
                      </a:pPr>
                      <a:r>
                        <a:rPr lang="en-US" sz="2400" kern="100" dirty="0">
                          <a:effectLst/>
                        </a:rPr>
                        <a:t>Acts 11:27–28; 21:10–11</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extLst>
                  <a:ext uri="{0D108BD9-81ED-4DB2-BD59-A6C34878D82A}">
                    <a16:rowId xmlns:a16="http://schemas.microsoft.com/office/drawing/2014/main" val="2776773595"/>
                  </a:ext>
                </a:extLst>
              </a:tr>
              <a:tr h="898811">
                <a:tc>
                  <a:txBody>
                    <a:bodyPr/>
                    <a:lstStyle/>
                    <a:p>
                      <a:pPr marL="0" marR="0">
                        <a:lnSpc>
                          <a:spcPct val="115000"/>
                        </a:lnSpc>
                        <a:spcAft>
                          <a:spcPts val="800"/>
                        </a:spcAft>
                        <a:buNone/>
                      </a:pPr>
                      <a:r>
                        <a:rPr lang="en-US" sz="2400" kern="100" dirty="0">
                          <a:effectLst/>
                        </a:rPr>
                        <a:t>Judas, and Silas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tc>
                  <a:txBody>
                    <a:bodyPr/>
                    <a:lstStyle/>
                    <a:p>
                      <a:pPr marL="0" marR="0">
                        <a:lnSpc>
                          <a:spcPct val="115000"/>
                        </a:lnSpc>
                        <a:spcAft>
                          <a:spcPts val="800"/>
                        </a:spcAft>
                        <a:buNone/>
                      </a:pPr>
                      <a:r>
                        <a:rPr lang="en-US" sz="2400" kern="100" dirty="0">
                          <a:effectLst/>
                        </a:rPr>
                        <a:t>Are explicitly called prophets. They encouraged and strengthened the believers through their words.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tc>
                  <a:txBody>
                    <a:bodyPr/>
                    <a:lstStyle/>
                    <a:p>
                      <a:pPr marL="0" marR="0">
                        <a:lnSpc>
                          <a:spcPct val="115000"/>
                        </a:lnSpc>
                        <a:spcAft>
                          <a:spcPts val="800"/>
                        </a:spcAft>
                        <a:buNone/>
                      </a:pPr>
                      <a:r>
                        <a:rPr lang="en-US" sz="2400" kern="100" dirty="0">
                          <a:effectLst/>
                        </a:rPr>
                        <a:t>Acts 15:22, 32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extLst>
                  <a:ext uri="{0D108BD9-81ED-4DB2-BD59-A6C34878D82A}">
                    <a16:rowId xmlns:a16="http://schemas.microsoft.com/office/drawing/2014/main" val="3345331078"/>
                  </a:ext>
                </a:extLst>
              </a:tr>
              <a:tr h="898811">
                <a:tc>
                  <a:txBody>
                    <a:bodyPr/>
                    <a:lstStyle/>
                    <a:p>
                      <a:pPr marL="0" marR="0">
                        <a:lnSpc>
                          <a:spcPct val="115000"/>
                        </a:lnSpc>
                        <a:spcAft>
                          <a:spcPts val="800"/>
                        </a:spcAft>
                        <a:buNone/>
                      </a:pPr>
                      <a:r>
                        <a:rPr lang="en-US" sz="2400" kern="100" dirty="0">
                          <a:effectLst/>
                        </a:rPr>
                        <a:t>Philip the evangelist’s four unmarried daughters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tc>
                  <a:txBody>
                    <a:bodyPr/>
                    <a:lstStyle/>
                    <a:p>
                      <a:pPr marL="0" marR="0">
                        <a:lnSpc>
                          <a:spcPct val="115000"/>
                        </a:lnSpc>
                        <a:spcAft>
                          <a:spcPts val="800"/>
                        </a:spcAft>
                        <a:buNone/>
                      </a:pPr>
                      <a:r>
                        <a:rPr lang="en-US" sz="2400" kern="100">
                          <a:effectLst/>
                        </a:rPr>
                        <a:t>All four prophesied. Their names and the content of their prophecies are not recorded.</a:t>
                      </a:r>
                      <a:endParaRPr lang="en-US"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tc>
                  <a:txBody>
                    <a:bodyPr/>
                    <a:lstStyle/>
                    <a:p>
                      <a:pPr marL="0" marR="0">
                        <a:lnSpc>
                          <a:spcPct val="115000"/>
                        </a:lnSpc>
                        <a:spcAft>
                          <a:spcPts val="800"/>
                        </a:spcAft>
                        <a:buNone/>
                      </a:pPr>
                      <a:r>
                        <a:rPr lang="en-US" sz="2400" kern="100" dirty="0">
                          <a:effectLst/>
                        </a:rPr>
                        <a:t>Acts 21:8–9</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extLst>
                  <a:ext uri="{0D108BD9-81ED-4DB2-BD59-A6C34878D82A}">
                    <a16:rowId xmlns:a16="http://schemas.microsoft.com/office/drawing/2014/main" val="3157165738"/>
                  </a:ext>
                </a:extLst>
              </a:tr>
            </a:tbl>
          </a:graphicData>
        </a:graphic>
      </p:graphicFrame>
    </p:spTree>
    <p:extLst>
      <p:ext uri="{BB962C8B-B14F-4D97-AF65-F5344CB8AC3E}">
        <p14:creationId xmlns:p14="http://schemas.microsoft.com/office/powerpoint/2010/main" val="1761281045"/>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A0A5F-0068-4A9F-7703-FA00841AAF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F9CD32-CA9A-072B-EFB8-F97CB740FB15}"/>
              </a:ext>
            </a:extLst>
          </p:cNvPr>
          <p:cNvSpPr>
            <a:spLocks noGrp="1"/>
          </p:cNvSpPr>
          <p:nvPr>
            <p:ph type="title"/>
          </p:nvPr>
        </p:nvSpPr>
        <p:spPr>
          <a:xfrm>
            <a:off x="685800" y="152400"/>
            <a:ext cx="7772400" cy="1112838"/>
          </a:xfrm>
        </p:spPr>
        <p:txBody>
          <a:bodyPr/>
          <a:lstStyle/>
          <a:p>
            <a:r>
              <a:rPr lang="en-US" dirty="0"/>
              <a:t>Early Church Prophets  [</a:t>
            </a:r>
            <a:r>
              <a:rPr lang="en-US" dirty="0">
                <a:hlinkClick r:id="rId3" action="ppaction://hlinksldjump"/>
              </a:rPr>
              <a:t>R</a:t>
            </a:r>
            <a:r>
              <a:rPr lang="en-US" dirty="0"/>
              <a:t>]</a:t>
            </a:r>
          </a:p>
        </p:txBody>
      </p:sp>
      <p:graphicFrame>
        <p:nvGraphicFramePr>
          <p:cNvPr id="6" name="Content Placeholder 5">
            <a:extLst>
              <a:ext uri="{FF2B5EF4-FFF2-40B4-BE49-F238E27FC236}">
                <a16:creationId xmlns:a16="http://schemas.microsoft.com/office/drawing/2014/main" id="{B1675354-6E41-6EB4-811D-F4896550E245}"/>
              </a:ext>
            </a:extLst>
          </p:cNvPr>
          <p:cNvGraphicFramePr>
            <a:graphicFrameLocks noGrp="1"/>
          </p:cNvGraphicFramePr>
          <p:nvPr>
            <p:ph idx="1"/>
            <p:extLst>
              <p:ext uri="{D42A27DB-BD31-4B8C-83A1-F6EECF244321}">
                <p14:modId xmlns:p14="http://schemas.microsoft.com/office/powerpoint/2010/main" val="551775754"/>
              </p:ext>
            </p:extLst>
          </p:nvPr>
        </p:nvGraphicFramePr>
        <p:xfrm>
          <a:off x="495300" y="1265238"/>
          <a:ext cx="8153400" cy="5348598"/>
        </p:xfrm>
        <a:graphic>
          <a:graphicData uri="http://schemas.openxmlformats.org/drawingml/2006/table">
            <a:tbl>
              <a:tblPr firstRow="1" firstCol="1" bandRow="1">
                <a:tableStyleId>{5C22544A-7EE6-4342-B048-85BDC9FD1C3A}</a:tableStyleId>
              </a:tblPr>
              <a:tblGrid>
                <a:gridCol w="2133600">
                  <a:extLst>
                    <a:ext uri="{9D8B030D-6E8A-4147-A177-3AD203B41FA5}">
                      <a16:colId xmlns:a16="http://schemas.microsoft.com/office/drawing/2014/main" val="2190262355"/>
                    </a:ext>
                  </a:extLst>
                </a:gridCol>
                <a:gridCol w="4495800">
                  <a:extLst>
                    <a:ext uri="{9D8B030D-6E8A-4147-A177-3AD203B41FA5}">
                      <a16:colId xmlns:a16="http://schemas.microsoft.com/office/drawing/2014/main" val="1475979928"/>
                    </a:ext>
                  </a:extLst>
                </a:gridCol>
                <a:gridCol w="1524000">
                  <a:extLst>
                    <a:ext uri="{9D8B030D-6E8A-4147-A177-3AD203B41FA5}">
                      <a16:colId xmlns:a16="http://schemas.microsoft.com/office/drawing/2014/main" val="2938195326"/>
                    </a:ext>
                  </a:extLst>
                </a:gridCol>
              </a:tblGrid>
              <a:tr h="681573">
                <a:tc>
                  <a:txBody>
                    <a:bodyPr/>
                    <a:lstStyle/>
                    <a:p>
                      <a:pPr marL="0" marR="0" algn="ctr">
                        <a:lnSpc>
                          <a:spcPct val="115000"/>
                        </a:lnSpc>
                        <a:spcAft>
                          <a:spcPts val="800"/>
                        </a:spcAft>
                        <a:buNone/>
                      </a:pPr>
                      <a:r>
                        <a:rPr lang="en-US" sz="2400" kern="100" dirty="0">
                          <a:effectLst/>
                        </a:rPr>
                        <a:t>Person or group</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tc>
                  <a:txBody>
                    <a:bodyPr/>
                    <a:lstStyle/>
                    <a:p>
                      <a:pPr marL="0" marR="0" algn="ctr">
                        <a:lnSpc>
                          <a:spcPct val="115000"/>
                        </a:lnSpc>
                        <a:spcAft>
                          <a:spcPts val="800"/>
                        </a:spcAft>
                        <a:buNone/>
                      </a:pPr>
                      <a:r>
                        <a:rPr lang="en-US" sz="2400" kern="100" dirty="0">
                          <a:effectLst/>
                        </a:rPr>
                        <a:t>What the New Testament says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tc>
                  <a:txBody>
                    <a:bodyPr/>
                    <a:lstStyle/>
                    <a:p>
                      <a:pPr marL="0" marR="0" algn="ctr">
                        <a:lnSpc>
                          <a:spcPct val="115000"/>
                        </a:lnSpc>
                        <a:spcAft>
                          <a:spcPts val="800"/>
                        </a:spcAft>
                        <a:buNone/>
                      </a:pPr>
                      <a:r>
                        <a:rPr lang="en-US" sz="2400" kern="100" dirty="0">
                          <a:effectLst/>
                        </a:rPr>
                        <a:t>Scripture</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extLst>
                  <a:ext uri="{0D108BD9-81ED-4DB2-BD59-A6C34878D82A}">
                    <a16:rowId xmlns:a16="http://schemas.microsoft.com/office/drawing/2014/main" val="3220301596"/>
                  </a:ext>
                </a:extLst>
              </a:tr>
              <a:tr h="1121729">
                <a:tc>
                  <a:txBody>
                    <a:bodyPr/>
                    <a:lstStyle/>
                    <a:p>
                      <a:pPr marL="0" marR="0">
                        <a:lnSpc>
                          <a:spcPct val="115000"/>
                        </a:lnSpc>
                        <a:spcAft>
                          <a:spcPts val="800"/>
                        </a:spcAft>
                        <a:buNone/>
                      </a:pPr>
                      <a:r>
                        <a:rPr lang="en-US" sz="2400" kern="100" dirty="0">
                          <a:effectLst/>
                        </a:rPr>
                        <a:t>Barnabas, Simeon called Niger, Lucius of Cyrene, Manaen, and Saul—Paul</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tc>
                  <a:txBody>
                    <a:bodyPr/>
                    <a:lstStyle/>
                    <a:p>
                      <a:pPr marL="0" marR="0">
                        <a:lnSpc>
                          <a:spcPct val="115000"/>
                        </a:lnSpc>
                        <a:spcAft>
                          <a:spcPts val="800"/>
                        </a:spcAft>
                        <a:buNone/>
                      </a:pPr>
                      <a:r>
                        <a:rPr lang="en-US" sz="2400" kern="100" dirty="0">
                          <a:effectLst/>
                        </a:rPr>
                        <a:t>Are listed together among the “prophets and teachers” at Antioch. The passage does not specify which individuals belonged to which category, or whether some served in both roles.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tc>
                  <a:txBody>
                    <a:bodyPr/>
                    <a:lstStyle/>
                    <a:p>
                      <a:pPr marL="0" marR="0">
                        <a:lnSpc>
                          <a:spcPct val="115000"/>
                        </a:lnSpc>
                        <a:spcAft>
                          <a:spcPts val="800"/>
                        </a:spcAft>
                        <a:buNone/>
                      </a:pPr>
                      <a:r>
                        <a:rPr lang="en-US" sz="2400" kern="100" dirty="0">
                          <a:effectLst/>
                        </a:rPr>
                        <a:t>Acts 13:1–3</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extLst>
                  <a:ext uri="{0D108BD9-81ED-4DB2-BD59-A6C34878D82A}">
                    <a16:rowId xmlns:a16="http://schemas.microsoft.com/office/drawing/2014/main" val="2776773595"/>
                  </a:ext>
                </a:extLst>
              </a:tr>
              <a:tr h="898811">
                <a:tc>
                  <a:txBody>
                    <a:bodyPr/>
                    <a:lstStyle/>
                    <a:p>
                      <a:pPr marL="0" marR="0">
                        <a:lnSpc>
                          <a:spcPct val="115000"/>
                        </a:lnSpc>
                        <a:spcAft>
                          <a:spcPts val="800"/>
                        </a:spcAft>
                        <a:buNone/>
                      </a:pPr>
                      <a:r>
                        <a:rPr lang="en-US" sz="2400" kern="100" dirty="0">
                          <a:effectLst/>
                        </a:rPr>
                        <a:t>Other unnamed prophets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tc>
                  <a:txBody>
                    <a:bodyPr/>
                    <a:lstStyle/>
                    <a:p>
                      <a:pPr marL="0" marR="0">
                        <a:lnSpc>
                          <a:spcPct val="115000"/>
                        </a:lnSpc>
                        <a:spcAft>
                          <a:spcPts val="800"/>
                        </a:spcAft>
                        <a:buNone/>
                      </a:pPr>
                      <a:r>
                        <a:rPr lang="en-US" sz="2400" kern="100" dirty="0">
                          <a:effectLst/>
                        </a:rPr>
                        <a:t>A group of prophets traveled from Jerusalem to Antioch; Agabus was one of them.</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tc>
                  <a:txBody>
                    <a:bodyPr/>
                    <a:lstStyle/>
                    <a:p>
                      <a:pPr marL="0" marR="0">
                        <a:lnSpc>
                          <a:spcPct val="115000"/>
                        </a:lnSpc>
                        <a:spcAft>
                          <a:spcPts val="800"/>
                        </a:spcAft>
                        <a:buNone/>
                      </a:pPr>
                      <a:r>
                        <a:rPr lang="en-US" sz="2400" kern="100" dirty="0">
                          <a:effectLst/>
                        </a:rPr>
                        <a:t>Acts 11:27–28</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8000" marR="8000" marT="8000" marB="8000" anchor="ctr"/>
                </a:tc>
                <a:extLst>
                  <a:ext uri="{0D108BD9-81ED-4DB2-BD59-A6C34878D82A}">
                    <a16:rowId xmlns:a16="http://schemas.microsoft.com/office/drawing/2014/main" val="3345331078"/>
                  </a:ext>
                </a:extLst>
              </a:tr>
              <a:tr h="898811">
                <a:tc>
                  <a:txBody>
                    <a:bodyPr/>
                    <a:lstStyle/>
                    <a:p>
                      <a:pPr marL="0" marR="0">
                        <a:lnSpc>
                          <a:spcPct val="115000"/>
                        </a:lnSpc>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Corinthian Prophets</a:t>
                      </a:r>
                    </a:p>
                  </a:txBody>
                  <a:tcPr marL="8000" marR="8000" marT="8000" marB="8000" anchor="ctr"/>
                </a:tc>
                <a:tc>
                  <a:txBody>
                    <a:bodyPr/>
                    <a:lstStyle/>
                    <a:p>
                      <a:pPr marL="0" marR="0">
                        <a:lnSpc>
                          <a:spcPct val="115000"/>
                        </a:lnSpc>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Both men and women had the gift of prophecy &amp; used it in worship. </a:t>
                      </a:r>
                    </a:p>
                  </a:txBody>
                  <a:tcPr marL="8000" marR="8000" marT="8000" marB="8000" anchor="ctr"/>
                </a:tc>
                <a:tc>
                  <a:txBody>
                    <a:bodyPr/>
                    <a:lstStyle/>
                    <a:p>
                      <a:pPr marL="0" marR="0">
                        <a:lnSpc>
                          <a:spcPct val="115000"/>
                        </a:lnSpc>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1 Cor. 14</a:t>
                      </a:r>
                    </a:p>
                  </a:txBody>
                  <a:tcPr marL="8000" marR="8000" marT="8000" marB="8000" anchor="ctr"/>
                </a:tc>
                <a:extLst>
                  <a:ext uri="{0D108BD9-81ED-4DB2-BD59-A6C34878D82A}">
                    <a16:rowId xmlns:a16="http://schemas.microsoft.com/office/drawing/2014/main" val="3900255711"/>
                  </a:ext>
                </a:extLst>
              </a:tr>
            </a:tbl>
          </a:graphicData>
        </a:graphic>
      </p:graphicFrame>
    </p:spTree>
    <p:extLst>
      <p:ext uri="{BB962C8B-B14F-4D97-AF65-F5344CB8AC3E}">
        <p14:creationId xmlns:p14="http://schemas.microsoft.com/office/powerpoint/2010/main" val="3399840439"/>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AB67B-9442-4B40-87AF-228993F1C724}"/>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Acts 21:11 (NKJV)</a:t>
            </a:r>
          </a:p>
        </p:txBody>
      </p:sp>
      <p:sp>
        <p:nvSpPr>
          <p:cNvPr id="3" name="Content Placeholder 2">
            <a:extLst>
              <a:ext uri="{FF2B5EF4-FFF2-40B4-BE49-F238E27FC236}">
                <a16:creationId xmlns:a16="http://schemas.microsoft.com/office/drawing/2014/main" id="{6A71B941-3D09-4E12-B5DE-A6CA34FC7B5F}"/>
              </a:ext>
            </a:extLst>
          </p:cNvPr>
          <p:cNvSpPr>
            <a:spLocks noGrp="1"/>
          </p:cNvSpPr>
          <p:nvPr>
            <p:ph idx="1"/>
          </p:nvPr>
        </p:nvSpPr>
        <p:spPr/>
        <p:txBody>
          <a:bodyPr>
            <a:normAutofit/>
          </a:bodyPr>
          <a:lstStyle/>
          <a:p>
            <a:r>
              <a:rPr lang="en-US" baseline="30000" dirty="0">
                <a:effectLst>
                  <a:outerShdw blurRad="38100" dist="38100" dir="2700000" algn="tl">
                    <a:srgbClr val="000000">
                      <a:alpha val="43137"/>
                    </a:srgbClr>
                  </a:outerShdw>
                </a:effectLst>
              </a:rPr>
              <a:t>11 </a:t>
            </a:r>
            <a:r>
              <a:rPr lang="en-US" dirty="0">
                <a:effectLst>
                  <a:outerShdw blurRad="38100" dist="38100" dir="2700000" algn="tl">
                    <a:srgbClr val="000000">
                      <a:alpha val="43137"/>
                    </a:srgbClr>
                  </a:outerShdw>
                </a:effectLst>
              </a:rPr>
              <a:t>When he [Agabus] had come to us, he took Paul’s belt, bound his </a:t>
            </a:r>
            <a:r>
              <a:rPr lang="en-US" i="1" dirty="0">
                <a:effectLst>
                  <a:outerShdw blurRad="38100" dist="38100" dir="2700000" algn="tl">
                    <a:srgbClr val="000000">
                      <a:alpha val="43137"/>
                    </a:srgbClr>
                  </a:outerShdw>
                </a:effectLst>
              </a:rPr>
              <a:t>own</a:t>
            </a:r>
            <a:r>
              <a:rPr lang="en-US" dirty="0">
                <a:effectLst>
                  <a:outerShdw blurRad="38100" dist="38100" dir="2700000" algn="tl">
                    <a:srgbClr val="000000">
                      <a:alpha val="43137"/>
                    </a:srgbClr>
                  </a:outerShdw>
                </a:effectLst>
              </a:rPr>
              <a:t> hands and feet, and said, “Thus says the Holy Spirit, ‘So shall the Jews at Jerusalem bind the man who owns this belt, and deliver </a:t>
            </a:r>
            <a:r>
              <a:rPr lang="en-US" i="1" dirty="0">
                <a:effectLst>
                  <a:outerShdw blurRad="38100" dist="38100" dir="2700000" algn="tl">
                    <a:srgbClr val="000000">
                      <a:alpha val="43137"/>
                    </a:srgbClr>
                  </a:outerShdw>
                </a:effectLst>
              </a:rPr>
              <a:t>him</a:t>
            </a:r>
            <a:r>
              <a:rPr lang="en-US" dirty="0">
                <a:effectLst>
                  <a:outerShdw blurRad="38100" dist="38100" dir="2700000" algn="tl">
                    <a:srgbClr val="000000">
                      <a:alpha val="43137"/>
                    </a:srgbClr>
                  </a:outerShdw>
                </a:effectLst>
              </a:rPr>
              <a:t> into the hands of the Gentiles.’ ”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554432779"/>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CBA-2E90-4CBE-A982-D5734E6A9ED7}"/>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Acts 21:30-33 (NKJV)</a:t>
            </a:r>
          </a:p>
        </p:txBody>
      </p:sp>
      <p:sp>
        <p:nvSpPr>
          <p:cNvPr id="3" name="Content Placeholder 2">
            <a:extLst>
              <a:ext uri="{FF2B5EF4-FFF2-40B4-BE49-F238E27FC236}">
                <a16:creationId xmlns:a16="http://schemas.microsoft.com/office/drawing/2014/main" id="{827AAE79-E29E-4FC5-99CB-37FCF85345D0}"/>
              </a:ext>
            </a:extLst>
          </p:cNvPr>
          <p:cNvSpPr>
            <a:spLocks noGrp="1"/>
          </p:cNvSpPr>
          <p:nvPr>
            <p:ph idx="1"/>
          </p:nvPr>
        </p:nvSpPr>
        <p:spPr>
          <a:xfrm>
            <a:off x="533400" y="1905000"/>
            <a:ext cx="8077200" cy="4449763"/>
          </a:xfrm>
        </p:spPr>
        <p:txBody>
          <a:bodyPr>
            <a:normAutofit fontScale="85000" lnSpcReduction="20000"/>
          </a:bodyPr>
          <a:lstStyle/>
          <a:p>
            <a:r>
              <a:rPr lang="en-US" baseline="30000" dirty="0">
                <a:effectLst>
                  <a:outerShdw blurRad="38100" dist="38100" dir="2700000" algn="tl">
                    <a:srgbClr val="000000">
                      <a:alpha val="43137"/>
                    </a:srgbClr>
                  </a:outerShdw>
                </a:effectLst>
              </a:rPr>
              <a:t>30 </a:t>
            </a:r>
            <a:r>
              <a:rPr lang="en-US" dirty="0">
                <a:effectLst>
                  <a:outerShdw blurRad="38100" dist="38100" dir="2700000" algn="tl">
                    <a:srgbClr val="000000">
                      <a:alpha val="43137"/>
                    </a:srgbClr>
                  </a:outerShdw>
                </a:effectLst>
              </a:rPr>
              <a:t>And all the city was disturbed; and the people ran together, seized Paul, and dragged him out of the temple; and immediately the doors were shut. </a:t>
            </a:r>
            <a:r>
              <a:rPr lang="en-US" baseline="30000" dirty="0">
                <a:effectLst>
                  <a:outerShdw blurRad="38100" dist="38100" dir="2700000" algn="tl">
                    <a:srgbClr val="000000">
                      <a:alpha val="43137"/>
                    </a:srgbClr>
                  </a:outerShdw>
                </a:effectLst>
              </a:rPr>
              <a:t>31 </a:t>
            </a:r>
            <a:r>
              <a:rPr lang="en-US" dirty="0">
                <a:effectLst>
                  <a:outerShdw blurRad="38100" dist="38100" dir="2700000" algn="tl">
                    <a:srgbClr val="000000">
                      <a:alpha val="43137"/>
                    </a:srgbClr>
                  </a:outerShdw>
                </a:effectLst>
              </a:rPr>
              <a:t>Now as they were seeking to kill him, news came to the commander of the garrison that all Jerusalem was in an uproar. </a:t>
            </a:r>
            <a:r>
              <a:rPr lang="en-US" baseline="30000" dirty="0">
                <a:effectLst>
                  <a:outerShdw blurRad="38100" dist="38100" dir="2700000" algn="tl">
                    <a:srgbClr val="000000">
                      <a:alpha val="43137"/>
                    </a:srgbClr>
                  </a:outerShdw>
                </a:effectLst>
              </a:rPr>
              <a:t>32 </a:t>
            </a:r>
            <a:r>
              <a:rPr lang="en-US" dirty="0">
                <a:effectLst>
                  <a:outerShdw blurRad="38100" dist="38100" dir="2700000" algn="tl">
                    <a:srgbClr val="000000">
                      <a:alpha val="43137"/>
                    </a:srgbClr>
                  </a:outerShdw>
                </a:effectLst>
              </a:rPr>
              <a:t>He immediately took soldiers and centurions, and ran down to them. And when they saw the commander and the soldiers, they stopped beating Paul. </a:t>
            </a:r>
            <a:r>
              <a:rPr lang="en-US" baseline="30000" dirty="0">
                <a:effectLst>
                  <a:outerShdw blurRad="38100" dist="38100" dir="2700000" algn="tl">
                    <a:srgbClr val="000000">
                      <a:alpha val="43137"/>
                    </a:srgbClr>
                  </a:outerShdw>
                </a:effectLst>
              </a:rPr>
              <a:t>33 </a:t>
            </a:r>
            <a:r>
              <a:rPr lang="en-US" dirty="0">
                <a:effectLst>
                  <a:outerShdw blurRad="38100" dist="38100" dir="2700000" algn="tl">
                    <a:srgbClr val="000000">
                      <a:alpha val="43137"/>
                    </a:srgbClr>
                  </a:outerShdw>
                </a:effectLst>
              </a:rPr>
              <a:t>Then the commander came near and took him, and commanded </a:t>
            </a:r>
            <a:r>
              <a:rPr lang="en-US" i="1" dirty="0">
                <a:effectLst>
                  <a:outerShdw blurRad="38100" dist="38100" dir="2700000" algn="tl">
                    <a:srgbClr val="000000">
                      <a:alpha val="43137"/>
                    </a:srgbClr>
                  </a:outerShdw>
                </a:effectLst>
              </a:rPr>
              <a:t>him</a:t>
            </a:r>
            <a:r>
              <a:rPr lang="en-US" dirty="0">
                <a:effectLst>
                  <a:outerShdw blurRad="38100" dist="38100" dir="2700000" algn="tl">
                    <a:srgbClr val="000000">
                      <a:alpha val="43137"/>
                    </a:srgbClr>
                  </a:outerShdw>
                </a:effectLst>
              </a:rPr>
              <a:t> to be bound with two chains; and he asked who he was and what he had done. </a:t>
            </a:r>
            <a:r>
              <a:rPr lang="en-US" dirty="0">
                <a:effectLst/>
              </a:rPr>
              <a:t>[</a:t>
            </a:r>
            <a:r>
              <a:rPr lang="en-US" dirty="0">
                <a:effectLst/>
                <a:hlinkClick r:id="rId3" action="ppaction://hlinksldjump"/>
              </a:rPr>
              <a:t>R</a:t>
            </a:r>
            <a:r>
              <a:rPr lang="en-US" dirty="0">
                <a:effectLst/>
              </a:rPr>
              <a:t>]</a:t>
            </a:r>
          </a:p>
          <a:p>
            <a:endParaRPr lang="en-US" dirty="0"/>
          </a:p>
        </p:txBody>
      </p:sp>
    </p:spTree>
    <p:extLst>
      <p:ext uri="{BB962C8B-B14F-4D97-AF65-F5344CB8AC3E}">
        <p14:creationId xmlns:p14="http://schemas.microsoft.com/office/powerpoint/2010/main" val="2085888373"/>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CBA-2E90-4CBE-A982-D5734E6A9ED7}"/>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1 Thessalonians 5:19-21 (NIV)</a:t>
            </a:r>
          </a:p>
        </p:txBody>
      </p:sp>
      <p:sp>
        <p:nvSpPr>
          <p:cNvPr id="3" name="Content Placeholder 2">
            <a:extLst>
              <a:ext uri="{FF2B5EF4-FFF2-40B4-BE49-F238E27FC236}">
                <a16:creationId xmlns:a16="http://schemas.microsoft.com/office/drawing/2014/main" id="{827AAE79-E29E-4FC5-99CB-37FCF85345D0}"/>
              </a:ext>
            </a:extLst>
          </p:cNvPr>
          <p:cNvSpPr>
            <a:spLocks noGrp="1"/>
          </p:cNvSpPr>
          <p:nvPr>
            <p:ph idx="1"/>
          </p:nvPr>
        </p:nvSpPr>
        <p:spPr/>
        <p:txBody>
          <a:bodyPr>
            <a:normAutofit/>
          </a:bodyPr>
          <a:lstStyle/>
          <a:p>
            <a:r>
              <a:rPr lang="en-US" baseline="30000" dirty="0">
                <a:effectLst>
                  <a:outerShdw blurRad="38100" dist="38100" dir="2700000" algn="tl">
                    <a:srgbClr val="000000">
                      <a:alpha val="43137"/>
                    </a:srgbClr>
                  </a:outerShdw>
                </a:effectLst>
              </a:rPr>
              <a:t>19 </a:t>
            </a:r>
            <a:r>
              <a:rPr lang="en-US" dirty="0">
                <a:effectLst>
                  <a:outerShdw blurRad="38100" dist="38100" dir="2700000" algn="tl">
                    <a:srgbClr val="000000">
                      <a:alpha val="43137"/>
                    </a:srgbClr>
                  </a:outerShdw>
                </a:effectLst>
              </a:rPr>
              <a:t>Do not quench the Spirit. </a:t>
            </a:r>
            <a:r>
              <a:rPr lang="en-US" baseline="30000" dirty="0">
                <a:effectLst>
                  <a:outerShdw blurRad="38100" dist="38100" dir="2700000" algn="tl">
                    <a:srgbClr val="000000">
                      <a:alpha val="43137"/>
                    </a:srgbClr>
                  </a:outerShdw>
                </a:effectLst>
              </a:rPr>
              <a:t>20 </a:t>
            </a:r>
            <a:r>
              <a:rPr lang="en-US" dirty="0">
                <a:effectLst>
                  <a:outerShdw blurRad="38100" dist="38100" dir="2700000" algn="tl">
                    <a:srgbClr val="000000">
                      <a:alpha val="43137"/>
                    </a:srgbClr>
                  </a:outerShdw>
                </a:effectLst>
              </a:rPr>
              <a:t>Do not treat prophecies with contempt </a:t>
            </a:r>
            <a:r>
              <a:rPr lang="en-US" baseline="30000" dirty="0">
                <a:effectLst>
                  <a:outerShdw blurRad="38100" dist="38100" dir="2700000" algn="tl">
                    <a:srgbClr val="000000">
                      <a:alpha val="43137"/>
                    </a:srgbClr>
                  </a:outerShdw>
                </a:effectLst>
              </a:rPr>
              <a:t>21 </a:t>
            </a:r>
            <a:r>
              <a:rPr lang="en-US" dirty="0">
                <a:effectLst>
                  <a:outerShdw blurRad="38100" dist="38100" dir="2700000" algn="tl">
                    <a:srgbClr val="000000">
                      <a:alpha val="43137"/>
                    </a:srgbClr>
                  </a:outerShdw>
                </a:effectLst>
              </a:rPr>
              <a:t>but test them all; hold on to what is good, </a:t>
            </a:r>
            <a:r>
              <a:rPr lang="en-US" dirty="0">
                <a:effectLst/>
              </a:rPr>
              <a:t>[</a:t>
            </a:r>
            <a:r>
              <a:rPr lang="en-US" dirty="0">
                <a:effectLst/>
                <a:hlinkClick r:id="rId3" action="ppaction://hlinksldjump"/>
              </a:rPr>
              <a:t>R</a:t>
            </a:r>
            <a:r>
              <a:rPr lang="en-US" dirty="0">
                <a:effectLst/>
              </a:rPr>
              <a:t>]</a:t>
            </a:r>
          </a:p>
          <a:p>
            <a:endParaRPr lang="en-US" dirty="0"/>
          </a:p>
        </p:txBody>
      </p:sp>
    </p:spTree>
    <p:extLst>
      <p:ext uri="{BB962C8B-B14F-4D97-AF65-F5344CB8AC3E}">
        <p14:creationId xmlns:p14="http://schemas.microsoft.com/office/powerpoint/2010/main" val="2852820005"/>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2 Peter 3:1-2 ESV</a:t>
            </a: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This is now the second letter that I am writing to you, beloved. In both of them I am stirring up your sincere mind by way of reminder, </a:t>
            </a:r>
            <a:r>
              <a:rPr lang="en-US" baseline="30000" dirty="0">
                <a:effectLst>
                  <a:outerShdw blurRad="38100" dist="38100" dir="2700000" algn="tl">
                    <a:srgbClr val="000000">
                      <a:alpha val="43137"/>
                    </a:srgbClr>
                  </a:outerShdw>
                </a:effectLst>
              </a:rPr>
              <a:t>2</a:t>
            </a:r>
            <a:r>
              <a:rPr lang="en-US" dirty="0">
                <a:effectLst>
                  <a:outerShdw blurRad="38100" dist="38100" dir="2700000" algn="tl">
                    <a:srgbClr val="000000">
                      <a:alpha val="43137"/>
                    </a:srgbClr>
                  </a:outerShdw>
                </a:effectLst>
              </a:rPr>
              <a:t> that you should remember the predictions of the holy prophets and the commandment of the Lord and Savior through your apostles,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1520155588"/>
      </p:ext>
    </p:extLst>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55161-DBF7-CB9F-CAAB-1ED0E0E48AD1}"/>
              </a:ext>
            </a:extLst>
          </p:cNvPr>
          <p:cNvSpPr>
            <a:spLocks noGrp="1"/>
          </p:cNvSpPr>
          <p:nvPr>
            <p:ph type="title"/>
          </p:nvPr>
        </p:nvSpPr>
        <p:spPr/>
        <p:txBody>
          <a:bodyPr/>
          <a:lstStyle/>
          <a:p>
            <a:r>
              <a:rPr lang="en-US" dirty="0"/>
              <a:t>Acts 21:12-14 ESV</a:t>
            </a:r>
          </a:p>
        </p:txBody>
      </p:sp>
      <p:sp>
        <p:nvSpPr>
          <p:cNvPr id="3" name="Content Placeholder 2">
            <a:extLst>
              <a:ext uri="{FF2B5EF4-FFF2-40B4-BE49-F238E27FC236}">
                <a16:creationId xmlns:a16="http://schemas.microsoft.com/office/drawing/2014/main" id="{DFDE966D-6D7F-FB1F-F13E-749719E444AF}"/>
              </a:ext>
            </a:extLst>
          </p:cNvPr>
          <p:cNvSpPr>
            <a:spLocks noGrp="1"/>
          </p:cNvSpPr>
          <p:nvPr>
            <p:ph idx="1"/>
          </p:nvPr>
        </p:nvSpPr>
        <p:spPr/>
        <p:txBody>
          <a:bodyPr>
            <a:normAutofit fontScale="92500"/>
          </a:bodyPr>
          <a:lstStyle/>
          <a:p>
            <a:r>
              <a:rPr lang="en-US" dirty="0"/>
              <a:t>When we heard this [the prophecy of Agabus], we and the people there urged him not to go up to Jerusalem. </a:t>
            </a:r>
            <a:r>
              <a:rPr lang="en-US" baseline="30000" dirty="0"/>
              <a:t>13</a:t>
            </a:r>
            <a:r>
              <a:rPr lang="en-US" dirty="0"/>
              <a:t> Then Paul answered, "What are you doing, weeping and breaking my heart? For I am ready not only to be imprisoned but even to die in Jerusalem for the name of the Lord Jesus." </a:t>
            </a:r>
            <a:r>
              <a:rPr lang="en-US" baseline="30000" dirty="0"/>
              <a:t>14</a:t>
            </a:r>
            <a:r>
              <a:rPr lang="en-US" dirty="0"/>
              <a:t> And since he would not be persuaded, we ceased and said, "Let the will of the Lord be done.“  [</a:t>
            </a:r>
            <a:r>
              <a:rPr lang="en-US" dirty="0">
                <a:hlinkClick r:id="rId3" action="ppaction://hlinksldjump"/>
              </a:rPr>
              <a:t>R</a:t>
            </a:r>
            <a:r>
              <a:rPr lang="en-US" dirty="0"/>
              <a:t>]</a:t>
            </a:r>
          </a:p>
        </p:txBody>
      </p:sp>
    </p:spTree>
    <p:extLst>
      <p:ext uri="{BB962C8B-B14F-4D97-AF65-F5344CB8AC3E}">
        <p14:creationId xmlns:p14="http://schemas.microsoft.com/office/powerpoint/2010/main" val="2830765686"/>
      </p:ext>
    </p:extLst>
  </p:cSld>
  <p:clrMapOvr>
    <a:masterClrMapping/>
  </p:clrMapOvr>
  <p:transition spd="med">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ECE8B-DC3A-88B2-C196-733DC873BD8B}"/>
              </a:ext>
            </a:extLst>
          </p:cNvPr>
          <p:cNvSpPr>
            <a:spLocks noGrp="1"/>
          </p:cNvSpPr>
          <p:nvPr>
            <p:ph type="title"/>
          </p:nvPr>
        </p:nvSpPr>
        <p:spPr/>
        <p:txBody>
          <a:bodyPr/>
          <a:lstStyle/>
          <a:p>
            <a:r>
              <a:rPr lang="en-US" dirty="0"/>
              <a:t>1 Corinthians 14:37-38 ESV</a:t>
            </a:r>
          </a:p>
        </p:txBody>
      </p:sp>
      <p:sp>
        <p:nvSpPr>
          <p:cNvPr id="3" name="Content Placeholder 2">
            <a:extLst>
              <a:ext uri="{FF2B5EF4-FFF2-40B4-BE49-F238E27FC236}">
                <a16:creationId xmlns:a16="http://schemas.microsoft.com/office/drawing/2014/main" id="{2928B47B-B532-811D-1034-5930F705F57B}"/>
              </a:ext>
            </a:extLst>
          </p:cNvPr>
          <p:cNvSpPr>
            <a:spLocks noGrp="1"/>
          </p:cNvSpPr>
          <p:nvPr>
            <p:ph idx="1"/>
          </p:nvPr>
        </p:nvSpPr>
        <p:spPr/>
        <p:txBody>
          <a:bodyPr>
            <a:normAutofit/>
          </a:bodyPr>
          <a:lstStyle/>
          <a:p>
            <a:r>
              <a:rPr lang="en-US" dirty="0"/>
              <a:t>If anyone thinks that he is a prophet, or spiritual, he should acknowledge that the things I am writing to you are a command of the Lord. </a:t>
            </a:r>
            <a:r>
              <a:rPr lang="en-US" baseline="30000" dirty="0"/>
              <a:t>38</a:t>
            </a:r>
            <a:r>
              <a:rPr lang="en-US" dirty="0"/>
              <a:t> If anyone does not recognize this, he is not recognized.  [</a:t>
            </a:r>
            <a:r>
              <a:rPr lang="en-US" dirty="0">
                <a:hlinkClick r:id="rId3" action="ppaction://hlinksldjump"/>
              </a:rPr>
              <a:t>R</a:t>
            </a:r>
            <a:r>
              <a:rPr lang="en-US" dirty="0"/>
              <a:t>]</a:t>
            </a:r>
          </a:p>
          <a:p>
            <a:endParaRPr lang="en-US" dirty="0"/>
          </a:p>
          <a:p>
            <a:endParaRPr lang="en-US" dirty="0"/>
          </a:p>
        </p:txBody>
      </p:sp>
    </p:spTree>
    <p:extLst>
      <p:ext uri="{BB962C8B-B14F-4D97-AF65-F5344CB8AC3E}">
        <p14:creationId xmlns:p14="http://schemas.microsoft.com/office/powerpoint/2010/main" val="1773606024"/>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1421615</TotalTime>
  <Words>5228</Words>
  <Application>Microsoft Office PowerPoint</Application>
  <PresentationFormat>On-screen Show (4:3)</PresentationFormat>
  <Paragraphs>349</Paragraphs>
  <Slides>22</Slides>
  <Notes>21</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22</vt:i4>
      </vt:variant>
    </vt:vector>
  </HeadingPairs>
  <TitlesOfParts>
    <vt:vector size="29" baseType="lpstr">
      <vt:lpstr>Arial</vt:lpstr>
      <vt:lpstr>Arial Rounded MT Bold</vt:lpstr>
      <vt:lpstr>Calibri</vt:lpstr>
      <vt:lpstr>2_Default Design</vt:lpstr>
      <vt:lpstr>Default Design</vt:lpstr>
      <vt:lpstr>3_Default Design</vt:lpstr>
      <vt:lpstr>4_Default Design</vt:lpstr>
      <vt:lpstr>The Gift of Prophecy</vt:lpstr>
      <vt:lpstr>Memory Text 1 Corinthians 12:4-6 MKJV</vt:lpstr>
      <vt:lpstr>Overview</vt:lpstr>
      <vt:lpstr>Jesus as Prophet</vt:lpstr>
      <vt:lpstr>NT Prophets</vt:lpstr>
      <vt:lpstr>Apostolic Authority</vt:lpstr>
      <vt:lpstr>Summary</vt:lpstr>
      <vt:lpstr>Summary</vt:lpstr>
      <vt:lpstr>Summary</vt:lpstr>
      <vt:lpstr>PowerPoint Presentation</vt:lpstr>
      <vt:lpstr>Deuteronomy 18:15, 19 ESV</vt:lpstr>
      <vt:lpstr>Luke 24:27 KJV</vt:lpstr>
      <vt:lpstr>Matthew 24:1-2, 34 ESV</vt:lpstr>
      <vt:lpstr>Hebrews 1:1-2 ESV</vt:lpstr>
      <vt:lpstr>Early Church Prophets </vt:lpstr>
      <vt:lpstr>Early Church Prophets  [R]</vt:lpstr>
      <vt:lpstr>Acts 21:11 (NKJV)</vt:lpstr>
      <vt:lpstr>Acts 21:30-33 (NKJV)</vt:lpstr>
      <vt:lpstr>1 Thessalonians 5:19-21 (NIV)</vt:lpstr>
      <vt:lpstr>2 Peter 3:1-2 ESV</vt:lpstr>
      <vt:lpstr>Acts 21:12-14 ESV</vt:lpstr>
      <vt:lpstr>1 Corinthians 14:37-38 ESV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4: New Testament Prophets</dc:title>
  <dc:subject>First and Second Corinthians</dc:subject>
  <dc:creator>Kenneth J. McNulty</dc:creator>
  <cp:lastModifiedBy>Kenneth McNulty</cp:lastModifiedBy>
  <cp:revision>23826</cp:revision>
  <cp:lastPrinted>2016-06-03T16:02:10Z</cp:lastPrinted>
  <dcterms:created xsi:type="dcterms:W3CDTF">2005-09-30T23:50:48Z</dcterms:created>
  <dcterms:modified xsi:type="dcterms:W3CDTF">2026-10-24T00:59:34Z</dcterms:modified>
  <cp:category>Topic: The Gift of Prophecy</cp:category>
</cp:coreProperties>
</file>