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565" r:id="rId1"/>
    <p:sldMasterId id="2147486578" r:id="rId2"/>
    <p:sldMasterId id="2147486580" r:id="rId3"/>
    <p:sldMasterId id="2147486586" r:id="rId4"/>
  </p:sldMasterIdLst>
  <p:notesMasterIdLst>
    <p:notesMasterId r:id="rId26"/>
  </p:notesMasterIdLst>
  <p:handoutMasterIdLst>
    <p:handoutMasterId r:id="rId27"/>
  </p:handoutMasterIdLst>
  <p:sldIdLst>
    <p:sldId id="3191" r:id="rId5"/>
    <p:sldId id="2881" r:id="rId6"/>
    <p:sldId id="3193" r:id="rId7"/>
    <p:sldId id="3215" r:id="rId8"/>
    <p:sldId id="1931" r:id="rId9"/>
    <p:sldId id="3217" r:id="rId10"/>
    <p:sldId id="3212" r:id="rId11"/>
    <p:sldId id="3213" r:id="rId12"/>
    <p:sldId id="3214" r:id="rId13"/>
    <p:sldId id="3211" r:id="rId14"/>
    <p:sldId id="629" r:id="rId15"/>
    <p:sldId id="3142" r:id="rId16"/>
    <p:sldId id="2831" r:id="rId17"/>
    <p:sldId id="3147" r:id="rId18"/>
    <p:sldId id="3128" r:id="rId19"/>
    <p:sldId id="3218" r:id="rId20"/>
    <p:sldId id="1530" r:id="rId21"/>
    <p:sldId id="2031" r:id="rId22"/>
    <p:sldId id="3219" r:id="rId23"/>
    <p:sldId id="3145" r:id="rId24"/>
    <p:sldId id="3149" r:id="rId25"/>
  </p:sldIdLst>
  <p:sldSz cx="9144000" cy="6858000" type="screen4x3"/>
  <p:notesSz cx="7102475" cy="9388475"/>
  <p:defaultTextStyle>
    <a:defPPr>
      <a:defRPr lang="en-US"/>
    </a:defPPr>
    <a:lvl1pPr algn="l" rtl="0" fontAlgn="base">
      <a:spcBef>
        <a:spcPct val="0"/>
      </a:spcBef>
      <a:spcAft>
        <a:spcPct val="0"/>
      </a:spcAft>
      <a:defRPr kern="1200">
        <a:solidFill>
          <a:schemeClr val="folHlink"/>
        </a:solidFill>
        <a:latin typeface="Arial" charset="0"/>
        <a:ea typeface="+mn-ea"/>
        <a:cs typeface="Arial" charset="0"/>
      </a:defRPr>
    </a:lvl1pPr>
    <a:lvl2pPr marL="457200" algn="l" rtl="0" fontAlgn="base">
      <a:spcBef>
        <a:spcPct val="0"/>
      </a:spcBef>
      <a:spcAft>
        <a:spcPct val="0"/>
      </a:spcAft>
      <a:defRPr kern="1200">
        <a:solidFill>
          <a:schemeClr val="folHlink"/>
        </a:solidFill>
        <a:latin typeface="Arial" charset="0"/>
        <a:ea typeface="+mn-ea"/>
        <a:cs typeface="Arial" charset="0"/>
      </a:defRPr>
    </a:lvl2pPr>
    <a:lvl3pPr marL="914400" algn="l" rtl="0" fontAlgn="base">
      <a:spcBef>
        <a:spcPct val="0"/>
      </a:spcBef>
      <a:spcAft>
        <a:spcPct val="0"/>
      </a:spcAft>
      <a:defRPr kern="1200">
        <a:solidFill>
          <a:schemeClr val="folHlink"/>
        </a:solidFill>
        <a:latin typeface="Arial" charset="0"/>
        <a:ea typeface="+mn-ea"/>
        <a:cs typeface="Arial" charset="0"/>
      </a:defRPr>
    </a:lvl3pPr>
    <a:lvl4pPr marL="1371600" algn="l" rtl="0" fontAlgn="base">
      <a:spcBef>
        <a:spcPct val="0"/>
      </a:spcBef>
      <a:spcAft>
        <a:spcPct val="0"/>
      </a:spcAft>
      <a:defRPr kern="1200">
        <a:solidFill>
          <a:schemeClr val="folHlink"/>
        </a:solidFill>
        <a:latin typeface="Arial" charset="0"/>
        <a:ea typeface="+mn-ea"/>
        <a:cs typeface="Arial" charset="0"/>
      </a:defRPr>
    </a:lvl4pPr>
    <a:lvl5pPr marL="1828800" algn="l" rtl="0" fontAlgn="base">
      <a:spcBef>
        <a:spcPct val="0"/>
      </a:spcBef>
      <a:spcAft>
        <a:spcPct val="0"/>
      </a:spcAft>
      <a:defRPr kern="1200">
        <a:solidFill>
          <a:schemeClr val="folHlink"/>
        </a:solidFill>
        <a:latin typeface="Arial" charset="0"/>
        <a:ea typeface="+mn-ea"/>
        <a:cs typeface="Arial" charset="0"/>
      </a:defRPr>
    </a:lvl5pPr>
    <a:lvl6pPr marL="2286000" algn="l" defTabSz="914400" rtl="0" eaLnBrk="1" latinLnBrk="0" hangingPunct="1">
      <a:defRPr kern="1200">
        <a:solidFill>
          <a:schemeClr val="folHlink"/>
        </a:solidFill>
        <a:latin typeface="Arial" charset="0"/>
        <a:ea typeface="+mn-ea"/>
        <a:cs typeface="Arial" charset="0"/>
      </a:defRPr>
    </a:lvl6pPr>
    <a:lvl7pPr marL="2743200" algn="l" defTabSz="914400" rtl="0" eaLnBrk="1" latinLnBrk="0" hangingPunct="1">
      <a:defRPr kern="1200">
        <a:solidFill>
          <a:schemeClr val="folHlink"/>
        </a:solidFill>
        <a:latin typeface="Arial" charset="0"/>
        <a:ea typeface="+mn-ea"/>
        <a:cs typeface="Arial" charset="0"/>
      </a:defRPr>
    </a:lvl7pPr>
    <a:lvl8pPr marL="3200400" algn="l" defTabSz="914400" rtl="0" eaLnBrk="1" latinLnBrk="0" hangingPunct="1">
      <a:defRPr kern="1200">
        <a:solidFill>
          <a:schemeClr val="folHlink"/>
        </a:solidFill>
        <a:latin typeface="Arial" charset="0"/>
        <a:ea typeface="+mn-ea"/>
        <a:cs typeface="Arial" charset="0"/>
      </a:defRPr>
    </a:lvl8pPr>
    <a:lvl9pPr marL="3657600" algn="l" defTabSz="914400" rtl="0" eaLnBrk="1" latinLnBrk="0" hangingPunct="1">
      <a:defRPr kern="1200">
        <a:solidFill>
          <a:schemeClr val="folHlink"/>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57">
          <p15:clr>
            <a:srgbClr val="A4A3A4"/>
          </p15:clr>
        </p15:guide>
        <p15:guide id="2" pos="223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nneth McNulty" initials="KM" lastIdx="2" clrIdx="0">
    <p:extLst>
      <p:ext uri="{19B8F6BF-5375-455C-9EA6-DF929625EA0E}">
        <p15:presenceInfo xmlns:p15="http://schemas.microsoft.com/office/powerpoint/2012/main" userId="6299ae2126c195a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FF"/>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220" autoAdjust="0"/>
    <p:restoredTop sz="62453" autoAdjust="0"/>
  </p:normalViewPr>
  <p:slideViewPr>
    <p:cSldViewPr>
      <p:cViewPr varScale="1">
        <p:scale>
          <a:sx n="53" d="100"/>
          <a:sy n="53" d="100"/>
        </p:scale>
        <p:origin x="1781" y="53"/>
      </p:cViewPr>
      <p:guideLst>
        <p:guide orient="horz" pos="2160"/>
        <p:guide pos="2880"/>
      </p:guideLst>
    </p:cSldViewPr>
  </p:slideViewPr>
  <p:outlineViewPr>
    <p:cViewPr>
      <p:scale>
        <a:sx n="33" d="100"/>
        <a:sy n="33" d="100"/>
      </p:scale>
      <p:origin x="0" y="-11448"/>
    </p:cViewPr>
  </p:outlineViewPr>
  <p:notesTextViewPr>
    <p:cViewPr>
      <p:scale>
        <a:sx n="150" d="100"/>
        <a:sy n="150" d="100"/>
      </p:scale>
      <p:origin x="0" y="0"/>
    </p:cViewPr>
  </p:notesTextViewPr>
  <p:sorterViewPr>
    <p:cViewPr>
      <p:scale>
        <a:sx n="75" d="100"/>
        <a:sy n="75" d="100"/>
      </p:scale>
      <p:origin x="0" y="0"/>
    </p:cViewPr>
  </p:sorterViewPr>
  <p:notesViewPr>
    <p:cSldViewPr>
      <p:cViewPr varScale="1">
        <p:scale>
          <a:sx n="63" d="100"/>
          <a:sy n="63" d="100"/>
        </p:scale>
        <p:origin x="3158" y="67"/>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F6D812D-51F5-4FE5-A4A1-470FB017C6E3}"/>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E5ADB5A-D5F8-451A-BB34-B2E545868C1B}"/>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F929DFDA-FA1E-40FF-9956-D234420C2A14}" type="datetimeFigureOut">
              <a:rPr lang="en-US" smtClean="0"/>
              <a:t>10/16/2026</a:t>
            </a:fld>
            <a:endParaRPr lang="en-US" dirty="0"/>
          </a:p>
        </p:txBody>
      </p:sp>
      <p:sp>
        <p:nvSpPr>
          <p:cNvPr id="4" name="Footer Placeholder 3">
            <a:extLst>
              <a:ext uri="{FF2B5EF4-FFF2-40B4-BE49-F238E27FC236}">
                <a16:creationId xmlns:a16="http://schemas.microsoft.com/office/drawing/2014/main" id="{8D05B59C-FED4-4A56-80F0-C76A98CB748E}"/>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0DCAAB61-4088-4F01-8AA0-695C9223DD7F}"/>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06CE996A-FB27-4801-A8E7-9EF22DFC39D1}" type="slidenum">
              <a:rPr lang="en-US" smtClean="0"/>
              <a:t>‹#›</a:t>
            </a:fld>
            <a:endParaRPr lang="en-US" dirty="0"/>
          </a:p>
        </p:txBody>
      </p:sp>
    </p:spTree>
    <p:extLst>
      <p:ext uri="{BB962C8B-B14F-4D97-AF65-F5344CB8AC3E}">
        <p14:creationId xmlns:p14="http://schemas.microsoft.com/office/powerpoint/2010/main" val="22088947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39" name="Rectangle 3"/>
          <p:cNvSpPr>
            <a:spLocks noGrp="1" noChangeArrowheads="1"/>
          </p:cNvSpPr>
          <p:nvPr>
            <p:ph type="dt" idx="1"/>
          </p:nvPr>
        </p:nvSpPr>
        <p:spPr bwMode="auto">
          <a:xfrm>
            <a:off x="4023092" y="0"/>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lvl1pPr algn="r">
              <a:defRPr sz="1200">
                <a:solidFill>
                  <a:schemeClr val="tx1"/>
                </a:solidFill>
                <a:latin typeface="Arial" charset="0"/>
                <a:cs typeface="+mn-cs"/>
              </a:defRPr>
            </a:lvl1pPr>
          </a:lstStyle>
          <a:p>
            <a:pPr>
              <a:defRPr/>
            </a:pPr>
            <a:endParaRPr lang="en-US" dirty="0"/>
          </a:p>
        </p:txBody>
      </p:sp>
      <p:sp>
        <p:nvSpPr>
          <p:cNvPr id="32772"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710248" y="4459526"/>
            <a:ext cx="5681980" cy="4224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342" name="Rectangle 6"/>
          <p:cNvSpPr>
            <a:spLocks noGrp="1" noChangeArrowheads="1"/>
          </p:cNvSpPr>
          <p:nvPr>
            <p:ph type="ftr" sz="quarter" idx="4"/>
          </p:nvPr>
        </p:nvSpPr>
        <p:spPr bwMode="auto">
          <a:xfrm>
            <a:off x="0"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defRPr sz="1200">
                <a:solidFill>
                  <a:schemeClr val="tx1"/>
                </a:solidFill>
                <a:latin typeface="Arial" charset="0"/>
                <a:cs typeface="+mn-cs"/>
              </a:defRPr>
            </a:lvl1pPr>
          </a:lstStyle>
          <a:p>
            <a:pPr>
              <a:defRPr/>
            </a:pPr>
            <a:endParaRPr lang="en-US" dirty="0"/>
          </a:p>
        </p:txBody>
      </p:sp>
      <p:sp>
        <p:nvSpPr>
          <p:cNvPr id="14343" name="Rectangle 7"/>
          <p:cNvSpPr>
            <a:spLocks noGrp="1" noChangeArrowheads="1"/>
          </p:cNvSpPr>
          <p:nvPr>
            <p:ph type="sldNum" sz="quarter" idx="5"/>
          </p:nvPr>
        </p:nvSpPr>
        <p:spPr bwMode="auto">
          <a:xfrm>
            <a:off x="4023092" y="8917422"/>
            <a:ext cx="3077739" cy="469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4229" tIns="47114" rIns="94229" bIns="47114" numCol="1" anchor="b" anchorCtr="0" compatLnSpc="1">
            <a:prstTxWarp prst="textNoShape">
              <a:avLst/>
            </a:prstTxWarp>
          </a:bodyPr>
          <a:lstStyle>
            <a:lvl1pPr algn="r">
              <a:defRPr sz="1200">
                <a:solidFill>
                  <a:schemeClr val="tx1"/>
                </a:solidFill>
                <a:latin typeface="Arial" charset="0"/>
                <a:cs typeface="+mn-cs"/>
              </a:defRPr>
            </a:lvl1pPr>
          </a:lstStyle>
          <a:p>
            <a:pPr>
              <a:defRPr/>
            </a:pPr>
            <a:fld id="{8FA03DF1-0740-4641-8846-A13960E4BC68}" type="slidenum">
              <a:rPr lang="en-US"/>
              <a:pPr>
                <a:defRPr/>
              </a:pPr>
              <a:t>‹#›</a:t>
            </a:fld>
            <a:endParaRPr lang="en-US" dirty="0"/>
          </a:p>
        </p:txBody>
      </p:sp>
    </p:spTree>
    <p:extLst>
      <p:ext uri="{BB962C8B-B14F-4D97-AF65-F5344CB8AC3E}">
        <p14:creationId xmlns:p14="http://schemas.microsoft.com/office/powerpoint/2010/main" val="1769882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a:t>
            </a:fld>
            <a:endParaRPr lang="en-US" dirty="0"/>
          </a:p>
        </p:txBody>
      </p:sp>
    </p:spTree>
    <p:extLst>
      <p:ext uri="{BB962C8B-B14F-4D97-AF65-F5344CB8AC3E}">
        <p14:creationId xmlns:p14="http://schemas.microsoft.com/office/powerpoint/2010/main" val="40440819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sz="1200" b="1" i="0" kern="1200" dirty="0">
                <a:solidFill>
                  <a:schemeClr val="tx1"/>
                </a:solidFill>
                <a:effectLst/>
                <a:latin typeface="Arial" charset="0"/>
                <a:ea typeface="+mn-ea"/>
                <a:cs typeface="+mn-cs"/>
              </a:rPr>
              <a:t>B2: </a:t>
            </a:r>
          </a:p>
          <a:p>
            <a:pPr marL="274320" indent="-274320"/>
            <a:r>
              <a:rPr lang="en-US" dirty="0"/>
              <a:t>1.  Jehoshaphat had received word that there was a vast army of enemies that were coming to fight against him.</a:t>
            </a:r>
          </a:p>
          <a:p>
            <a:pPr marL="274320" indent="-274320"/>
            <a:r>
              <a:rPr lang="en-US" sz="1200" b="0" i="0" kern="1200" dirty="0">
                <a:solidFill>
                  <a:schemeClr val="tx1"/>
                </a:solidFill>
                <a:effectLst/>
                <a:latin typeface="Arial" charset="0"/>
                <a:ea typeface="+mn-ea"/>
                <a:cs typeface="+mn-cs"/>
              </a:rPr>
              <a:t>2.  So Jehoshaphat proclaimed a fast in all of Judah and the leaders of the people came to Jerusalem to seek the Lord together.</a:t>
            </a:r>
          </a:p>
          <a:p>
            <a:pPr marL="274320" indent="-274320"/>
            <a:r>
              <a:rPr lang="en-US" sz="1200" b="0" i="0" kern="1200" dirty="0">
                <a:solidFill>
                  <a:schemeClr val="tx1"/>
                </a:solidFill>
                <a:effectLst/>
                <a:latin typeface="Arial" charset="0"/>
                <a:ea typeface="+mn-ea"/>
                <a:cs typeface="+mn-cs"/>
              </a:rPr>
              <a:t>3.  So they assembled at the temple and Jehoshaphat prayed a wonderful prayer, and he ended with these words:</a:t>
            </a:r>
          </a:p>
          <a:p>
            <a:pPr marL="274320" indent="-274320"/>
            <a:r>
              <a:rPr lang="en-US" sz="1200" b="1" i="0" kern="1200" dirty="0">
                <a:solidFill>
                  <a:schemeClr val="tx1"/>
                </a:solidFill>
                <a:effectLst/>
                <a:latin typeface="Arial" charset="0"/>
                <a:ea typeface="+mn-ea"/>
                <a:cs typeface="+mn-cs"/>
              </a:rPr>
              <a:t>2 Chronicles 20:12 ESV </a:t>
            </a:r>
            <a:r>
              <a:rPr lang="en-US" sz="1200" b="0" i="0" kern="1200" dirty="0">
                <a:solidFill>
                  <a:schemeClr val="tx1"/>
                </a:solidFill>
                <a:effectLst/>
                <a:latin typeface="Arial" charset="0"/>
                <a:ea typeface="+mn-ea"/>
                <a:cs typeface="+mn-cs"/>
              </a:rPr>
              <a:t>–  O our God, will you not execute judgment on them? For we are powerless against this great horde that is coming against us. We do not know what to do, but our eyes are on you." </a:t>
            </a:r>
          </a:p>
          <a:p>
            <a:pPr marL="274320" indent="-274320"/>
            <a:r>
              <a:rPr lang="en-US" dirty="0"/>
              <a:t>4.  Well the Lord heard that prayer and sent a message through one of his prophets named </a:t>
            </a:r>
            <a:r>
              <a:rPr lang="en-US" sz="1200" b="0" i="0" kern="1200" dirty="0">
                <a:solidFill>
                  <a:schemeClr val="tx1"/>
                </a:solidFill>
                <a:effectLst/>
                <a:latin typeface="+mn-lt"/>
                <a:ea typeface="+mn-ea"/>
                <a:cs typeface="+mn-cs"/>
              </a:rPr>
              <a:t>Jahaziel.</a:t>
            </a:r>
          </a:p>
          <a:p>
            <a:pPr marL="274320" indent="-274320"/>
            <a:r>
              <a:rPr lang="en-US" sz="1200" b="0" i="0" kern="1200" dirty="0">
                <a:solidFill>
                  <a:schemeClr val="tx1"/>
                </a:solidFill>
                <a:effectLst/>
                <a:latin typeface="+mn-lt"/>
                <a:ea typeface="+mn-ea"/>
                <a:cs typeface="+mn-cs"/>
              </a:rPr>
              <a:t>5.  And here is the message Jahaziel spoke to them:</a:t>
            </a:r>
          </a:p>
          <a:p>
            <a:pPr marL="274320" indent="-274320"/>
            <a:r>
              <a:rPr lang="en-US" b="1" dirty="0"/>
              <a:t>2 Chronicles 20:15 ESV </a:t>
            </a:r>
            <a:r>
              <a:rPr lang="en-US" dirty="0"/>
              <a:t>– And he said, "Listen, all Judah and inhabitants of Jerusalem and King Jehoshaphat: Thus says the LORD to you, 'Do not be afraid and do not be dismayed at this great horde, for the battle is not yours but God’s.”</a:t>
            </a:r>
          </a:p>
          <a:p>
            <a:pPr marL="274320" indent="-274320"/>
            <a:r>
              <a:rPr lang="en-US" dirty="0"/>
              <a:t>6.  The message continued:</a:t>
            </a:r>
          </a:p>
          <a:p>
            <a:pPr marL="274320" indent="-274320"/>
            <a:r>
              <a:rPr lang="en-US" b="1" dirty="0"/>
              <a:t>2 Chronicles 20:17 ESV</a:t>
            </a:r>
            <a:r>
              <a:rPr lang="en-US" dirty="0"/>
              <a:t> –You will not need to fight in this battle. Stand firm, hold your position, and see the salvation of the LORD on your behalf, O Judah and Jerusalem.' Do not be afraid and do not be dismayed. Tomorrow go out against them, and the LORD will be with you."</a:t>
            </a:r>
            <a:endParaRPr lang="en-US" sz="1200" b="1" i="0" kern="1200" dirty="0">
              <a:solidFill>
                <a:schemeClr val="tx1"/>
              </a:solidFill>
              <a:effectLst/>
              <a:latin typeface="Arial" charset="0"/>
              <a:ea typeface="+mn-ea"/>
              <a:cs typeface="+mn-cs"/>
            </a:endParaRPr>
          </a:p>
          <a:p>
            <a:pPr marL="274320" indent="-274320"/>
            <a:r>
              <a:rPr lang="en-US" sz="1200" b="0" i="0" kern="1200" dirty="0">
                <a:solidFill>
                  <a:schemeClr val="tx1"/>
                </a:solidFill>
                <a:effectLst/>
                <a:latin typeface="Arial" charset="0"/>
                <a:ea typeface="+mn-ea"/>
                <a:cs typeface="+mn-cs"/>
              </a:rPr>
              <a:t>7.  Well, you know the story:</a:t>
            </a:r>
          </a:p>
          <a:p>
            <a:pPr marL="274320" indent="-274320"/>
            <a:r>
              <a:rPr lang="en-US" sz="1200" b="0" i="0" kern="1200" dirty="0">
                <a:solidFill>
                  <a:schemeClr val="tx1"/>
                </a:solidFill>
                <a:effectLst/>
                <a:latin typeface="Arial" charset="0"/>
                <a:ea typeface="+mn-ea"/>
                <a:cs typeface="+mn-cs"/>
              </a:rPr>
              <a:t>8.  The next morning, they went out to battle with the singers in the front ranks, and when they began to sing praises to the Lord, He sent an ambush against the enemy.</a:t>
            </a:r>
          </a:p>
          <a:p>
            <a:pPr marL="274320" indent="-274320"/>
            <a:r>
              <a:rPr lang="en-US" sz="1200" b="0" i="0" kern="1200" dirty="0">
                <a:solidFill>
                  <a:schemeClr val="tx1"/>
                </a:solidFill>
                <a:effectLst/>
                <a:latin typeface="Arial" charset="0"/>
                <a:ea typeface="+mn-ea"/>
                <a:cs typeface="+mn-cs"/>
              </a:rPr>
              <a:t>9.  The enemy comprised three different countries in Edom and they turned on each other and wiped each other out.</a:t>
            </a:r>
          </a:p>
          <a:p>
            <a:pPr marL="274320" indent="-274320"/>
            <a:r>
              <a:rPr lang="en-US" sz="1200" b="0" i="0" kern="1200" dirty="0">
                <a:solidFill>
                  <a:schemeClr val="tx1"/>
                </a:solidFill>
                <a:effectLst/>
                <a:latin typeface="Arial" charset="0"/>
                <a:ea typeface="+mn-ea"/>
                <a:cs typeface="+mn-cs"/>
              </a:rPr>
              <a:t>10. What a wonderful story of the intervention of the Lord to save and deliver His people.</a:t>
            </a:r>
          </a:p>
          <a:p>
            <a:pPr marL="274320" indent="-274320"/>
            <a:r>
              <a:rPr lang="en-US" sz="1200" b="0" i="0" kern="1200" dirty="0">
                <a:solidFill>
                  <a:schemeClr val="tx1"/>
                </a:solidFill>
                <a:effectLst/>
                <a:latin typeface="Arial" charset="0"/>
                <a:ea typeface="+mn-ea"/>
                <a:cs typeface="+mn-cs"/>
              </a:rPr>
              <a:t>11. The only weapons they used were faith in God, fasting, prayer, and songs of praise to Him.</a:t>
            </a:r>
          </a:p>
          <a:p>
            <a:pPr marL="274320" indent="-274320"/>
            <a:endParaRPr lang="en-US" sz="1200" b="0" i="0" kern="1200" dirty="0">
              <a:solidFill>
                <a:schemeClr val="tx1"/>
              </a:solidFill>
              <a:effectLst/>
              <a:latin typeface="Arial" charset="0"/>
              <a:ea typeface="+mn-ea"/>
              <a:cs typeface="+mn-cs"/>
            </a:endParaRPr>
          </a:p>
          <a:p>
            <a:pPr marL="274320" indent="-274320"/>
            <a:r>
              <a:rPr lang="en-US" sz="1200" b="1" i="0" kern="1200" dirty="0">
                <a:solidFill>
                  <a:schemeClr val="tx1"/>
                </a:solidFill>
                <a:effectLst/>
                <a:latin typeface="Arial" charset="0"/>
                <a:ea typeface="+mn-ea"/>
                <a:cs typeface="+mn-cs"/>
              </a:rPr>
              <a:t>B3:</a:t>
            </a:r>
          </a:p>
          <a:p>
            <a:pPr marL="274320" indent="-274320"/>
            <a:r>
              <a:rPr lang="en-US" altLang="en-US" dirty="0">
                <a:latin typeface="Arial" panose="020B0604020202020204" pitchFamily="34" charset="0"/>
              </a:rPr>
              <a:t>1.  Have faith in the Lord your God.</a:t>
            </a:r>
          </a:p>
          <a:p>
            <a:pPr marL="274320" indent="-274320"/>
            <a:r>
              <a:rPr lang="en-US" altLang="en-US" dirty="0">
                <a:latin typeface="Arial" panose="020B0604020202020204" pitchFamily="34" charset="0"/>
              </a:rPr>
              <a:t>2.  Have faith in His prophets.</a:t>
            </a:r>
          </a:p>
          <a:p>
            <a:pPr marL="274320" indent="-274320"/>
            <a:r>
              <a:rPr lang="en-US" altLang="en-US" dirty="0">
                <a:latin typeface="Arial" panose="020B0604020202020204" pitchFamily="34" charset="0"/>
              </a:rPr>
              <a:t>3.  In the context of the times, the prophets were those who conveyed to the people the Word of God.  </a:t>
            </a:r>
          </a:p>
          <a:p>
            <a:pPr marL="274320" indent="-274320"/>
            <a:r>
              <a:rPr lang="en-US" altLang="en-US" dirty="0">
                <a:latin typeface="Arial" panose="020B0604020202020204" pitchFamily="34" charset="0"/>
              </a:rPr>
              <a:t>4.  So we could paraphrase this verse by saying, “have faith in the Lord your God and in His word.”</a:t>
            </a:r>
          </a:p>
          <a:p>
            <a:pPr marL="274320" indent="-274320"/>
            <a:r>
              <a:rPr lang="en-US" altLang="en-US" dirty="0">
                <a:latin typeface="Arial" panose="020B0604020202020204" pitchFamily="34" charset="0"/>
              </a:rPr>
              <a:t>5.  There is a vast army arrayed against </a:t>
            </a:r>
            <a:r>
              <a:rPr lang="en-US" altLang="en-US" b="1" dirty="0">
                <a:latin typeface="Arial" panose="020B0604020202020204" pitchFamily="34" charset="0"/>
              </a:rPr>
              <a:t>us</a:t>
            </a:r>
            <a:r>
              <a:rPr lang="en-US" altLang="en-US" dirty="0">
                <a:latin typeface="Arial" panose="020B0604020202020204" pitchFamily="34" charset="0"/>
              </a:rPr>
              <a:t>.</a:t>
            </a:r>
          </a:p>
          <a:p>
            <a:pPr marL="274320" indent="-274320"/>
            <a:r>
              <a:rPr lang="en-US" altLang="en-US" dirty="0">
                <a:latin typeface="Arial" panose="020B0604020202020204" pitchFamily="34" charset="0"/>
              </a:rPr>
              <a:t>6.  Satan is leading his demonic hosts in his long war against God, and his objective is to hurt God by leading those whom God loves to perdition.</a:t>
            </a:r>
          </a:p>
          <a:p>
            <a:pPr marL="274320" indent="-274320"/>
            <a:r>
              <a:rPr lang="en-US" altLang="en-US" dirty="0">
                <a:latin typeface="Arial" panose="020B0604020202020204" pitchFamily="34" charset="0"/>
              </a:rPr>
              <a:t>7.  To be upheld in this battle and to be successful, we need to “have faith in the Lord our God and in His Word.”</a:t>
            </a:r>
          </a:p>
          <a:p>
            <a:pPr marL="274320" indent="-274320"/>
            <a:r>
              <a:rPr lang="en-US" altLang="en-US" dirty="0">
                <a:latin typeface="Arial" panose="020B0604020202020204" pitchFamily="34" charset="0"/>
              </a:rPr>
              <a:t>8.  In the end, there will be a group who remains faithful to God.</a:t>
            </a:r>
          </a:p>
          <a:p>
            <a:pPr marL="274320" indent="-274320"/>
            <a:r>
              <a:rPr lang="en-US" altLang="en-US" dirty="0">
                <a:latin typeface="Arial" panose="020B0604020202020204" pitchFamily="34" charset="0"/>
              </a:rPr>
              <a:t>9.  John describes them as keeping the commandments of God and the faith of Jesus.</a:t>
            </a:r>
          </a:p>
          <a:p>
            <a:pPr marL="274320" indent="-274320"/>
            <a:r>
              <a:rPr lang="en-US" altLang="en-US" dirty="0">
                <a:latin typeface="Arial" panose="020B0604020202020204" pitchFamily="34" charset="0"/>
              </a:rPr>
              <a:t>10. Somebody is going to make up that faithful remnant, and it might as well be you, and it might as well be me.</a:t>
            </a:r>
          </a:p>
          <a:p>
            <a:pPr marL="274320" indent="-274320"/>
            <a:r>
              <a:rPr lang="en-US" altLang="en-US" dirty="0">
                <a:latin typeface="Arial" panose="020B0604020202020204" pitchFamily="34" charset="0"/>
              </a:rPr>
              <a:t>11. Let’s resolve, whatever the difficulties we face to stand faithfully on the truth of God’s word.</a:t>
            </a:r>
          </a:p>
          <a:p>
            <a:pPr marL="274320" indent="-274320"/>
            <a:endParaRPr lang="en-US" sz="1200" b="1" i="0" kern="1200" dirty="0">
              <a:solidFill>
                <a:schemeClr val="tx1"/>
              </a:solidFill>
              <a:effectLst/>
              <a:latin typeface="Arial"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41219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3</a:t>
            </a:fld>
            <a:endParaRPr lang="en-US" dirty="0"/>
          </a:p>
        </p:txBody>
      </p:sp>
    </p:spTree>
    <p:extLst>
      <p:ext uri="{BB962C8B-B14F-4D97-AF65-F5344CB8AC3E}">
        <p14:creationId xmlns:p14="http://schemas.microsoft.com/office/powerpoint/2010/main" val="3944285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B1:</a:t>
            </a:r>
          </a:p>
          <a:p>
            <a:pPr marL="274320" indent="-274320"/>
            <a:r>
              <a:rPr lang="en-US" b="0" dirty="0"/>
              <a:t>[See notes on linked slide.]</a:t>
            </a:r>
          </a:p>
          <a:p>
            <a:pPr marL="274320" indent="-274320"/>
            <a:endParaRPr lang="en-US" b="0" dirty="0"/>
          </a:p>
          <a:p>
            <a:pPr marL="274320" indent="-274320"/>
            <a:r>
              <a:rPr lang="en-US" b="1" dirty="0"/>
              <a:t>B2:</a:t>
            </a:r>
          </a:p>
          <a:p>
            <a:pPr marL="274320" indent="-274320"/>
            <a:r>
              <a:rPr lang="en-US" b="0" dirty="0"/>
              <a:t>1.  Here I believe we see a difference between the OT prophets and the NT gift of prophecy.</a:t>
            </a:r>
          </a:p>
          <a:p>
            <a:pPr marL="274320" indent="-274320"/>
            <a:r>
              <a:rPr lang="en-US" b="0" dirty="0"/>
              <a:t>2.  In the OT, it was the prophets that were tested.</a:t>
            </a:r>
          </a:p>
          <a:p>
            <a:pPr marL="274320" indent="-274320"/>
            <a:r>
              <a:rPr lang="en-US" b="0" dirty="0"/>
              <a:t>3.  They were either judged to be a prophet of God or a false prophet.</a:t>
            </a:r>
          </a:p>
          <a:p>
            <a:pPr marL="274320" indent="-274320"/>
            <a:r>
              <a:rPr lang="en-US" b="0" dirty="0"/>
              <a:t>4.  If they were accepted as a prophet of God, no one could disregard one of their prophecies and say, “That one was not from God.”</a:t>
            </a:r>
          </a:p>
          <a:p>
            <a:pPr marL="274320" indent="-274320"/>
            <a:r>
              <a:rPr lang="en-US" b="0" dirty="0"/>
              <a:t>5.  If they were a true prophet, everything they prophesied came from God as a message from Him.</a:t>
            </a:r>
          </a:p>
          <a:p>
            <a:pPr marL="274320" indent="-274320"/>
            <a:r>
              <a:rPr lang="en-US" b="0" dirty="0"/>
              <a:t>6.  The NT gift of prophecy seems to operate differently.</a:t>
            </a:r>
          </a:p>
          <a:p>
            <a:pPr marL="274320" indent="-274320"/>
            <a:r>
              <a:rPr lang="en-US" b="0" dirty="0"/>
              <a:t>7.  There the emphasis seems to be on testing the prophecies rather than the prophet.</a:t>
            </a:r>
          </a:p>
          <a:p>
            <a:pPr marL="274320" indent="-274320"/>
            <a:r>
              <a:rPr lang="en-US" b="0" dirty="0"/>
              <a:t>8.  Paul writes to the Thessalonians:</a:t>
            </a:r>
          </a:p>
          <a:p>
            <a:pPr marL="274320" indent="-274320"/>
            <a:r>
              <a:rPr lang="en-US" b="1" dirty="0"/>
              <a:t>1 Thessalonians 5:19-21 ESV</a:t>
            </a:r>
            <a:r>
              <a:rPr lang="en-US" b="0" dirty="0"/>
              <a:t> – Do not quench the Spirit. </a:t>
            </a:r>
            <a:r>
              <a:rPr lang="en-US" b="0" baseline="30000" dirty="0"/>
              <a:t>20</a:t>
            </a:r>
            <a:r>
              <a:rPr lang="en-US" b="0" dirty="0"/>
              <a:t> Do not despise prophecies, </a:t>
            </a:r>
            <a:r>
              <a:rPr lang="en-US" b="0" baseline="30000" dirty="0"/>
              <a:t>21</a:t>
            </a:r>
            <a:r>
              <a:rPr lang="en-US" b="0" dirty="0"/>
              <a:t> but test everything; hold fast what is good.</a:t>
            </a:r>
          </a:p>
          <a:p>
            <a:pPr marL="274320" indent="-274320"/>
            <a:r>
              <a:rPr lang="en-US" b="0" dirty="0"/>
              <a:t>9.  When he was writing about prophecy in the Corinthian church, he wrote:</a:t>
            </a:r>
          </a:p>
          <a:p>
            <a:pPr marL="274320" indent="-274320"/>
            <a:r>
              <a:rPr lang="en-US" b="1" dirty="0"/>
              <a:t>1 Corinthians 14:29 ESV</a:t>
            </a:r>
            <a:r>
              <a:rPr lang="en-US" b="0" dirty="0"/>
              <a:t> – Let two or three prophets speak, and let the others weigh what is said.</a:t>
            </a:r>
          </a:p>
          <a:p>
            <a:pPr marL="274320" indent="-274320"/>
            <a:r>
              <a:rPr lang="en-US" b="0" dirty="0"/>
              <a:t>10. This seems to be an evaluation of the prophecies given rather than saying these prophets were phonies.</a:t>
            </a:r>
          </a:p>
          <a:p>
            <a:pPr marL="274320" indent="-274320"/>
            <a:r>
              <a:rPr lang="en-US" b="0" dirty="0"/>
              <a:t>11. We will see other distinctions between OT and NT prophets in future lessons.</a:t>
            </a:r>
          </a:p>
          <a:p>
            <a:pPr marL="274320" indent="-274320"/>
            <a:r>
              <a:rPr lang="en-US" b="0" dirty="0"/>
              <a:t>12. In particular, NT prophets did not speak with the same authority as the OT prophets.</a:t>
            </a:r>
          </a:p>
          <a:p>
            <a:pPr marL="274320" indent="-274320"/>
            <a:r>
              <a:rPr lang="en-US" b="0" dirty="0"/>
              <a:t>13. They were not speaking the very words of God but were doing their best to pass on to others what they believed God had laid upon their hearts.</a:t>
            </a:r>
          </a:p>
          <a:p>
            <a:pPr marL="274320" indent="-274320"/>
            <a:r>
              <a:rPr lang="en-US" b="0" dirty="0"/>
              <a:t>14. We do not find those with the gift of prophecy in the NT saying “Thus says the Lord” and quoting His words.</a:t>
            </a:r>
          </a:p>
          <a:p>
            <a:pPr marL="274320" indent="-274320"/>
            <a:r>
              <a:rPr lang="en-US" b="0" dirty="0"/>
              <a:t>15. What the OT prophet says, God says, and to disbelieve or disobey it is to disbelieve or disobey God Himself.</a:t>
            </a:r>
          </a:p>
          <a:p>
            <a:pPr marL="274320" indent="-274320"/>
            <a:endParaRPr lang="en-US" b="0" dirty="0"/>
          </a:p>
          <a:p>
            <a:pPr marL="274320" indent="-274320"/>
            <a:r>
              <a:rPr lang="en-US" b="1" dirty="0"/>
              <a:t>B3</a:t>
            </a:r>
            <a:r>
              <a:rPr lang="en-US" b="0" dirty="0"/>
              <a:t>:</a:t>
            </a:r>
          </a:p>
          <a:p>
            <a:pPr marL="274320" indent="-274320"/>
            <a:r>
              <a:rPr lang="en-US" b="0" dirty="0"/>
              <a:t>1.  William Miller was the Baptist preacher in Low Hampton, NY that brought about the Second Great Awakening and revival in the 1830s and early 1840s.  .</a:t>
            </a:r>
          </a:p>
          <a:p>
            <a:pPr marL="274320" indent="-274320"/>
            <a:r>
              <a:rPr lang="en-US" b="0" dirty="0"/>
              <a:t>2.  Based on his study of Daniel 8:14, he was convinced that Christ would come in 1843, later revised to October 22, 1844.</a:t>
            </a:r>
          </a:p>
          <a:p>
            <a:pPr marL="274320" indent="-274320"/>
            <a:r>
              <a:rPr lang="en-US" b="0" dirty="0"/>
              <a:t>3.  That day became known as the great disappointment as Jesus did not return as predicted. </a:t>
            </a:r>
          </a:p>
          <a:p>
            <a:pPr marL="274320" indent="-274320"/>
            <a:r>
              <a:rPr lang="en-US" b="0" dirty="0"/>
              <a:t>4.  It was out of that movement that the Seventh-day Adventist church originated.</a:t>
            </a:r>
          </a:p>
          <a:p>
            <a:pPr marL="274320" indent="-274320"/>
            <a:r>
              <a:rPr lang="en-US" b="0" dirty="0"/>
              <a:t>5.  The early Adventists were all followers of Miller and looked for Jesus to return on that date.</a:t>
            </a:r>
          </a:p>
          <a:p>
            <a:pPr marL="274320" indent="-274320"/>
            <a:r>
              <a:rPr lang="en-US" b="0" dirty="0"/>
              <a:t>6.  But William Miller never claimed to be a prophet.</a:t>
            </a:r>
          </a:p>
          <a:p>
            <a:pPr marL="274320" indent="-274320"/>
            <a:r>
              <a:rPr lang="en-US" b="0" dirty="0"/>
              <a:t>7.  He did not claim that God had told him the date of the return of Christ.</a:t>
            </a:r>
          </a:p>
          <a:p>
            <a:pPr marL="274320" indent="-274320"/>
            <a:r>
              <a:rPr lang="en-US" b="0" dirty="0"/>
              <a:t>8.  He was a Bible student and he came to that date through Bible study.</a:t>
            </a:r>
          </a:p>
          <a:p>
            <a:pPr marL="274320" indent="-274320"/>
            <a:r>
              <a:rPr lang="en-US" b="0" dirty="0"/>
              <a:t>9.  Adventists today still believe that Miller got the date right, but was wrong on the event.</a:t>
            </a:r>
          </a:p>
          <a:p>
            <a:pPr marL="274320" indent="-274320"/>
            <a:r>
              <a:rPr lang="en-US" b="0" dirty="0"/>
              <a:t>10. Miller thought the cleansing of the sanctuary in Dan 8:14 was the cleansing of the earth when Jesus returned.</a:t>
            </a:r>
          </a:p>
          <a:p>
            <a:pPr marL="274320" indent="-274320"/>
            <a:r>
              <a:rPr lang="en-US" b="0" dirty="0"/>
              <a:t>11. Today Adventists believe that the sanctuary to be cleansed was the heavenly sanctuary with the pre-advent judgment now going on in heaven.</a:t>
            </a:r>
          </a:p>
          <a:p>
            <a:pPr marL="274320" indent="-274320"/>
            <a:r>
              <a:rPr lang="en-US" b="0" dirty="0"/>
              <a:t>12. Adventists don’t call Miller a false prophet; we say he was mistaken in the event he thought was at the end of the 2300-day prophecy of Daniel.</a:t>
            </a:r>
          </a:p>
          <a:p>
            <a:pPr marL="274320" indent="-274320"/>
            <a:r>
              <a:rPr lang="en-US" b="0" dirty="0"/>
              <a:t>13. Many since Miller continue to predict the coming of Jesus, but all have failed.</a:t>
            </a:r>
          </a:p>
          <a:p>
            <a:pPr marL="274320" indent="-274320"/>
            <a:r>
              <a:rPr lang="en-US" b="0" dirty="0"/>
              <a:t>14. The Bible says no man knows the day or the hour.</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662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p:spPr>
        <p:txBody>
          <a:bodyPr/>
          <a:lstStyle/>
          <a:p>
            <a:pPr marL="274320" indent="-274320"/>
            <a:r>
              <a:rPr lang="en-US" altLang="en-US" b="1" dirty="0"/>
              <a:t>B1:</a:t>
            </a:r>
          </a:p>
          <a:p>
            <a:pPr marL="274320" indent="-274320"/>
            <a:r>
              <a:rPr lang="en-US" altLang="en-US" dirty="0"/>
              <a:t>[See notes on linked slide.]</a:t>
            </a:r>
          </a:p>
          <a:p>
            <a:pPr marL="274320" indent="-274320"/>
            <a:endParaRPr lang="en-US" altLang="en-US" dirty="0"/>
          </a:p>
          <a:p>
            <a:pPr marL="274320" indent="-274320"/>
            <a:r>
              <a:rPr lang="en-US" altLang="en-US" b="1" dirty="0"/>
              <a:t>B2:</a:t>
            </a:r>
          </a:p>
          <a:p>
            <a:pPr marL="274320" indent="-274320"/>
            <a:r>
              <a:rPr lang="en-US" altLang="en-US" dirty="0"/>
              <a:t>[See notes on linked slide.]</a:t>
            </a:r>
          </a:p>
          <a:p>
            <a:pPr marL="274320" indent="-274320"/>
            <a:endParaRPr lang="en-US" altLang="en-US" dirty="0"/>
          </a:p>
          <a:p>
            <a:pPr marL="274320" indent="-274320"/>
            <a:r>
              <a:rPr lang="en-US" altLang="en-US" b="1" dirty="0"/>
              <a:t>B3:</a:t>
            </a:r>
          </a:p>
          <a:p>
            <a:pPr marL="274320" indent="-274320"/>
            <a:r>
              <a:rPr lang="en-US" altLang="en-US" dirty="0"/>
              <a:t>[See notes on linked slide.]</a:t>
            </a:r>
          </a:p>
          <a:p>
            <a:pPr marL="274320" indent="-274320"/>
            <a:endParaRPr lang="en-US" altLang="en-US" dirty="0"/>
          </a:p>
          <a:p>
            <a:pPr marL="274320" indent="-274320"/>
            <a:r>
              <a:rPr lang="en-US" altLang="en-US" b="1" dirty="0"/>
              <a:t>B4:</a:t>
            </a:r>
          </a:p>
          <a:p>
            <a:pPr marL="274320" indent="-274320"/>
            <a:r>
              <a:rPr lang="en-US" altLang="en-US" dirty="0"/>
              <a:t>[See notes on linked slide.]</a:t>
            </a:r>
          </a:p>
          <a:p>
            <a:pPr marL="274320" indent="-274320"/>
            <a:endParaRPr lang="en-US" altLang="en-US" dirty="0"/>
          </a:p>
          <a:p>
            <a:pPr marL="274320" indent="-274320"/>
            <a:r>
              <a:rPr lang="en-US" altLang="en-US" b="1" dirty="0"/>
              <a:t>B5:</a:t>
            </a:r>
          </a:p>
          <a:p>
            <a:pPr marL="274320" indent="-274320"/>
            <a:r>
              <a:rPr lang="en-US" altLang="en-US" dirty="0"/>
              <a:t>[See notes on linked slide.]</a:t>
            </a:r>
          </a:p>
          <a:p>
            <a:pPr marL="274320" indent="-274320"/>
            <a:endParaRPr lang="en-US" alt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AA015EC-405A-4E63-91F5-23ECC86D3CB2}"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baseline="0" dirty="0"/>
              <a:t>B1: </a:t>
            </a:r>
          </a:p>
          <a:p>
            <a:pPr marL="274320" indent="-274320"/>
            <a:r>
              <a:rPr lang="en-US" b="0" baseline="0" dirty="0"/>
              <a:t>[See notes on linked slide.]</a:t>
            </a:r>
          </a:p>
          <a:p>
            <a:pPr marL="274320" indent="-274320"/>
            <a:endParaRPr lang="en-US" b="0" baseline="0" dirty="0"/>
          </a:p>
          <a:p>
            <a:pPr marL="274320" indent="-274320"/>
            <a:r>
              <a:rPr lang="en-US" b="1" baseline="0" dirty="0"/>
              <a:t>B2:</a:t>
            </a:r>
          </a:p>
          <a:p>
            <a:pPr marL="274320" marR="0" lvl="0" indent="-274320" algn="l" defTabSz="914400" rtl="0" eaLnBrk="0" fontAlgn="base" latinLnBrk="0" hangingPunct="0">
              <a:lnSpc>
                <a:spcPct val="100000"/>
              </a:lnSpc>
              <a:spcBef>
                <a:spcPct val="30000"/>
              </a:spcBef>
              <a:spcAft>
                <a:spcPct val="0"/>
              </a:spcAft>
              <a:buClrTx/>
              <a:buSzTx/>
              <a:buFontTx/>
              <a:buNone/>
              <a:tabLst/>
              <a:defRPr/>
            </a:pPr>
            <a:r>
              <a:rPr lang="en-US" b="0" baseline="0" dirty="0"/>
              <a:t>[See notes on linked slide.]</a:t>
            </a:r>
          </a:p>
          <a:p>
            <a:pPr marL="274320" marR="0" lvl="0" indent="-274320" algn="l" defTabSz="914400" rtl="0" eaLnBrk="0" fontAlgn="base" latinLnBrk="0" hangingPunct="0">
              <a:lnSpc>
                <a:spcPct val="100000"/>
              </a:lnSpc>
              <a:spcBef>
                <a:spcPct val="30000"/>
              </a:spcBef>
              <a:spcAft>
                <a:spcPct val="0"/>
              </a:spcAft>
              <a:buClrTx/>
              <a:buSzTx/>
              <a:buFontTx/>
              <a:buNone/>
              <a:tabLst/>
              <a:defRPr/>
            </a:pPr>
            <a:endParaRPr lang="en-US" b="0" baseline="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361046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06985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F6101-D6B6-41A5-A368-2B7B14B568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89DE56-06B6-E1DD-827C-737A6763C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A5F949-52A8-6E9C-EBC9-D2B369402D88}"/>
              </a:ext>
            </a:extLst>
          </p:cNvPr>
          <p:cNvSpPr>
            <a:spLocks noGrp="1"/>
          </p:cNvSpPr>
          <p:nvPr>
            <p:ph type="body" idx="1"/>
          </p:nvPr>
        </p:nvSpPr>
        <p:spPr/>
        <p:txBody>
          <a:bodyPr/>
          <a:lstStyle/>
          <a:p>
            <a:pPr marL="274320" indent="-274320"/>
            <a:endParaRPr lang="en-US" dirty="0"/>
          </a:p>
        </p:txBody>
      </p:sp>
      <p:sp>
        <p:nvSpPr>
          <p:cNvPr id="4" name="Slide Number Placeholder 3">
            <a:extLst>
              <a:ext uri="{FF2B5EF4-FFF2-40B4-BE49-F238E27FC236}">
                <a16:creationId xmlns:a16="http://schemas.microsoft.com/office/drawing/2014/main" id="{46138C0E-7826-CA3D-188D-ADA075489B5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277820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903277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8AC8EBC-2397-47E1-952A-8B446487247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772CB98-8A5A-4FED-BDA0-C6AEDED91154}" type="slidenum">
              <a:rPr kumimoji="0" lang="en-US" altLang="en-US" sz="12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627138" name="Rectangle 2">
            <a:extLst>
              <a:ext uri="{FF2B5EF4-FFF2-40B4-BE49-F238E27FC236}">
                <a16:creationId xmlns:a16="http://schemas.microsoft.com/office/drawing/2014/main" id="{AB0658E2-5FC7-45EF-897B-DD4D69C8EFC8}"/>
              </a:ext>
            </a:extLst>
          </p:cNvPr>
          <p:cNvSpPr>
            <a:spLocks noGrp="1" noRot="1" noChangeAspect="1" noChangeArrowheads="1" noTextEdit="1"/>
          </p:cNvSpPr>
          <p:nvPr>
            <p:ph type="sldImg"/>
          </p:nvPr>
        </p:nvSpPr>
        <p:spPr>
          <a:ln/>
        </p:spPr>
      </p:sp>
      <p:sp>
        <p:nvSpPr>
          <p:cNvPr id="1627139" name="Rectangle 3">
            <a:extLst>
              <a:ext uri="{FF2B5EF4-FFF2-40B4-BE49-F238E27FC236}">
                <a16:creationId xmlns:a16="http://schemas.microsoft.com/office/drawing/2014/main" id="{11C274E4-7652-4368-B239-D6F2AE0512DB}"/>
              </a:ext>
            </a:extLst>
          </p:cNvPr>
          <p:cNvSpPr>
            <a:spLocks noGrp="1" noChangeArrowheads="1"/>
          </p:cNvSpPr>
          <p:nvPr>
            <p:ph type="body" idx="1"/>
          </p:nvPr>
        </p:nvSpPr>
        <p:spPr/>
        <p:txBody>
          <a:bodyPr/>
          <a:lstStyle/>
          <a:p>
            <a:pPr marL="274320" indent="-274320"/>
            <a:r>
              <a:rPr lang="en-US" altLang="en-US" b="1" dirty="0"/>
              <a:t>Q1:  How does the Lord tell us here (through the prophet Moses) to identify a false prophet?</a:t>
            </a:r>
          </a:p>
          <a:p>
            <a:pPr marL="274320" indent="-274320"/>
            <a:r>
              <a:rPr lang="en-US" altLang="en-US" b="0" dirty="0"/>
              <a:t>1.  If someone speaks in the name of the LORD and what he says does not come to pass, he is a false prophet.</a:t>
            </a:r>
          </a:p>
          <a:p>
            <a:pPr marL="274320" indent="-274320"/>
            <a:r>
              <a:rPr lang="en-US" altLang="en-US" b="0" dirty="0"/>
              <a:t>2.  The Lord has not spoken through Him, because the Lord is not wrong.</a:t>
            </a:r>
          </a:p>
          <a:p>
            <a:pPr marL="274320" indent="-274320"/>
            <a:r>
              <a:rPr lang="en-US" altLang="en-US" dirty="0"/>
              <a:t>3.  Note that the test does </a:t>
            </a:r>
            <a:r>
              <a:rPr lang="en-US" altLang="en-US" b="1" dirty="0"/>
              <a:t>not</a:t>
            </a:r>
            <a:r>
              <a:rPr lang="en-US" altLang="en-US" dirty="0"/>
              <a:t> say the reverse:  “If what the prophet says comes to pass, he is a true prophet.”  </a:t>
            </a:r>
          </a:p>
          <a:p>
            <a:pPr marL="274320" indent="-274320"/>
            <a:r>
              <a:rPr lang="en-US" altLang="en-US" dirty="0"/>
              <a:t>4.  Some prophets may occasionally get something right by chance or occult connections like Jean Dixon and Joseph Smith. </a:t>
            </a:r>
            <a:endParaRPr lang="en-US" altLang="en-US" b="0" dirty="0"/>
          </a:p>
          <a:p>
            <a:pPr marL="274320" indent="-274320">
              <a:buAutoNum type="arabicPeriod" startAt="5"/>
            </a:pPr>
            <a:r>
              <a:rPr lang="en-US" altLang="en-US" b="0" dirty="0"/>
              <a:t>So this is the test of prophetic accuracy:</a:t>
            </a:r>
          </a:p>
          <a:p>
            <a:pPr marL="274320" indent="-274320">
              <a:buAutoNum type="arabicPeriod" startAt="5"/>
            </a:pPr>
            <a:endParaRPr lang="en-US" altLang="en-US" b="0" dirty="0"/>
          </a:p>
          <a:p>
            <a:pPr marL="274320" indent="-274320"/>
            <a:r>
              <a:rPr lang="en-US" altLang="en-US" b="1" dirty="0"/>
              <a:t>Q2:  How many failed prophecies do you need to make you a false prophet according to this test?</a:t>
            </a:r>
          </a:p>
          <a:p>
            <a:pPr marL="274320" indent="-274320"/>
            <a:r>
              <a:rPr lang="en-US" altLang="en-US" b="0" dirty="0"/>
              <a:t>1.  You only need one.</a:t>
            </a:r>
          </a:p>
          <a:p>
            <a:pPr marL="274320" indent="-274320"/>
            <a:r>
              <a:rPr lang="en-US" altLang="en-US" b="0" dirty="0"/>
              <a:t>2.  So in OT times, the test was very stringent.</a:t>
            </a:r>
          </a:p>
          <a:p>
            <a:pPr marL="274320" indent="-274320"/>
            <a:r>
              <a:rPr lang="en-US" altLang="en-US" b="0" dirty="0"/>
              <a:t>3.  You need to always be speaking the Lord’s word which never fails.</a:t>
            </a:r>
          </a:p>
          <a:p>
            <a:pPr marL="274320" indent="-274320"/>
            <a:r>
              <a:rPr lang="en-US" altLang="en-US" b="0" dirty="0"/>
              <a:t>4.  The prophets were not to speak presumptuously what they thought God might want them to say.</a:t>
            </a:r>
          </a:p>
          <a:p>
            <a:pPr marL="274320" indent="-274320"/>
            <a:r>
              <a:rPr lang="en-US" altLang="en-US" b="0" dirty="0"/>
              <a:t>5.  That could lead to errors in their prophetic ministry.</a:t>
            </a:r>
          </a:p>
          <a:p>
            <a:pPr marL="274320" indent="-274320"/>
            <a:r>
              <a:rPr lang="en-US" altLang="en-US" b="0" dirty="0"/>
              <a:t>6.  And, of course, if anyone spoke prophecy in the name of other gods, he was an obvious false prophet and worthy of death (verse 10)</a:t>
            </a:r>
          </a:p>
          <a:p>
            <a:pPr marL="274320" indent="-274320"/>
            <a:endParaRPr lang="en-US" altLang="en-US" b="0" dirty="0"/>
          </a:p>
          <a:p>
            <a:pPr marL="274320" indent="-274320"/>
            <a:r>
              <a:rPr lang="en-US" altLang="en-US" b="1" dirty="0"/>
              <a:t>Q3:  What may make it difficult to apply this test?</a:t>
            </a:r>
          </a:p>
          <a:p>
            <a:pPr marL="274320" indent="-274320"/>
            <a:r>
              <a:rPr lang="en-US" altLang="en-US" b="0" dirty="0"/>
              <a:t>1.  First, not all predictions come true immediately.</a:t>
            </a:r>
          </a:p>
          <a:p>
            <a:pPr marL="274320" indent="-274320"/>
            <a:r>
              <a:rPr lang="en-US" altLang="en-US" b="0" dirty="0"/>
              <a:t>2.  In Daniel’s 70-week prophecy, it took 490 years for it all to be fulfilled.</a:t>
            </a:r>
          </a:p>
          <a:p>
            <a:pPr marL="274320" indent="-274320"/>
            <a:r>
              <a:rPr lang="en-US" altLang="en-US" b="0" dirty="0"/>
              <a:t>3.  Some of his other prophecies don’t get completely fulfilled until the time of the end and the establishment of the kingdom.</a:t>
            </a:r>
          </a:p>
          <a:p>
            <a:pPr marL="274320" indent="-274320"/>
            <a:r>
              <a:rPr lang="en-US" altLang="en-US" b="0" dirty="0"/>
              <a:t>4.  Daniel was long dead when most of his prophecies were fulfilled.</a:t>
            </a:r>
          </a:p>
          <a:p>
            <a:pPr marL="274320" indent="-274320"/>
            <a:r>
              <a:rPr lang="en-US" altLang="en-US" b="0" dirty="0"/>
              <a:t>5.  A second factor is conditional prophecy.</a:t>
            </a:r>
          </a:p>
          <a:p>
            <a:pPr marL="274320" indent="-274320"/>
            <a:endParaRPr lang="en-US" altLang="en-US" b="0" dirty="0"/>
          </a:p>
          <a:p>
            <a:pPr marL="274320" indent="-274320"/>
            <a:r>
              <a:rPr lang="en-US" altLang="en-US" b="1" dirty="0"/>
              <a:t>Q4:  Was Jonah a false prophet in his prophecy against Nineveh?</a:t>
            </a:r>
          </a:p>
          <a:p>
            <a:pPr marL="274320" indent="-274320"/>
            <a:r>
              <a:rPr lang="en-US" altLang="en-US" b="0" dirty="0"/>
              <a:t>1.  He said “Forty days and Nineveh will be destroyed!”</a:t>
            </a:r>
          </a:p>
          <a:p>
            <a:pPr marL="274320" indent="-274320"/>
            <a:r>
              <a:rPr lang="en-US" altLang="en-US" b="0" dirty="0"/>
              <a:t>2.  Nineveh was not destroyed as he predicted.</a:t>
            </a:r>
          </a:p>
          <a:p>
            <a:pPr marL="274320" indent="-274320"/>
            <a:r>
              <a:rPr lang="en-US" altLang="en-US" b="0" dirty="0"/>
              <a:t>3.  Why not?</a:t>
            </a:r>
          </a:p>
          <a:p>
            <a:pPr marL="274320" indent="-274320"/>
            <a:r>
              <a:rPr lang="en-US" altLang="en-US" b="0" dirty="0"/>
              <a:t>4.  It was because the people repented and God relented of the destruction He was going to bring.</a:t>
            </a:r>
          </a:p>
          <a:p>
            <a:pPr marL="274320" indent="-274320"/>
            <a:r>
              <a:rPr lang="en-US" altLang="en-US" b="0" dirty="0"/>
              <a:t>5.  While Jonah didn’t state the condition explicitly, it was implied by the 40 days of probation that the city was given.</a:t>
            </a:r>
          </a:p>
          <a:p>
            <a:pPr marL="274320" indent="-274320"/>
            <a:r>
              <a:rPr lang="en-US" altLang="en-US" b="0" dirty="0"/>
              <a:t>6.  Certainly, the citizens took it as a probationary period to repent because that is what they did.</a:t>
            </a:r>
          </a:p>
          <a:p>
            <a:pPr marL="274320" indent="-274320"/>
            <a:r>
              <a:rPr lang="en-US" altLang="en-US" b="0" dirty="0"/>
              <a:t>7.  So Jonah’s prophecy was conditional as were many others in the OT.</a:t>
            </a:r>
          </a:p>
          <a:p>
            <a:pPr marL="274320" indent="-274320"/>
            <a:r>
              <a:rPr lang="en-US" altLang="en-US" b="0" dirty="0"/>
              <a:t>8.  We can see this clearly in Deuteronomy 28 where the prophet Moses predicted blessings for obedience and curses for disobedience.</a:t>
            </a:r>
          </a:p>
          <a:p>
            <a:pPr marL="274320" indent="-274320"/>
            <a:endParaRPr lang="en-US" altLang="en-US" b="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lnSpc>
                <a:spcPct val="90000"/>
              </a:lnSpc>
              <a:buFontTx/>
              <a:buNone/>
            </a:pPr>
            <a:r>
              <a:rPr lang="en-US" altLang="en-US" b="1" dirty="0"/>
              <a:t>Q1:  What do these verses tell us about a false prophet?</a:t>
            </a:r>
          </a:p>
          <a:p>
            <a:pPr marL="274320" indent="-457200">
              <a:lnSpc>
                <a:spcPct val="90000"/>
              </a:lnSpc>
              <a:buFontTx/>
              <a:buNone/>
            </a:pPr>
            <a:r>
              <a:rPr lang="en-US" dirty="0"/>
              <a:t>1.  A false prophet may have a sign or prediction come true, but if he tries to lead you to serve other gods he is a false prophet.</a:t>
            </a:r>
          </a:p>
          <a:p>
            <a:pPr marL="274320" indent="-457200">
              <a:lnSpc>
                <a:spcPct val="90000"/>
              </a:lnSpc>
              <a:buFontTx/>
              <a:buNone/>
            </a:pPr>
            <a:r>
              <a:rPr lang="en-US" dirty="0"/>
              <a:t>2.  By contrast, a true prophet of God will not only give true prophecies, but will lead people to love God with all their hearts and souls.</a:t>
            </a:r>
          </a:p>
          <a:p>
            <a:pPr marL="274320" indent="-457200">
              <a:lnSpc>
                <a:spcPct val="90000"/>
              </a:lnSpc>
              <a:buFontTx/>
              <a:buNone/>
            </a:pPr>
            <a:r>
              <a:rPr lang="en-US" dirty="0"/>
              <a:t>3.  The main function of  a prophet is to lead people back to faithfulness to the true and living God.</a:t>
            </a:r>
          </a:p>
          <a:p>
            <a:pPr marL="274320" indent="-457200">
              <a:lnSpc>
                <a:spcPct val="90000"/>
              </a:lnSpc>
              <a:buFontTx/>
              <a:buNone/>
            </a:pPr>
            <a:r>
              <a:rPr lang="en-US" dirty="0"/>
              <a:t>4.  Any prophet who leads us away from the God of Scripture is false.</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12</a:t>
            </a:fld>
            <a:endParaRPr lang="en-US" dirty="0"/>
          </a:p>
        </p:txBody>
      </p:sp>
    </p:spTree>
    <p:extLst>
      <p:ext uri="{BB962C8B-B14F-4D97-AF65-F5344CB8AC3E}">
        <p14:creationId xmlns:p14="http://schemas.microsoft.com/office/powerpoint/2010/main" val="2281766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For whom do these mediums and wizards speak?</a:t>
            </a:r>
          </a:p>
          <a:p>
            <a:pPr marL="274320" indent="-274320"/>
            <a:r>
              <a:rPr lang="en-US" dirty="0"/>
              <a:t>1.  These are messengers of the devil, not of God.</a:t>
            </a:r>
          </a:p>
          <a:p>
            <a:pPr marL="274320" indent="-274320"/>
            <a:r>
              <a:rPr lang="en-US" dirty="0"/>
              <a:t>2.  When these false prophets claim they are speaking the words of your dead loved one, they are channeling the demons that are impersonating the dead.</a:t>
            </a:r>
          </a:p>
          <a:p>
            <a:pPr marL="274320" indent="-274320"/>
            <a:r>
              <a:rPr lang="en-US" dirty="0"/>
              <a:t>3.  By contrast, true prophets should always be faithful to the law of God and the testimony of the inspired prophets that have come before them.</a:t>
            </a:r>
          </a:p>
          <a:p>
            <a:pPr marL="274320" indent="-274320"/>
            <a:r>
              <a:rPr lang="en-US" dirty="0"/>
              <a:t>4.  In the OT we think of the “Law” as the first five books of the Bible, and the testimony as the remaining inspired writings.  </a:t>
            </a:r>
          </a:p>
          <a:p>
            <a:pPr marL="274320" indent="-274320"/>
            <a:r>
              <a:rPr lang="en-US" dirty="0"/>
              <a:t>5.  Jesus referred to the OT as “the Scriptures,” “the Law,” “the Law and the Prophets,” and “the Law of Moses, the Prophets, and the Psalms.”</a:t>
            </a:r>
          </a:p>
          <a:p>
            <a:pPr marL="274320" indent="-274320"/>
            <a:r>
              <a:rPr lang="en-US" dirty="0"/>
              <a:t>6.  True prophets never contradict inspired scripture or the writings of other true prophets.</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453345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How did Jesus say we should detect false prophets?</a:t>
            </a:r>
          </a:p>
          <a:p>
            <a:pPr marL="274320" indent="-274320"/>
            <a:r>
              <a:rPr lang="en-US" dirty="0"/>
              <a:t>1.  We should look at the fruits of their life.</a:t>
            </a:r>
          </a:p>
          <a:p>
            <a:pPr marL="274320" indent="-274320"/>
            <a:r>
              <a:rPr lang="en-US" dirty="0"/>
              <a:t>2.  A good tree bears good fruit.</a:t>
            </a:r>
          </a:p>
          <a:p>
            <a:pPr marL="274320" indent="-274320"/>
            <a:r>
              <a:rPr lang="en-US" dirty="0"/>
              <a:t>3.  A good prophet bears results that glorify God as bless others.</a:t>
            </a:r>
          </a:p>
          <a:p>
            <a:pPr marL="274320" indent="-274320"/>
            <a:r>
              <a:rPr lang="en-US" dirty="0"/>
              <a:t>4.  A good prophet has a positive influence on God’s people.</a:t>
            </a:r>
          </a:p>
          <a:p>
            <a:pPr marL="274320" indent="-274320"/>
            <a:r>
              <a:rPr lang="en-US" dirty="0"/>
              <a:t>5.  A good prophet brings people back to faithfulness to God and builds up the body of Christ.</a:t>
            </a:r>
          </a:p>
          <a:p>
            <a:pPr marL="274320" indent="-274320"/>
            <a:r>
              <a:rPr lang="en-US" dirty="0"/>
              <a:t>6.  A good prophet is faithful and obedient to the Lord, seeking to live a righteous life, honest, transparent, loving, humble, and virtuous.</a:t>
            </a:r>
          </a:p>
          <a:p>
            <a:pPr marL="274320" indent="-274320"/>
            <a:r>
              <a:rPr lang="en-US" dirty="0"/>
              <a:t>7.  A true prophet is filled with the Spirit exhibiting the fruit of the Spirit in his life.</a:t>
            </a:r>
          </a:p>
          <a:p>
            <a:pPr marL="274320" indent="-274320"/>
            <a:endParaRPr lang="en-US" dirty="0"/>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To whom did God communicate all the pattern for the tabernacle and its services?</a:t>
            </a:r>
          </a:p>
          <a:p>
            <a:pPr marL="274320" indent="-274320"/>
            <a:r>
              <a:rPr lang="en-US" dirty="0"/>
              <a:t>1.  God gave Moses the plans while he was on Mt. Sinai receiving the Ten Commandments.</a:t>
            </a:r>
          </a:p>
          <a:p>
            <a:pPr marL="274320" indent="-274320"/>
            <a:endParaRPr lang="en-US" dirty="0"/>
          </a:p>
          <a:p>
            <a:pPr marL="274320" indent="-274320"/>
            <a:r>
              <a:rPr lang="en-US" b="1" dirty="0"/>
              <a:t>Q2: Who was in charge of sanctifying the temple and all its components, even the high priest and his sons?</a:t>
            </a:r>
          </a:p>
          <a:p>
            <a:pPr marL="274320" indent="-274320"/>
            <a:r>
              <a:rPr lang="en-US" dirty="0"/>
              <a:t>1.  It is Moses again.</a:t>
            </a:r>
          </a:p>
          <a:p>
            <a:pPr marL="274320" indent="-274320"/>
            <a:r>
              <a:rPr lang="en-US" dirty="0"/>
              <a:t>2.  This shows Moses’ authority over the sanctuary ritual and over the High Priest and priests.</a:t>
            </a:r>
          </a:p>
          <a:p>
            <a:pPr marL="274320" indent="-274320"/>
            <a:r>
              <a:rPr lang="en-US" dirty="0"/>
              <a:t>3.  God set His OT prophets in a position of authority over the spiritual life of the Israelites.</a:t>
            </a:r>
          </a:p>
          <a:p>
            <a:pPr marL="274320" indent="-274320"/>
            <a:r>
              <a:rPr lang="en-US" dirty="0"/>
              <a:t>4.  When the people had a complaint they brought it to Moses, not to Aaron.</a:t>
            </a:r>
          </a:p>
          <a:p>
            <a:pPr marL="274320" indent="-274320"/>
            <a:r>
              <a:rPr lang="en-US" dirty="0"/>
              <a:t>5.  When Moses spoke on behalf of God, he was considered to be speaking the very words of God.</a:t>
            </a:r>
          </a:p>
          <a:p>
            <a:pPr marL="274320" indent="-274320"/>
            <a:r>
              <a:rPr lang="en-US" dirty="0"/>
              <a:t>6.  He would speak to God on behalf of the people and speak to the people on behalf of God.</a:t>
            </a:r>
          </a:p>
          <a:p>
            <a:pPr marL="274320" indent="-274320"/>
            <a:r>
              <a:rPr lang="en-US" dirty="0"/>
              <a:t>7.  When he spoke on God’s behalf, His words were considered to carry the authority of God Himself.</a:t>
            </a:r>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15</a:t>
            </a:fld>
            <a:endParaRPr lang="en-US" dirty="0"/>
          </a:p>
        </p:txBody>
      </p:sp>
    </p:spTree>
    <p:extLst>
      <p:ext uri="{BB962C8B-B14F-4D97-AF65-F5344CB8AC3E}">
        <p14:creationId xmlns:p14="http://schemas.microsoft.com/office/powerpoint/2010/main" val="359330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r>
              <a:rPr lang="en-US" b="1" dirty="0"/>
              <a:t>Q1:  Who had authority in Israel to set up a king or not to set up a king?</a:t>
            </a:r>
          </a:p>
          <a:p>
            <a:pPr marL="274320" indent="-457200"/>
            <a:r>
              <a:rPr lang="en-US" dirty="0"/>
              <a:t>1.  This authority was given to Samuel the prophet.</a:t>
            </a:r>
          </a:p>
          <a:p>
            <a:pPr marL="274320" indent="-457200"/>
            <a:r>
              <a:rPr lang="en-US" dirty="0"/>
              <a:t>2.  Without His approval and anointing of the king, there would have been no king in Israel.</a:t>
            </a:r>
          </a:p>
          <a:p>
            <a:pPr marL="274320" indent="-457200"/>
            <a:r>
              <a:rPr lang="en-US" dirty="0"/>
              <a:t>3.  Samuel didn’t want to do this, and he warned how the king would be a harder taskmaster than God, but the people wanted to be like the nations around them.</a:t>
            </a:r>
          </a:p>
          <a:p>
            <a:pPr marL="274320" indent="-457200"/>
            <a:r>
              <a:rPr lang="en-US" dirty="0"/>
              <a:t>4.  So God relented and Samuel anointed King Saul as the first king, and he also anointed his replacement, King David.</a:t>
            </a:r>
          </a:p>
          <a:p>
            <a:pPr marL="274320" indent="-457200"/>
            <a:r>
              <a:rPr lang="en-US" dirty="0"/>
              <a:t>5.  You remember how much respect David had for Saul as the Lord’s anointed.</a:t>
            </a:r>
          </a:p>
          <a:p>
            <a:pPr marL="274320" indent="-457200"/>
            <a:r>
              <a:rPr lang="en-US" dirty="0"/>
              <a:t>6.  He viewed Saul as having the Lord’s approval because the prophet anointed him king.</a:t>
            </a:r>
          </a:p>
          <a:p>
            <a:pPr marL="274320" indent="-457200"/>
            <a:r>
              <a:rPr lang="en-US" dirty="0"/>
              <a:t>7.  When the prophet was speaking for God, his word always trumped the authority of the king.</a:t>
            </a:r>
          </a:p>
          <a:p>
            <a:pPr marL="274320" indent="-457200"/>
            <a:r>
              <a:rPr lang="en-US" dirty="0"/>
              <a:t>8.  So we see that the OT prophets were God’s highest authority, higher than kings and priests.</a:t>
            </a:r>
          </a:p>
          <a:p>
            <a:pPr marL="274320" indent="-457200"/>
            <a:r>
              <a:rPr lang="en-US" dirty="0"/>
              <a:t>9.  God’s messengers, the OT prophets, carried the authority of God Himself.</a:t>
            </a:r>
          </a:p>
          <a:p>
            <a:pPr marL="274320" indent="-457200"/>
            <a:endParaRPr lang="en-US" dirty="0"/>
          </a:p>
          <a:p>
            <a:pPr marL="274320" indent="-457200"/>
            <a:endParaRPr lang="en-US" dirty="0"/>
          </a:p>
          <a:p>
            <a:pPr marL="274320" indent="-45720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16</a:t>
            </a:fld>
            <a:endParaRPr lang="en-US" dirty="0"/>
          </a:p>
        </p:txBody>
      </p:sp>
    </p:spTree>
    <p:extLst>
      <p:ext uri="{BB962C8B-B14F-4D97-AF65-F5344CB8AC3E}">
        <p14:creationId xmlns:p14="http://schemas.microsoft.com/office/powerpoint/2010/main" val="34135840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When Moses wrote the words of the Lord in the book and read it, what did the people call the book?</a:t>
            </a:r>
          </a:p>
          <a:p>
            <a:pPr marL="274320" indent="-274320"/>
            <a:r>
              <a:rPr lang="en-US" dirty="0"/>
              <a:t>1.  They called it “all that the LORD has spoken.”</a:t>
            </a:r>
          </a:p>
          <a:p>
            <a:pPr marL="274320" indent="-274320"/>
            <a:r>
              <a:rPr lang="en-US" dirty="0"/>
              <a:t>2.  So, the written word of the Lord is the word that the Lord has spoken.</a:t>
            </a:r>
          </a:p>
          <a:p>
            <a:pPr marL="274320" indent="-274320"/>
            <a:r>
              <a:rPr lang="en-US" dirty="0"/>
              <a:t>3.  When we read the words that a prophet has written, it is still the same as the word of the Lord that was spoken.</a:t>
            </a:r>
          </a:p>
          <a:p>
            <a:pPr marL="274320" indent="-274320"/>
            <a:r>
              <a:rPr lang="en-US" dirty="0"/>
              <a:t>4.  The prophets were God’s penmen of the OT scriptures.</a:t>
            </a:r>
          </a:p>
          <a:p>
            <a:r>
              <a:rPr lang="en-US" b="0" dirty="0"/>
              <a:t>5.  Here’s the progression:</a:t>
            </a:r>
          </a:p>
          <a:p>
            <a:r>
              <a:rPr lang="en-US" b="0" dirty="0"/>
              <a:t>6.  God spoke.</a:t>
            </a:r>
          </a:p>
          <a:p>
            <a:r>
              <a:rPr lang="en-US" b="0" dirty="0"/>
              <a:t>7.  The prophet received and delivered the message.</a:t>
            </a:r>
          </a:p>
          <a:p>
            <a:r>
              <a:rPr lang="en-US" b="0" dirty="0"/>
              <a:t>8.  The message was sometimes written down.</a:t>
            </a:r>
          </a:p>
          <a:p>
            <a:r>
              <a:rPr lang="en-US" b="0" dirty="0"/>
              <a:t>9.  The written message retained the same authority as God’s original speech.</a:t>
            </a:r>
          </a:p>
          <a:p>
            <a:r>
              <a:rPr lang="en-US" dirty="0"/>
              <a:t>10. That progression is especially visible in Moses, Samuel, Jeremiah, and Daniel.</a:t>
            </a:r>
          </a:p>
          <a:p>
            <a:pPr marL="274320" indent="-274320"/>
            <a:r>
              <a:rPr lang="en-US" dirty="0"/>
              <a:t>11. The OT prophets had the authority to write the word of God.</a:t>
            </a:r>
          </a:p>
          <a:p>
            <a:pPr marL="274320" indent="-274320"/>
            <a:endParaRPr lang="en-US"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17</a:t>
            </a:fld>
            <a:endParaRPr lang="en-US" dirty="0"/>
          </a:p>
        </p:txBody>
      </p:sp>
    </p:spTree>
    <p:extLst>
      <p:ext uri="{BB962C8B-B14F-4D97-AF65-F5344CB8AC3E}">
        <p14:creationId xmlns:p14="http://schemas.microsoft.com/office/powerpoint/2010/main" val="31766032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274320"/>
            <a:r>
              <a:rPr lang="en-US" b="1" dirty="0"/>
              <a:t>Q1:  Who has inquired to the prophetess Huldah?</a:t>
            </a:r>
          </a:p>
          <a:p>
            <a:pPr marL="274320" indent="-274320"/>
            <a:r>
              <a:rPr lang="en-US" dirty="0"/>
              <a:t>1.  It is King Josiah who has just heard the book of Deuteronomy read to him and he has rent his clothes.</a:t>
            </a:r>
          </a:p>
          <a:p>
            <a:pPr marL="274320" indent="-274320"/>
            <a:r>
              <a:rPr lang="en-US" dirty="0"/>
              <a:t>2.  He was convinced that they had not been keeping the commandments of God and they were in danger of getting the curses rather than the blessings.</a:t>
            </a:r>
          </a:p>
          <a:p>
            <a:pPr marL="274320" indent="-274320"/>
            <a:r>
              <a:rPr lang="en-US" dirty="0"/>
              <a:t>3.  So he sends a delegation headed by the priest to the prophetess Huldah to ask her what the word of the Lord says.</a:t>
            </a:r>
          </a:p>
          <a:p>
            <a:pPr marL="274320" indent="-274320"/>
            <a:endParaRPr lang="en-US" dirty="0"/>
          </a:p>
          <a:p>
            <a:pPr marL="274320" indent="-274320"/>
            <a:r>
              <a:rPr lang="en-US" b="1" dirty="0"/>
              <a:t>Q2:  What is her reply when they ask her if this is from the Lord?</a:t>
            </a:r>
          </a:p>
          <a:p>
            <a:pPr marL="274320" indent="-274320"/>
            <a:r>
              <a:rPr lang="en-US" dirty="0"/>
              <a:t>1.  She says “Thus says the Lord.”</a:t>
            </a:r>
          </a:p>
          <a:p>
            <a:pPr marL="274320" indent="-274320"/>
            <a:r>
              <a:rPr lang="en-US" dirty="0"/>
              <a:t>2.  She is quoting what God tells her.</a:t>
            </a:r>
          </a:p>
          <a:p>
            <a:pPr marL="274320" indent="-274320"/>
            <a:r>
              <a:rPr lang="en-US" dirty="0"/>
              <a:t>3.  And God tells them that God will bring on Josiah’s people all the words of the book that Josiah has read.</a:t>
            </a:r>
          </a:p>
          <a:p>
            <a:pPr marL="274320" indent="-274320"/>
            <a:r>
              <a:rPr lang="en-US" dirty="0"/>
              <a:t>4.  So here God is telling Josiah that this is not some ordinary book, it is the word of the Lord that Moses wrote.</a:t>
            </a:r>
          </a:p>
          <a:p>
            <a:pPr marL="274320" indent="-274320"/>
            <a:r>
              <a:rPr lang="en-US" dirty="0"/>
              <a:t>5.  This again proves that the OT prophets were God’s authoritative penmen.</a:t>
            </a:r>
          </a:p>
          <a:p>
            <a:pPr marL="274320" indent="-274320"/>
            <a:r>
              <a:rPr lang="en-US" dirty="0"/>
              <a:t>6.  They wrote the Scriptures that convey the word of the Lord to us.</a:t>
            </a:r>
          </a:p>
          <a:p>
            <a:pPr marL="274320" indent="-274320"/>
            <a:r>
              <a:rPr lang="en-US" dirty="0"/>
              <a:t>7.  Huldah here is a true prophetess being faithful to pass along God’s message and to be faithful to His word.</a:t>
            </a:r>
          </a:p>
          <a:p>
            <a:pPr marL="274320" indent="-274320"/>
            <a:r>
              <a:rPr lang="en-US" dirty="0"/>
              <a:t>8.  She speaks with authority even to the king and his delegation.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959764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320" indent="-457200">
              <a:defRPr/>
            </a:pPr>
            <a:r>
              <a:rPr lang="en-US" b="1" dirty="0"/>
              <a:t>Q1:  What kind of nature did Elijah have?</a:t>
            </a:r>
          </a:p>
          <a:p>
            <a:pPr marL="274320" indent="-457200">
              <a:defRPr/>
            </a:pPr>
            <a:r>
              <a:rPr lang="en-US" b="0" dirty="0"/>
              <a:t>1.  James said he had a nature like ours.</a:t>
            </a:r>
          </a:p>
          <a:p>
            <a:pPr marL="274320" indent="-457200">
              <a:defRPr/>
            </a:pPr>
            <a:endParaRPr lang="en-US" b="0" dirty="0"/>
          </a:p>
          <a:p>
            <a:pPr marL="274320" indent="-457200">
              <a:defRPr/>
            </a:pPr>
            <a:r>
              <a:rPr lang="en-US" b="1" dirty="0"/>
              <a:t>Q2: What kins of  nature do we have?</a:t>
            </a:r>
          </a:p>
          <a:p>
            <a:pPr marL="274320" indent="-457200">
              <a:defRPr/>
            </a:pPr>
            <a:r>
              <a:rPr lang="en-US" b="0" dirty="0"/>
              <a:t>1.  We have a fallen human nature that experiences innocent infirmities as well as sinful propensities.</a:t>
            </a:r>
          </a:p>
          <a:p>
            <a:pPr marL="274320" indent="-457200">
              <a:defRPr/>
            </a:pPr>
            <a:r>
              <a:rPr lang="en-US" b="0" dirty="0"/>
              <a:t>2.  Elijah was not a sinless man.</a:t>
            </a:r>
          </a:p>
          <a:p>
            <a:pPr marL="274320" indent="-457200">
              <a:defRPr/>
            </a:pPr>
            <a:r>
              <a:rPr lang="en-US" b="0" dirty="0"/>
              <a:t>3.  And perhaps he displayed physical and mental weaknesses like we do too.</a:t>
            </a:r>
          </a:p>
          <a:p>
            <a:pPr marL="274320" indent="-457200">
              <a:defRPr/>
            </a:pPr>
            <a:r>
              <a:rPr lang="en-US" b="0" dirty="0"/>
              <a:t>4.  So let’s take a look at one of his weaker moments as recorded in scripture.</a:t>
            </a:r>
          </a:p>
          <a:p>
            <a:pPr marL="274320" indent="-457200">
              <a:defRPr/>
            </a:pPr>
            <a:endParaRPr lang="en-US" b="0" dirty="0"/>
          </a:p>
        </p:txBody>
      </p:sp>
      <p:sp>
        <p:nvSpPr>
          <p:cNvPr id="4" name="Slide Number Placeholder 3"/>
          <p:cNvSpPr>
            <a:spLocks noGrp="1"/>
          </p:cNvSpPr>
          <p:nvPr>
            <p:ph type="sldNum" sz="quarter" idx="5"/>
          </p:nvPr>
        </p:nvSpPr>
        <p:spPr/>
        <p:txBody>
          <a:bodyPr/>
          <a:lstStyle/>
          <a:p>
            <a:pPr>
              <a:defRPr/>
            </a:pPr>
            <a:fld id="{8FA03DF1-0740-4641-8846-A13960E4BC68}" type="slidenum">
              <a:rPr lang="en-US" smtClean="0"/>
              <a:pPr>
                <a:defRPr/>
              </a:pPr>
              <a:t>20</a:t>
            </a:fld>
            <a:endParaRPr lang="en-US" dirty="0"/>
          </a:p>
        </p:txBody>
      </p:sp>
    </p:spTree>
    <p:extLst>
      <p:ext uri="{BB962C8B-B14F-4D97-AF65-F5344CB8AC3E}">
        <p14:creationId xmlns:p14="http://schemas.microsoft.com/office/powerpoint/2010/main" val="4226842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Q1:  </a:t>
            </a:r>
            <a:r>
              <a:rPr lang="en-US" altLang="en-US" b="1" dirty="0"/>
              <a:t>What makes his response so unexpected?</a:t>
            </a:r>
          </a:p>
          <a:p>
            <a:pPr marL="274320" indent="-274320"/>
            <a:r>
              <a:rPr lang="en-US" altLang="en-US" dirty="0"/>
              <a:t>1.  Heretofore, Elijah has been fearless.  </a:t>
            </a:r>
          </a:p>
          <a:p>
            <a:pPr marL="274320" indent="-274320"/>
            <a:r>
              <a:rPr lang="en-US" altLang="en-US" dirty="0"/>
              <a:t>2.  He has seen and participated in the mighty miracles of God, including ravens that brought him food, the daily miracle of the flour and oil that didn’t run out, the raising from the dead of the son of the widow of Zarephath, the victory on Mt. Carmel.</a:t>
            </a:r>
          </a:p>
          <a:p>
            <a:pPr marL="274320" indent="-274320"/>
            <a:r>
              <a:rPr lang="en-US" altLang="en-US" dirty="0"/>
              <a:t>3.  He knows that God has a plan for his life and that God has used him in a mighty way to confront idolatry in the land.  </a:t>
            </a:r>
          </a:p>
          <a:p>
            <a:pPr marL="274320" indent="-274320"/>
            <a:r>
              <a:rPr lang="en-US" altLang="en-US" dirty="0"/>
              <a:t>4.  Why would he not trust God to deliver him now?</a:t>
            </a:r>
          </a:p>
          <a:p>
            <a:pPr marL="274320" indent="-274320"/>
            <a:r>
              <a:rPr lang="en-US" altLang="en-US" dirty="0"/>
              <a:t>5.  Sometimes when we are under severe stress, we don’t seem to make rational decisions.</a:t>
            </a:r>
          </a:p>
          <a:p>
            <a:pPr marL="274320" indent="-274320"/>
            <a:r>
              <a:rPr lang="en-US" altLang="en-US" dirty="0"/>
              <a:t>6.  Elijah’s decision to run and his desire to die under the broom tree do not seem rational.</a:t>
            </a:r>
          </a:p>
          <a:p>
            <a:pPr marL="274320" indent="-274320"/>
            <a:r>
              <a:rPr lang="en-US" altLang="en-US" dirty="0"/>
              <a:t>7.  And perhaps God is letting us know here that mental and emotional fatigue and the depression that follows can happen to anyone, even those who are walking close to God.</a:t>
            </a:r>
          </a:p>
          <a:p>
            <a:endParaRPr lang="en-US" altLang="en-US" dirty="0"/>
          </a:p>
          <a:p>
            <a:r>
              <a:rPr lang="en-US" altLang="en-US" b="1" dirty="0"/>
              <a:t>Q2:  What did the Lord do for Elijah in this depressed condition?</a:t>
            </a:r>
          </a:p>
          <a:p>
            <a:r>
              <a:rPr lang="en-US" altLang="en-US" dirty="0"/>
              <a:t>1.  God did not abandon Elijah.</a:t>
            </a:r>
          </a:p>
          <a:p>
            <a:r>
              <a:rPr lang="en-US" altLang="en-US" b="0" dirty="0"/>
              <a:t>2.  He sent an angel with bread and water to give him strength.</a:t>
            </a:r>
          </a:p>
          <a:p>
            <a:pPr marL="274320" indent="-274320"/>
            <a:r>
              <a:rPr lang="en-US" altLang="en-US" b="0" dirty="0"/>
              <a:t>3.  In fact, the angel provided two meals. And Elijah got plenty of rest.</a:t>
            </a:r>
          </a:p>
          <a:p>
            <a:pPr marL="274320" indent="-274320"/>
            <a:r>
              <a:rPr lang="en-US" altLang="en-US" b="0" dirty="0"/>
              <a:t>4.  After the second meal, the Bible says: “</a:t>
            </a:r>
            <a:r>
              <a:rPr lang="en-US" altLang="en-US" dirty="0"/>
              <a:t>Strengthened by that food, he traveled forty days and forty nights until he reached Horeb, the mountain of God.”</a:t>
            </a:r>
          </a:p>
          <a:p>
            <a:pPr marL="274320" indent="-274320"/>
            <a:r>
              <a:rPr lang="en-US" altLang="en-US" b="0" dirty="0"/>
              <a:t>5.  So here are God’s remedies for Elijah: plenty of rest, good nutritious food and drink, and plenty of exercise.</a:t>
            </a:r>
          </a:p>
          <a:p>
            <a:pPr marL="274320" indent="-457200"/>
            <a:r>
              <a:rPr lang="en-US" altLang="en-US" b="0" dirty="0"/>
              <a:t>6.  And God led him on a 40-day journey to Mt. Horeb or Mt. Sinai.</a:t>
            </a:r>
          </a:p>
          <a:p>
            <a:pPr marL="274320" indent="-457200"/>
            <a:r>
              <a:rPr lang="en-US" altLang="en-US" b="0" dirty="0"/>
              <a:t>7.  Nutritious food and plenty of exercise can be part of God’s healing ministry for our depression as well.</a:t>
            </a:r>
          </a:p>
          <a:p>
            <a:pPr marL="274320" indent="-457200"/>
            <a:r>
              <a:rPr lang="en-US" altLang="en-US" b="0" dirty="0"/>
              <a:t>8.  There at the mountain of God, Elijah met the Lord and received His message.</a:t>
            </a:r>
          </a:p>
          <a:p>
            <a:pPr marL="274320" indent="-457200"/>
            <a:r>
              <a:rPr lang="en-US" altLang="en-US" b="0" dirty="0"/>
              <a:t>9.  Not in the wind or the earthquake or the fire, but in the still small voice.</a:t>
            </a:r>
          </a:p>
          <a:p>
            <a:pPr marL="274320" indent="-457200"/>
            <a:r>
              <a:rPr lang="en-US" altLang="en-US" b="0" dirty="0"/>
              <a:t>10. God reminded Elijah that he was not alone, and his ministry was not a failure.</a:t>
            </a:r>
          </a:p>
          <a:p>
            <a:pPr marL="274320" indent="-457200"/>
            <a:r>
              <a:rPr lang="en-US" altLang="en-US" b="0" dirty="0"/>
              <a:t>11. He told Him:</a:t>
            </a:r>
          </a:p>
          <a:p>
            <a:pPr marL="274320" indent="-457200"/>
            <a:r>
              <a:rPr lang="en-US" altLang="en-US" b="1" dirty="0"/>
              <a:t>1 Kings 19:18 ESV</a:t>
            </a:r>
            <a:r>
              <a:rPr lang="en-US" altLang="en-US" b="0" dirty="0"/>
              <a:t> – 18 Yet I will leave seven thousand in Israel, all the knees that have not bowed to Baal, and every mouth that has not kissed him."</a:t>
            </a:r>
          </a:p>
          <a:p>
            <a:pPr marL="274320" indent="-457200"/>
            <a:r>
              <a:rPr lang="en-US" altLang="en-US" b="0" dirty="0"/>
              <a:t>12. So we too can be encouraged that God is in control and the battle is not ours but His.</a:t>
            </a:r>
          </a:p>
          <a:p>
            <a:endParaRPr lang="en-US" altLang="en-US" b="0" dirty="0"/>
          </a:p>
          <a:p>
            <a:r>
              <a:rPr lang="en-US" altLang="en-US" b="1" dirty="0"/>
              <a:t>Q3:  What can we do to avoid allowing our current circumstances to bring us to a state of despair?  </a:t>
            </a:r>
          </a:p>
          <a:p>
            <a:pPr marL="274320" indent="-274320"/>
            <a:r>
              <a:rPr lang="en-US" altLang="en-US" dirty="0"/>
              <a:t>1.  When we remember God’s leading in the past and His promises for the future, we should realize that we have nothing to fear.</a:t>
            </a:r>
          </a:p>
          <a:p>
            <a:pPr marL="274320" indent="-274320"/>
            <a:r>
              <a:rPr lang="en-US" altLang="en-US" dirty="0"/>
              <a:t>2.  Focus on God, His goodness, His power, His omnipotence, His love for us, and praise Him for all that He has done for us.</a:t>
            </a:r>
          </a:p>
          <a:p>
            <a:pPr marL="274320" indent="-274320"/>
            <a:r>
              <a:rPr lang="en-US" altLang="en-US" dirty="0"/>
              <a:t>3.  Focus on the future and what God has promised for us and praise Him that He will deliver us and make us a part of His eternal kingdom.</a:t>
            </a:r>
          </a:p>
          <a:p>
            <a:pPr marL="274320" indent="-274320"/>
            <a:r>
              <a:rPr lang="en-US" altLang="en-US" dirty="0"/>
              <a:t>4.  There is power in praise.</a:t>
            </a:r>
          </a:p>
          <a:p>
            <a:pPr marL="274320" indent="-274320"/>
            <a:r>
              <a:rPr lang="en-US" altLang="en-US" dirty="0"/>
              <a:t>5.  Where there is praise there cannot be despair and depression.</a:t>
            </a:r>
          </a:p>
          <a:p>
            <a:pPr marL="274320" indent="-274320"/>
            <a:r>
              <a:rPr lang="en-US" altLang="en-US" dirty="0"/>
              <a:t>Illustration: Glenn Coon and how he fought off his depression. </a:t>
            </a:r>
          </a:p>
          <a:p>
            <a:pPr marL="731520" lvl="1" indent="-274320"/>
            <a:r>
              <a:rPr lang="en-US" altLang="en-US" dirty="0"/>
              <a:t>Many years ago I remember a video presentation by Pastor Glenn Coon, the man who popularized the ABC’s of prayer.</a:t>
            </a:r>
          </a:p>
          <a:p>
            <a:pPr marL="731520" lvl="1" indent="-274320"/>
            <a:r>
              <a:rPr lang="en-US" altLang="en-US" dirty="0"/>
              <a:t>He tells of a time when he became depressed and ended up in a mental hospital.</a:t>
            </a:r>
          </a:p>
          <a:p>
            <a:pPr marL="731520" lvl="1" indent="-274320"/>
            <a:r>
              <a:rPr lang="en-US" altLang="en-US" dirty="0"/>
              <a:t>His depression began to lift when he began to thank God and praise Him for things.</a:t>
            </a:r>
          </a:p>
          <a:p>
            <a:pPr marL="731520" lvl="1" indent="-274320"/>
            <a:r>
              <a:rPr lang="en-US" altLang="en-US" dirty="0"/>
              <a:t>It goes back to Phil 4:6-7</a:t>
            </a:r>
          </a:p>
          <a:p>
            <a:pPr marL="731520" lvl="1" indent="-274320"/>
            <a:r>
              <a:rPr lang="en-US" altLang="en-US" dirty="0"/>
              <a:t>Philippians 4:6-7 NKJV - Be anxious for nothing, but in everything by prayer and supplication, </a:t>
            </a:r>
            <a:r>
              <a:rPr lang="en-US" altLang="en-US" b="1" dirty="0"/>
              <a:t>with thanksgiving</a:t>
            </a:r>
            <a:r>
              <a:rPr lang="en-US" altLang="en-US" dirty="0"/>
              <a:t>, let your requests be made known to God; </a:t>
            </a:r>
            <a:r>
              <a:rPr lang="en-US" altLang="en-US" baseline="30000" dirty="0"/>
              <a:t>7</a:t>
            </a:r>
            <a:r>
              <a:rPr lang="en-US" altLang="en-US" dirty="0"/>
              <a:t> and the peace of God, which surpasses all understanding, will guard your hearts and minds through Christ Jesus.</a:t>
            </a:r>
          </a:p>
          <a:p>
            <a:pPr marL="731520" lvl="1" indent="-274320"/>
            <a:r>
              <a:rPr lang="en-US" altLang="en-US" dirty="0"/>
              <a:t>Every day he would add to his list of praises: He thanked God for his toothbrush, then for his teeth, then for his jaw, then his whole head.</a:t>
            </a:r>
          </a:p>
          <a:p>
            <a:pPr marL="731520" lvl="1" indent="-274320"/>
            <a:r>
              <a:rPr lang="en-US" altLang="en-US" dirty="0"/>
              <a:t>The more he praised God the more his depression lifted. </a:t>
            </a:r>
          </a:p>
          <a:p>
            <a:pPr marL="731520" lvl="1" indent="-274320"/>
            <a:r>
              <a:rPr lang="en-US" altLang="en-US" dirty="0"/>
              <a:t>Before long his depression was gone.</a:t>
            </a:r>
          </a:p>
          <a:p>
            <a:pPr marL="274320" indent="-274320"/>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FA03DF1-0740-4641-8846-A13960E4BC68}"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577507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2703051468"/>
      </p:ext>
    </p:extLst>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0276372"/>
      </p:ext>
    </p:extLst>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028086995"/>
      </p:ext>
    </p:extLst>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66486915"/>
      </p:ext>
    </p:extLst>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1844114447"/>
      </p:ext>
    </p:extLst>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3884091"/>
      </p:ext>
    </p:extLst>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1460766879"/>
      </p:ext>
    </p:extLst>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12046438"/>
      </p:ext>
    </p:extLst>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2256619321"/>
      </p:ext>
    </p:extLst>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0976248"/>
      </p:ext>
    </p:extLst>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2196051352"/>
      </p:ext>
    </p:extLst>
  </p:cSld>
  <p:clrMapOvr>
    <a:masterClrMapping/>
  </p:clrMapOvr>
  <p:transition spd="med">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3810000" y="1143001"/>
            <a:ext cx="4953000" cy="1524000"/>
          </a:xfrm>
        </p:spPr>
        <p:txBody>
          <a:bodyPr/>
          <a:lstStyle>
            <a:lvl1pPr>
              <a:defRPr/>
            </a:lvl1pPr>
          </a:lstStyle>
          <a:p>
            <a:pPr lvl="0"/>
            <a:r>
              <a:rPr lang="en-US" noProof="0" dirty="0"/>
              <a:t>Click to edit Master title style</a:t>
            </a:r>
          </a:p>
        </p:txBody>
      </p:sp>
      <p:sp>
        <p:nvSpPr>
          <p:cNvPr id="4099" name="Rectangle 3"/>
          <p:cNvSpPr>
            <a:spLocks noGrp="1" noChangeArrowheads="1"/>
          </p:cNvSpPr>
          <p:nvPr>
            <p:ph type="subTitle" idx="1"/>
          </p:nvPr>
        </p:nvSpPr>
        <p:spPr>
          <a:xfrm>
            <a:off x="4343400" y="3581400"/>
            <a:ext cx="4495800" cy="1371600"/>
          </a:xfrm>
        </p:spPr>
        <p:txBody>
          <a:bodyPr/>
          <a:lstStyle>
            <a:lvl1pPr marL="0" indent="0" algn="ctr">
              <a:buFontTx/>
              <a:buNone/>
              <a:defRPr/>
            </a:lvl1pPr>
          </a:lstStyle>
          <a:p>
            <a:pPr lvl="0"/>
            <a:r>
              <a:rPr lang="en-US" noProof="0" dirty="0"/>
              <a:t>Click to edit Master subtitle style</a:t>
            </a:r>
          </a:p>
        </p:txBody>
      </p:sp>
    </p:spTree>
    <p:extLst>
      <p:ext uri="{BB962C8B-B14F-4D97-AF65-F5344CB8AC3E}">
        <p14:creationId xmlns:p14="http://schemas.microsoft.com/office/powerpoint/2010/main" val="983797398"/>
      </p:ext>
    </p:extLst>
  </p:cSld>
  <p:clrMapOvr>
    <a:masterClrMapping/>
  </p:clrMapOvr>
  <p:transition spd="med">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baseline="0"/>
            </a:lvl1pPr>
          </a:lstStyle>
          <a:p>
            <a:r>
              <a:rPr lang="en-US" dirty="0"/>
              <a:t>Click to edit Master title style</a:t>
            </a:r>
          </a:p>
        </p:txBody>
      </p:sp>
      <p:sp>
        <p:nvSpPr>
          <p:cNvPr id="3" name="Content Placeholder 2"/>
          <p:cNvSpPr>
            <a:spLocks noGrp="1"/>
          </p:cNvSpPr>
          <p:nvPr>
            <p:ph idx="1"/>
          </p:nvPr>
        </p:nvSpPr>
        <p:spPr/>
        <p:txBody>
          <a:bodyPr>
            <a:normAutofit/>
          </a:bodyPr>
          <a:lstStyle>
            <a:lvl1pPr>
              <a:defRPr b="1" i="0" baseline="0"/>
            </a:lvl1pPr>
            <a:lvl2pPr>
              <a:defRPr b="1" i="0" baseline="0"/>
            </a:lvl2pPr>
            <a:lvl3pPr>
              <a:defRPr b="1" i="0" baseline="0"/>
            </a:lvl3pPr>
            <a:lvl4pPr>
              <a:defRPr b="1" i="0" baseline="0"/>
            </a:lvl4pPr>
            <a:lvl5pPr>
              <a:defRPr b="1" i="0"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02169491"/>
      </p:ext>
    </p:extLst>
  </p:cSld>
  <p:clrMapOvr>
    <a:masterClrMapping/>
  </p:clrMapOvr>
  <p:transition spd="med">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lvl1pPr>
              <a:defRPr b="1"/>
            </a:lvl1p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ormAutofit/>
          </a:bodyPr>
          <a:lstStyle>
            <a:lvl1pPr>
              <a:defRPr b="1"/>
            </a:lvl1pPr>
          </a:lstStyle>
          <a:p>
            <a:pPr lvl="0"/>
            <a:r>
              <a:rPr lang="en-US" noProof="0" dirty="0"/>
              <a:t>Click</a:t>
            </a:r>
          </a:p>
        </p:txBody>
      </p:sp>
    </p:spTree>
    <p:extLst>
      <p:ext uri="{BB962C8B-B14F-4D97-AF65-F5344CB8AC3E}">
        <p14:creationId xmlns:p14="http://schemas.microsoft.com/office/powerpoint/2010/main" val="3916883498"/>
      </p:ext>
    </p:extLst>
  </p:cSld>
  <p:clrMapOvr>
    <a:masterClrMapping/>
  </p:clrMapOvr>
  <p:transition spd="med">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620000" cy="990600"/>
          </a:xfrm>
        </p:spPr>
        <p:txBody>
          <a:bodyPr/>
          <a:lstStyle>
            <a:lvl1pPr>
              <a:defRPr b="1"/>
            </a:lvl1pPr>
          </a:lstStyle>
          <a:p>
            <a:r>
              <a:rPr lang="en-US" dirty="0"/>
              <a:t>Click to edit Master title style</a:t>
            </a:r>
          </a:p>
        </p:txBody>
      </p:sp>
      <p:sp>
        <p:nvSpPr>
          <p:cNvPr id="4" name="Content Placeholder 3"/>
          <p:cNvSpPr>
            <a:spLocks noGrp="1"/>
          </p:cNvSpPr>
          <p:nvPr>
            <p:ph sz="quarter" idx="10"/>
          </p:nvPr>
        </p:nvSpPr>
        <p:spPr>
          <a:xfrm>
            <a:off x="609600" y="1905000"/>
            <a:ext cx="35814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11"/>
          </p:nvPr>
        </p:nvSpPr>
        <p:spPr>
          <a:xfrm>
            <a:off x="4419600" y="1905000"/>
            <a:ext cx="3810000" cy="4267200"/>
          </a:xfrm>
        </p:spPr>
        <p:txBody>
          <a:bodyPr>
            <a:normAutofit/>
          </a:bodyPr>
          <a:lstStyle>
            <a:lvl1pPr>
              <a:defRPr b="1"/>
            </a:lvl1pPr>
            <a:lvl2pPr>
              <a:defRPr b="1"/>
            </a:lvl2pPr>
            <a:lvl3pPr>
              <a:defRPr b="1"/>
            </a:lvl3pPr>
            <a:lvl4pPr>
              <a:defRPr b="1"/>
            </a:lvl4pPr>
            <a:lvl5pPr>
              <a:defRPr b="1"/>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5460131"/>
      </p:ext>
    </p:extLst>
  </p:cSld>
  <p:clrMapOvr>
    <a:masterClrMapping/>
  </p:clrMapOvr>
  <p:transition spd="med">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Custom Layou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7772400" cy="1112838"/>
          </a:xfrm>
        </p:spPr>
        <p:txBody>
          <a:bodyPr/>
          <a:lstStyle/>
          <a:p>
            <a:r>
              <a:rPr lang="en-US" dirty="0"/>
              <a:t>Click to edit Master title style</a:t>
            </a:r>
          </a:p>
        </p:txBody>
      </p:sp>
      <p:sp>
        <p:nvSpPr>
          <p:cNvPr id="5" name="Rectangle 3"/>
          <p:cNvSpPr>
            <a:spLocks noGrp="1" noChangeArrowheads="1"/>
          </p:cNvSpPr>
          <p:nvPr>
            <p:ph idx="1"/>
          </p:nvPr>
        </p:nvSpPr>
        <p:spPr bwMode="auto">
          <a:xfrm>
            <a:off x="533400" y="1905000"/>
            <a:ext cx="7772400" cy="444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lvl1pPr>
          </a:lstStyle>
          <a:p>
            <a:pPr lvl="0"/>
            <a:endParaRPr lang="en-US" noProof="0" dirty="0"/>
          </a:p>
        </p:txBody>
      </p:sp>
    </p:spTree>
    <p:extLst>
      <p:ext uri="{BB962C8B-B14F-4D97-AF65-F5344CB8AC3E}">
        <p14:creationId xmlns:p14="http://schemas.microsoft.com/office/powerpoint/2010/main" val="4049744863"/>
      </p:ext>
    </p:extLst>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6.jpg"/><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theme" Target="../theme/theme3.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8.jp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4.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85054434"/>
      </p:ext>
    </p:extLst>
  </p:cSld>
  <p:clrMap bg1="dk2" tx1="lt1" bg2="dk1" tx2="lt2" accent1="accent1" accent2="accent2" accent3="accent3" accent4="accent4" accent5="accent5" accent6="accent6" hlink="hlink" folHlink="folHlink"/>
  <p:sldLayoutIdLst>
    <p:sldLayoutId id="2147486566" r:id="rId1"/>
    <p:sldLayoutId id="2147486567" r:id="rId2"/>
    <p:sldLayoutId id="2147486568" r:id="rId3"/>
    <p:sldLayoutId id="2147486569" r:id="rId4"/>
    <p:sldLayoutId id="2147486570"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5752229"/>
      </p:ext>
    </p:extLst>
  </p:cSld>
  <p:clrMap bg1="dk2" tx1="lt1" bg2="dk1" tx2="lt2" accent1="accent1" accent2="accent2" accent3="accent3" accent4="accent4" accent5="accent5" accent6="accent6" hlink="hlink" folHlink="folHlink"/>
  <p:sldLayoutIdLst>
    <p:sldLayoutId id="2147486579" r:id="rId1"/>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9774877"/>
      </p:ext>
    </p:extLst>
  </p:cSld>
  <p:clrMap bg1="dk2" tx1="lt1" bg2="dk1" tx2="lt2" accent1="accent1" accent2="accent2" accent3="accent3" accent4="accent4" accent5="accent5" accent6="accent6" hlink="hlink" folHlink="folHlink"/>
  <p:sldLayoutIdLst>
    <p:sldLayoutId id="2147486581" r:id="rId1"/>
    <p:sldLayoutId id="2147486582" r:id="rId2"/>
    <p:sldLayoutId id="2147486583" r:id="rId3"/>
    <p:sldLayoutId id="2147486584" r:id="rId4"/>
    <p:sldLayoutId id="2147486585"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810000" y="457200"/>
            <a:ext cx="50292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505200" y="1676400"/>
            <a:ext cx="5562600"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32557466"/>
      </p:ext>
    </p:extLst>
  </p:cSld>
  <p:clrMap bg1="dk2" tx1="lt1" bg2="dk1" tx2="lt2" accent1="accent1" accent2="accent2" accent3="accent3" accent4="accent4" accent5="accent5" accent6="accent6" hlink="hlink" folHlink="folHlink"/>
  <p:sldLayoutIdLst>
    <p:sldLayoutId id="2147486587" r:id="rId1"/>
    <p:sldLayoutId id="2147486588" r:id="rId2"/>
    <p:sldLayoutId id="2147486589" r:id="rId3"/>
    <p:sldLayoutId id="2147486590" r:id="rId4"/>
    <p:sldLayoutId id="2147486591" r:id="rId5"/>
  </p:sldLayoutIdLst>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027">
                                            <p:txEl>
                                              <p:pRg st="0" end="0"/>
                                            </p:txEl>
                                          </p:spTgt>
                                        </p:tgtEl>
                                        <p:attrNameLst>
                                          <p:attrName>style.visibility</p:attrName>
                                        </p:attrNameLst>
                                      </p:cBhvr>
                                      <p:to>
                                        <p:strVal val="visible"/>
                                      </p:to>
                                    </p:set>
                                    <p:anim calcmode="lin" valueType="num">
                                      <p:cBhvr>
                                        <p:cTn id="7" dur="500" fill="hold"/>
                                        <p:tgtEl>
                                          <p:spTgt spid="102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02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10" fill="hold" grpId="0" nodeType="click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 calcmode="lin" valueType="num">
                                      <p:cBhvr>
                                        <p:cTn id="13" dur="500" fill="hold"/>
                                        <p:tgtEl>
                                          <p:spTgt spid="1027">
                                            <p:txEl>
                                              <p:pRg st="1" end="1"/>
                                            </p:txEl>
                                          </p:spTgt>
                                        </p:tgtEl>
                                        <p:attrNameLst>
                                          <p:attrName>ppt_w</p:attrName>
                                        </p:attrNameLst>
                                      </p:cBhvr>
                                      <p:tavLst>
                                        <p:tav tm="0">
                                          <p:val>
                                            <p:fltVal val="0"/>
                                          </p:val>
                                        </p:tav>
                                        <p:tav tm="100000">
                                          <p:val>
                                            <p:strVal val="#ppt_w"/>
                                          </p:val>
                                        </p:tav>
                                      </p:tavLst>
                                    </p:anim>
                                    <p:anim calcmode="lin" valueType="num">
                                      <p:cBhvr>
                                        <p:cTn id="14" dur="500" fill="hold"/>
                                        <p:tgtEl>
                                          <p:spTgt spid="1027">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7" presetClass="entr" presetSubtype="10" fill="hold" grpId="0" nodeType="clickEffect">
                                  <p:stCondLst>
                                    <p:cond delay="0"/>
                                  </p:stCondLst>
                                  <p:childTnLst>
                                    <p:set>
                                      <p:cBhvr>
                                        <p:cTn id="18" dur="1" fill="hold">
                                          <p:stCondLst>
                                            <p:cond delay="0"/>
                                          </p:stCondLst>
                                        </p:cTn>
                                        <p:tgtEl>
                                          <p:spTgt spid="1027">
                                            <p:txEl>
                                              <p:pRg st="2" end="2"/>
                                            </p:txEl>
                                          </p:spTgt>
                                        </p:tgtEl>
                                        <p:attrNameLst>
                                          <p:attrName>style.visibility</p:attrName>
                                        </p:attrNameLst>
                                      </p:cBhvr>
                                      <p:to>
                                        <p:strVal val="visible"/>
                                      </p:to>
                                    </p:set>
                                    <p:anim calcmode="lin" valueType="num">
                                      <p:cBhvr>
                                        <p:cTn id="19" dur="500" fill="hold"/>
                                        <p:tgtEl>
                                          <p:spTgt spid="1027">
                                            <p:txEl>
                                              <p:pRg st="2" end="2"/>
                                            </p:txEl>
                                          </p:spTgt>
                                        </p:tgtEl>
                                        <p:attrNameLst>
                                          <p:attrName>ppt_w</p:attrName>
                                        </p:attrNameLst>
                                      </p:cBhvr>
                                      <p:tavLst>
                                        <p:tav tm="0">
                                          <p:val>
                                            <p:fltVal val="0"/>
                                          </p:val>
                                        </p:tav>
                                        <p:tav tm="100000">
                                          <p:val>
                                            <p:strVal val="#ppt_w"/>
                                          </p:val>
                                        </p:tav>
                                      </p:tavLst>
                                    </p:anim>
                                    <p:anim calcmode="lin" valueType="num">
                                      <p:cBhvr>
                                        <p:cTn id="20" dur="500" fill="hold"/>
                                        <p:tgtEl>
                                          <p:spTgt spid="1027">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1027">
                                            <p:txEl>
                                              <p:pRg st="3" end="3"/>
                                            </p:txEl>
                                          </p:spTgt>
                                        </p:tgtEl>
                                        <p:attrNameLst>
                                          <p:attrName>style.visibility</p:attrName>
                                        </p:attrNameLst>
                                      </p:cBhvr>
                                      <p:to>
                                        <p:strVal val="visible"/>
                                      </p:to>
                                    </p:set>
                                    <p:anim calcmode="lin" valueType="num">
                                      <p:cBhvr>
                                        <p:cTn id="25" dur="500" fill="hold"/>
                                        <p:tgtEl>
                                          <p:spTgt spid="1027">
                                            <p:txEl>
                                              <p:pRg st="3" end="3"/>
                                            </p:txEl>
                                          </p:spTgt>
                                        </p:tgtEl>
                                        <p:attrNameLst>
                                          <p:attrName>ppt_w</p:attrName>
                                        </p:attrNameLst>
                                      </p:cBhvr>
                                      <p:tavLst>
                                        <p:tav tm="0">
                                          <p:val>
                                            <p:fltVal val="0"/>
                                          </p:val>
                                        </p:tav>
                                        <p:tav tm="100000">
                                          <p:val>
                                            <p:strVal val="#ppt_w"/>
                                          </p:val>
                                        </p:tav>
                                      </p:tavLst>
                                    </p:anim>
                                    <p:anim calcmode="lin" valueType="num">
                                      <p:cBhvr>
                                        <p:cTn id="26" dur="500" fill="hold"/>
                                        <p:tgtEl>
                                          <p:spTgt spid="1027">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7" presetClass="entr" presetSubtype="10" fill="hold" grpId="0" nodeType="clickEffect">
                                  <p:stCondLst>
                                    <p:cond delay="0"/>
                                  </p:stCondLst>
                                  <p:childTnLst>
                                    <p:set>
                                      <p:cBhvr>
                                        <p:cTn id="30" dur="1" fill="hold">
                                          <p:stCondLst>
                                            <p:cond delay="0"/>
                                          </p:stCondLst>
                                        </p:cTn>
                                        <p:tgtEl>
                                          <p:spTgt spid="1027">
                                            <p:txEl>
                                              <p:pRg st="4" end="4"/>
                                            </p:txEl>
                                          </p:spTgt>
                                        </p:tgtEl>
                                        <p:attrNameLst>
                                          <p:attrName>style.visibility</p:attrName>
                                        </p:attrNameLst>
                                      </p:cBhvr>
                                      <p:to>
                                        <p:strVal val="visible"/>
                                      </p:to>
                                    </p:set>
                                    <p:anim calcmode="lin" valueType="num">
                                      <p:cBhvr>
                                        <p:cTn id="31" dur="500" fill="hold"/>
                                        <p:tgtEl>
                                          <p:spTgt spid="1027">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1027">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7" grpId="0" build="p">
        <p:tmplLst>
          <p:tmpl lvl="1">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2">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3">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4">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 lvl="5">
            <p:tnLst>
              <p:par>
                <p:cTn presetID="17" presetClass="entr" presetSubtype="10" fill="hold" nodeType="clickEffect">
                  <p:stCondLst>
                    <p:cond delay="0"/>
                  </p:stCondLst>
                  <p:childTnLst>
                    <p:set>
                      <p:cBhvr>
                        <p:cTn dur="1" fill="hold">
                          <p:stCondLst>
                            <p:cond delay="0"/>
                          </p:stCondLst>
                        </p:cTn>
                        <p:tgtEl>
                          <p:spTgt spid="1027"/>
                        </p:tgtEl>
                        <p:attrNameLst>
                          <p:attrName>style.visibility</p:attrName>
                        </p:attrNameLst>
                      </p:cBhvr>
                      <p:to>
                        <p:strVal val="visible"/>
                      </p:to>
                    </p:set>
                    <p:anim calcmode="lin" valueType="num">
                      <p:cBhvr>
                        <p:cTn dur="500" fill="hold"/>
                        <p:tgtEl>
                          <p:spTgt spid="1027"/>
                        </p:tgtEl>
                        <p:attrNameLst>
                          <p:attrName>ppt_w</p:attrName>
                        </p:attrNameLst>
                      </p:cBhvr>
                      <p:tavLst>
                        <p:tav tm="0">
                          <p:val>
                            <p:fltVal val="0"/>
                          </p:val>
                        </p:tav>
                        <p:tav tm="100000">
                          <p:val>
                            <p:strVal val="#ppt_w"/>
                          </p:val>
                        </p:tav>
                      </p:tavLst>
                    </p:anim>
                    <p:anim calcmode="lin" valueType="num">
                      <p:cBhvr>
                        <p:cTn dur="500" fill="hold"/>
                        <p:tgtEl>
                          <p:spTgt spid="1027"/>
                        </p:tgtEl>
                        <p:attrNameLst>
                          <p:attrName>ppt_h</p:attrName>
                        </p:attrNameLst>
                      </p:cBhvr>
                      <p:tavLst>
                        <p:tav tm="0">
                          <p:val>
                            <p:strVal val="#ppt_h"/>
                          </p:val>
                        </p:tav>
                        <p:tav tm="100000">
                          <p:val>
                            <p:strVal val="#ppt_h"/>
                          </p:val>
                        </p:tav>
                      </p:tavLst>
                    </p:anim>
                  </p:childTnLst>
                </p:cTn>
              </p:par>
            </p:tnLst>
          </p:tmpl>
        </p:tmplLst>
      </p:bldP>
    </p:bldLst>
  </p:timing>
  <p:txStyles>
    <p:titleStyle>
      <a:lvl1pPr algn="ctr" rtl="0" eaLnBrk="0" fontAlgn="base" hangingPunct="0">
        <a:spcBef>
          <a:spcPct val="0"/>
        </a:spcBef>
        <a:spcAft>
          <a:spcPct val="0"/>
        </a:spcAft>
        <a:defRPr sz="3600" b="1">
          <a:solidFill>
            <a:srgbClr val="FFCCFF"/>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2pPr>
      <a:lvl3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3pPr>
      <a:lvl4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4pPr>
      <a:lvl5pPr algn="ctr" rtl="0" eaLnBrk="0" fontAlgn="base" hangingPunct="0">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5pPr>
      <a:lvl6pPr marL="4572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6pPr>
      <a:lvl7pPr marL="9144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7pPr>
      <a:lvl8pPr marL="13716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8pPr>
      <a:lvl9pPr marL="1828800" algn="ctr" rtl="0" fontAlgn="base">
        <a:spcBef>
          <a:spcPct val="0"/>
        </a:spcBef>
        <a:spcAft>
          <a:spcPct val="0"/>
        </a:spcAft>
        <a:defRPr sz="3600">
          <a:solidFill>
            <a:srgbClr val="FFCCFF"/>
          </a:solidFill>
          <a:effectLst>
            <a:outerShdw blurRad="38100" dist="38100" dir="2700000" algn="tl">
              <a:srgbClr val="000000"/>
            </a:outerShdw>
          </a:effectLst>
          <a:latin typeface="Arial Rounded MT Bold" pitchFamily="34" charset="0"/>
        </a:defRPr>
      </a:lvl9pPr>
    </p:titleStyle>
    <p:bodyStyle>
      <a:lvl1pPr marL="342900" indent="-342900" algn="l" rtl="0" eaLnBrk="0" fontAlgn="base" hangingPunct="0">
        <a:spcBef>
          <a:spcPct val="20000"/>
        </a:spcBef>
        <a:spcAft>
          <a:spcPct val="0"/>
        </a:spcAft>
        <a:buChar char="•"/>
        <a:defRPr sz="32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har char="•"/>
        <a:defRPr sz="2400" b="1">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6pPr>
      <a:lvl7pPr marL="29718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7pPr>
      <a:lvl8pPr marL="34290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8pPr>
      <a:lvl9pPr marL="3886200" indent="-228600" algn="l" rtl="0" fontAlgn="base">
        <a:spcBef>
          <a:spcPct val="20000"/>
        </a:spcBef>
        <a:spcAft>
          <a:spcPct val="0"/>
        </a:spcAft>
        <a:buChar char="»"/>
        <a:defRPr sz="2000">
          <a:solidFill>
            <a:srgbClr val="CCFFFF"/>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slide" Target="slide1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slide" Target="slide13.xml"/><Relationship Id="rId5" Type="http://schemas.openxmlformats.org/officeDocument/2006/relationships/slide" Target="slide12.xml"/><Relationship Id="rId4" Type="http://schemas.openxmlformats.org/officeDocument/2006/relationships/slide" Target="slide11.xml"/></Relationships>
</file>

<file path=ppt/slides/_rels/slide5.xml.rels><?xml version="1.0" encoding="UTF-8" standalone="yes"?>
<Relationships xmlns="http://schemas.openxmlformats.org/package/2006/relationships"><Relationship Id="rId8" Type="http://schemas.openxmlformats.org/officeDocument/2006/relationships/slide" Target="slide19.xml"/><Relationship Id="rId3" Type="http://schemas.openxmlformats.org/officeDocument/2006/relationships/image" Target="../media/image12.jpg"/><Relationship Id="rId7" Type="http://schemas.openxmlformats.org/officeDocument/2006/relationships/slide" Target="slide18.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slide" Target="slide17.xml"/><Relationship Id="rId5" Type="http://schemas.openxmlformats.org/officeDocument/2006/relationships/slide" Target="slide16.xml"/><Relationship Id="rId4" Type="http://schemas.openxmlformats.org/officeDocument/2006/relationships/slide" Target="slide15.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slide" Target="slide21.xml"/><Relationship Id="rId4" Type="http://schemas.openxmlformats.org/officeDocument/2006/relationships/slide" Target="slide20.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slide" Target="slide4.xm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 Target="slide6.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F6631-CE54-8039-036E-FB89CFE84FEC}"/>
              </a:ext>
            </a:extLst>
          </p:cNvPr>
          <p:cNvSpPr>
            <a:spLocks noGrp="1"/>
          </p:cNvSpPr>
          <p:nvPr>
            <p:ph type="ctrTitle"/>
          </p:nvPr>
        </p:nvSpPr>
        <p:spPr/>
        <p:txBody>
          <a:bodyPr/>
          <a:lstStyle/>
          <a:p>
            <a:r>
              <a:rPr lang="en-US" dirty="0"/>
              <a:t>The Gift of Prophecy</a:t>
            </a:r>
          </a:p>
        </p:txBody>
      </p:sp>
      <p:sp>
        <p:nvSpPr>
          <p:cNvPr id="3" name="Subtitle 2">
            <a:extLst>
              <a:ext uri="{FF2B5EF4-FFF2-40B4-BE49-F238E27FC236}">
                <a16:creationId xmlns:a16="http://schemas.microsoft.com/office/drawing/2014/main" id="{95AACCD0-1677-0641-7DC5-690A14B58FA7}"/>
              </a:ext>
            </a:extLst>
          </p:cNvPr>
          <p:cNvSpPr>
            <a:spLocks noGrp="1"/>
          </p:cNvSpPr>
          <p:nvPr>
            <p:ph type="subTitle" idx="1"/>
          </p:nvPr>
        </p:nvSpPr>
        <p:spPr/>
        <p:txBody>
          <a:bodyPr/>
          <a:lstStyle/>
          <a:p>
            <a:r>
              <a:rPr lang="en-US" dirty="0"/>
              <a:t>Lesson 3</a:t>
            </a:r>
          </a:p>
          <a:p>
            <a:r>
              <a:rPr lang="en-US" dirty="0"/>
              <a:t>Old Testament Prophets</a:t>
            </a:r>
          </a:p>
        </p:txBody>
      </p:sp>
    </p:spTree>
    <p:extLst>
      <p:ext uri="{BB962C8B-B14F-4D97-AF65-F5344CB8AC3E}">
        <p14:creationId xmlns:p14="http://schemas.microsoft.com/office/powerpoint/2010/main" val="4076639488"/>
      </p:ext>
    </p:extLst>
  </p:cSld>
  <p:clrMapOvr>
    <a:masterClrMapping/>
  </p:clrMapOvr>
  <p:transition spd="med">
    <p:random/>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F7916-91C0-460C-B558-8DAA48680440}"/>
              </a:ext>
            </a:extLst>
          </p:cNvPr>
          <p:cNvSpPr>
            <a:spLocks noGrp="1"/>
          </p:cNvSpPr>
          <p:nvPr>
            <p:ph type="title"/>
          </p:nvPr>
        </p:nvSpPr>
        <p:spPr/>
        <p:txBody>
          <a:bodyPr>
            <a:normAutofit fontScale="90000"/>
          </a:bodyPr>
          <a:lstStyle/>
          <a:p>
            <a:r>
              <a:rPr lang="en-US" dirty="0"/>
              <a:t>Memory Text</a:t>
            </a:r>
            <a:br>
              <a:rPr lang="en-US" dirty="0"/>
            </a:br>
            <a:r>
              <a:rPr lang="en-US" dirty="0">
                <a:effectLst>
                  <a:outerShdw blurRad="38100" dist="38100" dir="2700000" algn="tl">
                    <a:srgbClr val="000000">
                      <a:alpha val="43137"/>
                    </a:srgbClr>
                  </a:outerShdw>
                </a:effectLst>
              </a:rPr>
              <a:t>2 Chronicles 20:20 NKJV</a:t>
            </a:r>
          </a:p>
        </p:txBody>
      </p:sp>
      <p:sp>
        <p:nvSpPr>
          <p:cNvPr id="3" name="Content Placeholder 2">
            <a:extLst>
              <a:ext uri="{FF2B5EF4-FFF2-40B4-BE49-F238E27FC236}">
                <a16:creationId xmlns:a16="http://schemas.microsoft.com/office/drawing/2014/main" id="{CB2D42D4-7BB8-4C00-A5B5-07B01AC9DAC0}"/>
              </a:ext>
            </a:extLst>
          </p:cNvPr>
          <p:cNvSpPr>
            <a:spLocks noGrp="1"/>
          </p:cNvSpPr>
          <p:nvPr>
            <p:ph idx="1"/>
          </p:nvPr>
        </p:nvSpPr>
        <p:spPr>
          <a:xfrm>
            <a:off x="3505200" y="1676400"/>
            <a:ext cx="5562600" cy="5105400"/>
          </a:xfrm>
        </p:spPr>
        <p:txBody>
          <a:bodyPr>
            <a:normAutofit fontScale="92500" lnSpcReduction="20000"/>
          </a:bodyPr>
          <a:lstStyle/>
          <a:p>
            <a:r>
              <a:rPr lang="en-US" dirty="0">
                <a:effectLst>
                  <a:outerShdw blurRad="38100" dist="38100" dir="2700000" algn="tl">
                    <a:srgbClr val="000000">
                      <a:alpha val="43137"/>
                    </a:srgbClr>
                  </a:outerShdw>
                </a:effectLst>
              </a:rPr>
              <a:t>Jehoshaphat stood and said, "Hear me, O Judah and you inhabitants of Jerusalem: Believe in the LORD your God, and you shall be established; believe His prophets, and you shall prosper.“</a:t>
            </a:r>
          </a:p>
          <a:p>
            <a:r>
              <a:rPr lang="en-US" dirty="0">
                <a:effectLst>
                  <a:outerShdw blurRad="38100" dist="38100" dir="2700000" algn="tl">
                    <a:srgbClr val="000000">
                      <a:alpha val="43137"/>
                    </a:srgbClr>
                  </a:outerShdw>
                </a:effectLst>
              </a:rPr>
              <a:t>What difficulty did Jehoshaphat face as he spoke these words to the people of Judah?</a:t>
            </a:r>
          </a:p>
          <a:p>
            <a:r>
              <a:rPr lang="en-US" dirty="0">
                <a:effectLst>
                  <a:outerShdw blurRad="38100" dist="38100" dir="2700000" algn="tl">
                    <a:srgbClr val="000000">
                      <a:alpha val="43137"/>
                    </a:srgbClr>
                  </a:outerShdw>
                </a:effectLst>
              </a:rPr>
              <a:t>What principles do we find in this text for success in facing our enemies?</a:t>
            </a:r>
            <a:endParaRPr lang="en-US" dirty="0"/>
          </a:p>
        </p:txBody>
      </p:sp>
    </p:spTree>
    <p:extLst>
      <p:ext uri="{BB962C8B-B14F-4D97-AF65-F5344CB8AC3E}">
        <p14:creationId xmlns:p14="http://schemas.microsoft.com/office/powerpoint/2010/main" val="3901151622"/>
      </p:ext>
    </p:extLst>
  </p:cSld>
  <p:clrMapOvr>
    <a:masterClrMapping/>
  </p:clrMapOvr>
  <p:transition spd="med">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15120-DBA9-BE04-F86C-6266A707ED4E}"/>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862693C9-4E33-1379-8CC2-81EEAED407DC}"/>
              </a:ext>
            </a:extLst>
          </p:cNvPr>
          <p:cNvSpPr>
            <a:spLocks noGrp="1"/>
          </p:cNvSpPr>
          <p:nvPr>
            <p:ph idx="1"/>
          </p:nvPr>
        </p:nvSpPr>
        <p:spPr>
          <a:xfrm>
            <a:off x="3505200" y="1676400"/>
            <a:ext cx="5562600" cy="5105400"/>
          </a:xfrm>
        </p:spPr>
        <p:txBody>
          <a:bodyPr>
            <a:normAutofit fontScale="77500" lnSpcReduction="20000"/>
          </a:bodyPr>
          <a:lstStyle/>
          <a:p>
            <a:r>
              <a:rPr lang="en-US" sz="3600" dirty="0"/>
              <a:t>Despite their flaws and weaknesses, God chose men and women in OT times to be His messengers to His people.  They spoke on behalf of God with divine authority over kings and priests.  What they wrote became the word of God and was recognized as divinely inspired Scripture.  </a:t>
            </a:r>
            <a:endParaRPr lang="en-US" sz="3200" dirty="0"/>
          </a:p>
          <a:p>
            <a:pPr lvl="1"/>
            <a:r>
              <a:rPr lang="en-US" sz="3200" dirty="0"/>
              <a:t>True and False</a:t>
            </a:r>
          </a:p>
          <a:p>
            <a:pPr lvl="1"/>
            <a:r>
              <a:rPr lang="en-US" sz="3200" dirty="0"/>
              <a:t>OT Prophetic Authority </a:t>
            </a:r>
          </a:p>
          <a:p>
            <a:pPr lvl="1"/>
            <a:r>
              <a:rPr lang="en-US" sz="3200" dirty="0"/>
              <a:t>Elijah and Us</a:t>
            </a:r>
          </a:p>
          <a:p>
            <a:pPr lvl="1"/>
            <a:r>
              <a:rPr lang="en-US" sz="3200" dirty="0"/>
              <a:t>Summary</a:t>
            </a:r>
          </a:p>
        </p:txBody>
      </p:sp>
    </p:spTree>
    <p:extLst>
      <p:ext uri="{BB962C8B-B14F-4D97-AF65-F5344CB8AC3E}">
        <p14:creationId xmlns:p14="http://schemas.microsoft.com/office/powerpoint/2010/main" val="1252613011"/>
      </p:ext>
    </p:extLst>
  </p:cSld>
  <p:clrMapOvr>
    <a:masterClrMapping/>
  </p:clrMapOvr>
  <p:transition spd="med">
    <p:random/>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5988E-7280-4AB9-B479-9D548FFD1AAF}"/>
              </a:ext>
            </a:extLst>
          </p:cNvPr>
          <p:cNvSpPr>
            <a:spLocks noGrp="1"/>
          </p:cNvSpPr>
          <p:nvPr>
            <p:ph type="title"/>
          </p:nvPr>
        </p:nvSpPr>
        <p:spPr>
          <a:xfrm>
            <a:off x="3657600" y="457200"/>
            <a:ext cx="5181600" cy="990600"/>
          </a:xfrm>
        </p:spPr>
        <p:txBody>
          <a:bodyPr/>
          <a:lstStyle/>
          <a:p>
            <a:r>
              <a:rPr lang="en-US" dirty="0"/>
              <a:t>True and False</a:t>
            </a:r>
          </a:p>
        </p:txBody>
      </p:sp>
      <p:sp>
        <p:nvSpPr>
          <p:cNvPr id="3" name="Content Placeholder 2">
            <a:extLst>
              <a:ext uri="{FF2B5EF4-FFF2-40B4-BE49-F238E27FC236}">
                <a16:creationId xmlns:a16="http://schemas.microsoft.com/office/drawing/2014/main" id="{EEACDF17-9261-4BC1-87D9-79E53C2BF674}"/>
              </a:ext>
            </a:extLst>
          </p:cNvPr>
          <p:cNvSpPr>
            <a:spLocks noGrp="1"/>
          </p:cNvSpPr>
          <p:nvPr>
            <p:ph idx="1"/>
          </p:nvPr>
        </p:nvSpPr>
        <p:spPr/>
        <p:txBody>
          <a:bodyPr>
            <a:normAutofit fontScale="92500" lnSpcReduction="10000"/>
          </a:bodyPr>
          <a:lstStyle/>
          <a:p>
            <a:pPr>
              <a:lnSpc>
                <a:spcPct val="90000"/>
              </a:lnSpc>
            </a:pPr>
            <a:r>
              <a:rPr lang="en-US" altLang="en-US" dirty="0"/>
              <a:t> How were the OT prophets to be tested? </a:t>
            </a:r>
          </a:p>
          <a:p>
            <a:pPr lvl="1">
              <a:lnSpc>
                <a:spcPct val="90000"/>
              </a:lnSpc>
            </a:pPr>
            <a:r>
              <a:rPr lang="en-US" altLang="en-US" dirty="0"/>
              <a:t>Predictive Accuracy (</a:t>
            </a:r>
            <a:r>
              <a:rPr lang="en-US" altLang="en-US" dirty="0">
                <a:hlinkClick r:id="rId4" action="ppaction://hlinksldjump"/>
              </a:rPr>
              <a:t>Deut. 18:20-22</a:t>
            </a:r>
            <a:r>
              <a:rPr lang="en-US" altLang="en-US" dirty="0"/>
              <a:t>)</a:t>
            </a:r>
          </a:p>
          <a:p>
            <a:pPr lvl="1">
              <a:lnSpc>
                <a:spcPct val="90000"/>
              </a:lnSpc>
            </a:pPr>
            <a:r>
              <a:rPr lang="en-US" altLang="en-US" dirty="0"/>
              <a:t>Leads People to the Lord (</a:t>
            </a:r>
            <a:r>
              <a:rPr lang="en-US" altLang="en-US" dirty="0" err="1">
                <a:hlinkClick r:id="rId5" action="ppaction://hlinksldjump"/>
              </a:rPr>
              <a:t>Deut</a:t>
            </a:r>
            <a:r>
              <a:rPr lang="en-US" altLang="en-US" dirty="0">
                <a:hlinkClick r:id="rId5" action="ppaction://hlinksldjump"/>
              </a:rPr>
              <a:t> 13:1-3</a:t>
            </a:r>
            <a:r>
              <a:rPr lang="en-US" altLang="en-US" dirty="0"/>
              <a:t>)</a:t>
            </a:r>
          </a:p>
          <a:p>
            <a:pPr lvl="1">
              <a:lnSpc>
                <a:spcPct val="90000"/>
              </a:lnSpc>
            </a:pPr>
            <a:r>
              <a:rPr lang="en-US" altLang="en-US" dirty="0"/>
              <a:t>Correct Theology (</a:t>
            </a:r>
            <a:r>
              <a:rPr lang="en-US" altLang="en-US" dirty="0">
                <a:hlinkClick r:id="rId6" action="ppaction://hlinksldjump"/>
              </a:rPr>
              <a:t>Isa 8:19-20</a:t>
            </a:r>
            <a:r>
              <a:rPr lang="en-US" altLang="en-US" dirty="0"/>
              <a:t>)</a:t>
            </a:r>
          </a:p>
          <a:p>
            <a:pPr lvl="1">
              <a:lnSpc>
                <a:spcPct val="90000"/>
              </a:lnSpc>
            </a:pPr>
            <a:r>
              <a:rPr lang="en-US" altLang="en-US" dirty="0"/>
              <a:t>Positive Fruit  (</a:t>
            </a:r>
            <a:r>
              <a:rPr lang="en-US" altLang="en-US" dirty="0">
                <a:hlinkClick r:id="rId7" action="ppaction://hlinksldjump"/>
              </a:rPr>
              <a:t>Matt 7:15-20</a:t>
            </a:r>
            <a:r>
              <a:rPr lang="en-US" altLang="en-US" dirty="0"/>
              <a:t>)</a:t>
            </a:r>
          </a:p>
          <a:p>
            <a:pPr>
              <a:lnSpc>
                <a:spcPct val="90000"/>
              </a:lnSpc>
            </a:pPr>
            <a:r>
              <a:rPr lang="en-US" altLang="en-US" dirty="0"/>
              <a:t>In OT times, what was tested, the prophet or the prophecies?</a:t>
            </a:r>
          </a:p>
          <a:p>
            <a:pPr>
              <a:lnSpc>
                <a:spcPct val="90000"/>
              </a:lnSpc>
            </a:pPr>
            <a:r>
              <a:rPr lang="en-US" altLang="en-US" dirty="0"/>
              <a:t>Was William Millar a false prophet? </a:t>
            </a:r>
          </a:p>
          <a:p>
            <a:pPr>
              <a:lnSpc>
                <a:spcPct val="90000"/>
              </a:lnSpc>
            </a:pPr>
            <a:endParaRPr lang="en-US" altLang="en-US" dirty="0"/>
          </a:p>
          <a:p>
            <a:pPr>
              <a:lnSpc>
                <a:spcPct val="90000"/>
              </a:lnSpc>
            </a:pPr>
            <a:endParaRPr lang="en-US" altLang="en-US" dirty="0"/>
          </a:p>
          <a:p>
            <a:pPr>
              <a:lnSpc>
                <a:spcPct val="90000"/>
              </a:lnSpc>
            </a:pPr>
            <a:endParaRPr lang="en-US" altLang="en-US" dirty="0"/>
          </a:p>
          <a:p>
            <a:pPr>
              <a:lnSpc>
                <a:spcPct val="90000"/>
              </a:lnSpc>
            </a:pPr>
            <a:endParaRPr lang="en-US" altLang="en-US" dirty="0"/>
          </a:p>
          <a:p>
            <a:endParaRPr lang="en-US" dirty="0"/>
          </a:p>
          <a:p>
            <a:endParaRPr lang="en-US" dirty="0"/>
          </a:p>
          <a:p>
            <a:endParaRPr lang="en-US" dirty="0"/>
          </a:p>
        </p:txBody>
      </p:sp>
    </p:spTree>
    <p:extLst>
      <p:ext uri="{BB962C8B-B14F-4D97-AF65-F5344CB8AC3E}">
        <p14:creationId xmlns:p14="http://schemas.microsoft.com/office/powerpoint/2010/main" val="1426013558"/>
      </p:ext>
    </p:extLst>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OT Prophetic Authority</a:t>
            </a:r>
          </a:p>
        </p:txBody>
      </p:sp>
      <p:sp>
        <p:nvSpPr>
          <p:cNvPr id="3" name="Content Placeholder 2"/>
          <p:cNvSpPr>
            <a:spLocks noGrp="1"/>
          </p:cNvSpPr>
          <p:nvPr>
            <p:ph idx="1"/>
          </p:nvPr>
        </p:nvSpPr>
        <p:spPr>
          <a:xfrm>
            <a:off x="3505200" y="1676400"/>
            <a:ext cx="5638800" cy="5181600"/>
          </a:xfrm>
        </p:spPr>
        <p:txBody>
          <a:bodyPr>
            <a:normAutofit fontScale="77500" lnSpcReduction="20000"/>
          </a:bodyPr>
          <a:lstStyle/>
          <a:p>
            <a:pPr>
              <a:defRPr/>
            </a:pPr>
            <a:r>
              <a:rPr lang="en-US" dirty="0"/>
              <a:t>What authority did the prophet Moses exert over the worship in the tabernacle and over Aaron and his sons? (</a:t>
            </a:r>
            <a:r>
              <a:rPr lang="en-US" dirty="0">
                <a:hlinkClick r:id="rId4" action="ppaction://hlinksldjump"/>
              </a:rPr>
              <a:t>Lev 8:10-13</a:t>
            </a:r>
            <a:r>
              <a:rPr lang="en-US" dirty="0"/>
              <a:t>)</a:t>
            </a:r>
          </a:p>
          <a:p>
            <a:pPr>
              <a:defRPr/>
            </a:pPr>
            <a:r>
              <a:rPr lang="en-US" dirty="0"/>
              <a:t>What authority did Samuel have over the kings of Israel? (</a:t>
            </a:r>
            <a:r>
              <a:rPr lang="en-US" dirty="0">
                <a:hlinkClick r:id="rId5" action="ppaction://hlinksldjump"/>
              </a:rPr>
              <a:t>1 Sam 8:21-22</a:t>
            </a:r>
            <a:r>
              <a:rPr lang="en-US" dirty="0"/>
              <a:t>)</a:t>
            </a:r>
          </a:p>
          <a:p>
            <a:pPr>
              <a:defRPr/>
            </a:pPr>
            <a:r>
              <a:rPr lang="en-US" dirty="0"/>
              <a:t>What authority did the writings of God’s true OT prophets have?  (</a:t>
            </a:r>
            <a:r>
              <a:rPr lang="en-US" dirty="0">
                <a:hlinkClick r:id="rId6" action="ppaction://hlinksldjump"/>
              </a:rPr>
              <a:t>Ex 24:4,7</a:t>
            </a:r>
            <a:r>
              <a:rPr lang="en-US" dirty="0"/>
              <a:t>)</a:t>
            </a:r>
          </a:p>
          <a:p>
            <a:pPr>
              <a:defRPr/>
            </a:pPr>
            <a:r>
              <a:rPr lang="en-US" dirty="0"/>
              <a:t>What authority did Huldah the prophetess exhibit in her ministry? (</a:t>
            </a:r>
            <a:r>
              <a:rPr lang="en-US" dirty="0">
                <a:hlinkClick r:id="rId7" action="ppaction://hlinksldjump"/>
              </a:rPr>
              <a:t>2 Kings 22:13-16</a:t>
            </a:r>
            <a:r>
              <a:rPr lang="en-US" dirty="0"/>
              <a:t>)</a:t>
            </a:r>
          </a:p>
          <a:p>
            <a:pPr>
              <a:defRPr/>
            </a:pPr>
            <a:r>
              <a:rPr lang="en-US" dirty="0"/>
              <a:t>What are some expressions the OT prophets used to indicate they were speaking the very words of God? [</a:t>
            </a:r>
            <a:r>
              <a:rPr lang="en-US" dirty="0">
                <a:hlinkClick r:id="rId8" action="ppaction://hlinksldjump"/>
              </a:rPr>
              <a:t>link</a:t>
            </a:r>
            <a:r>
              <a:rPr lang="en-US" dirty="0"/>
              <a:t>]</a:t>
            </a:r>
          </a:p>
        </p:txBody>
      </p:sp>
    </p:spTree>
    <p:extLst>
      <p:ext uri="{BB962C8B-B14F-4D97-AF65-F5344CB8AC3E}">
        <p14:creationId xmlns:p14="http://schemas.microsoft.com/office/powerpoint/2010/main" val="3455358396"/>
      </p:ext>
    </p:extLst>
  </p:cSld>
  <p:clrMapOvr>
    <a:masterClrMapping/>
  </p:clrMapOvr>
  <p:transition spd="med">
    <p:random/>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49F7A-0097-47F4-AA7B-B71113C17626}"/>
              </a:ext>
            </a:extLst>
          </p:cNvPr>
          <p:cNvSpPr>
            <a:spLocks noGrp="1"/>
          </p:cNvSpPr>
          <p:nvPr>
            <p:ph type="title"/>
          </p:nvPr>
        </p:nvSpPr>
        <p:spPr/>
        <p:txBody>
          <a:bodyPr/>
          <a:lstStyle/>
          <a:p>
            <a:r>
              <a:rPr lang="en-US" dirty="0"/>
              <a:t>Elijah and Us</a:t>
            </a:r>
          </a:p>
        </p:txBody>
      </p:sp>
      <p:sp>
        <p:nvSpPr>
          <p:cNvPr id="3" name="Content Placeholder 2">
            <a:extLst>
              <a:ext uri="{FF2B5EF4-FFF2-40B4-BE49-F238E27FC236}">
                <a16:creationId xmlns:a16="http://schemas.microsoft.com/office/drawing/2014/main" id="{B37C41B1-BF10-570E-6EF5-C670D3BEA0F2}"/>
              </a:ext>
            </a:extLst>
          </p:cNvPr>
          <p:cNvSpPr>
            <a:spLocks noGrp="1"/>
          </p:cNvSpPr>
          <p:nvPr>
            <p:ph idx="1"/>
          </p:nvPr>
        </p:nvSpPr>
        <p:spPr/>
        <p:txBody>
          <a:bodyPr>
            <a:normAutofit/>
          </a:bodyPr>
          <a:lstStyle/>
          <a:p>
            <a:r>
              <a:rPr lang="en-US" dirty="0"/>
              <a:t>Wha does James tell us about Elijah? (</a:t>
            </a:r>
            <a:r>
              <a:rPr lang="en-US" dirty="0">
                <a:hlinkClick r:id="rId4" action="ppaction://hlinksldjump"/>
              </a:rPr>
              <a:t>James 5:17-18</a:t>
            </a:r>
            <a:r>
              <a:rPr lang="en-US" dirty="0"/>
              <a:t>)</a:t>
            </a:r>
          </a:p>
          <a:p>
            <a:r>
              <a:rPr lang="en-US" altLang="en-US" dirty="0"/>
              <a:t>How did Jezebel increase the level of stress in Elijah’s life and how did Elijah respond? (</a:t>
            </a:r>
            <a:r>
              <a:rPr lang="en-US" altLang="en-US" dirty="0">
                <a:hlinkClick r:id="rId5" action="ppaction://hlinksldjump"/>
              </a:rPr>
              <a:t>1 Kings 19:1-4</a:t>
            </a:r>
            <a:r>
              <a:rPr lang="en-US" altLang="en-US" dirty="0"/>
              <a:t>)</a:t>
            </a:r>
          </a:p>
          <a:p>
            <a:endParaRPr lang="en-US" dirty="0"/>
          </a:p>
        </p:txBody>
      </p:sp>
    </p:spTree>
    <p:extLst>
      <p:ext uri="{BB962C8B-B14F-4D97-AF65-F5344CB8AC3E}">
        <p14:creationId xmlns:p14="http://schemas.microsoft.com/office/powerpoint/2010/main" val="2759441934"/>
      </p:ext>
    </p:extLst>
  </p:cSld>
  <p:clrMapOvr>
    <a:masterClrMapping/>
  </p:clrMapOvr>
  <p:transition spd="med">
    <p:random/>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1815E-2377-42EB-BA10-62C340867B80}"/>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E017F26-0E77-40F1-F4F3-24712783ED44}"/>
              </a:ext>
            </a:extLst>
          </p:cNvPr>
          <p:cNvSpPr>
            <a:spLocks noGrp="1"/>
          </p:cNvSpPr>
          <p:nvPr>
            <p:ph idx="1"/>
          </p:nvPr>
        </p:nvSpPr>
        <p:spPr>
          <a:xfrm>
            <a:off x="3505200" y="1676400"/>
            <a:ext cx="5562600" cy="5181600"/>
          </a:xfrm>
        </p:spPr>
        <p:txBody>
          <a:bodyPr>
            <a:normAutofit fontScale="70000" lnSpcReduction="20000"/>
          </a:bodyPr>
          <a:lstStyle/>
          <a:p>
            <a:r>
              <a:rPr lang="en-US" altLang="en-US" dirty="0"/>
              <a:t>OT prophets were to be tested and judged as true or false.  </a:t>
            </a:r>
          </a:p>
          <a:p>
            <a:r>
              <a:rPr lang="en-US" altLang="en-US" dirty="0"/>
              <a:t>Biblical tests included prophetic accuracy, leading people to love the Lord, agreement with other prophets accepted as true, and a life exhibiting good fruit.</a:t>
            </a:r>
          </a:p>
          <a:p>
            <a:r>
              <a:rPr lang="en-US" altLang="en-US" dirty="0"/>
              <a:t>The test of prophetic accuracy demanded no false prophecy, but sometimes this was difficult to apply because of distant prophetic dates or conditional prophecies.</a:t>
            </a:r>
          </a:p>
          <a:p>
            <a:r>
              <a:rPr lang="en-US" altLang="en-US" dirty="0"/>
              <a:t>If an OT prophet was judged to be a true prophet of God, his prophecies were not questioned or sifted but accepted as the word of God.</a:t>
            </a:r>
          </a:p>
          <a:p>
            <a:r>
              <a:rPr lang="en-US" dirty="0"/>
              <a:t>True prophets used many expressions such as “Thus says the Lord” to indicate they were speaking the very words of God.</a:t>
            </a:r>
          </a:p>
        </p:txBody>
      </p:sp>
    </p:spTree>
    <p:extLst>
      <p:ext uri="{BB962C8B-B14F-4D97-AF65-F5344CB8AC3E}">
        <p14:creationId xmlns:p14="http://schemas.microsoft.com/office/powerpoint/2010/main" val="975018467"/>
      </p:ext>
    </p:extLst>
  </p:cSld>
  <p:clrMapOvr>
    <a:masterClrMapping/>
  </p:clrMapOvr>
  <p:transition spd="med">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a:extLst>
            <a:ext uri="{FF2B5EF4-FFF2-40B4-BE49-F238E27FC236}">
              <a16:creationId xmlns:a16="http://schemas.microsoft.com/office/drawing/2014/main" id="{E4D93A11-7910-841B-C6BE-C252716A5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B428C0-4142-1CA6-BC7A-387AC12CD5E2}"/>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9A300676-BC6B-2F85-FF95-F5CAFD8F906F}"/>
              </a:ext>
            </a:extLst>
          </p:cNvPr>
          <p:cNvSpPr>
            <a:spLocks noGrp="1"/>
          </p:cNvSpPr>
          <p:nvPr>
            <p:ph idx="1"/>
          </p:nvPr>
        </p:nvSpPr>
        <p:spPr>
          <a:xfrm>
            <a:off x="3505200" y="1676400"/>
            <a:ext cx="5562600" cy="5181600"/>
          </a:xfrm>
        </p:spPr>
        <p:txBody>
          <a:bodyPr>
            <a:normAutofit fontScale="70000" lnSpcReduction="20000"/>
          </a:bodyPr>
          <a:lstStyle/>
          <a:p>
            <a:r>
              <a:rPr lang="en-US" dirty="0"/>
              <a:t>OT prophets spoke with the authority of God Himself.  </a:t>
            </a:r>
          </a:p>
          <a:p>
            <a:r>
              <a:rPr lang="en-US" dirty="0"/>
              <a:t>They had authority over priests and teachers and over kings and princes.</a:t>
            </a:r>
          </a:p>
          <a:p>
            <a:r>
              <a:rPr lang="en-US" dirty="0"/>
              <a:t>When their prophecies were written down they carried the same authority as God’s spoken word.</a:t>
            </a:r>
          </a:p>
          <a:p>
            <a:r>
              <a:rPr lang="en-US" dirty="0"/>
              <a:t>The OT prophets were God’s authoritative penmen to write Scripture that carried divine authority.</a:t>
            </a:r>
          </a:p>
          <a:p>
            <a:r>
              <a:rPr lang="en-US" dirty="0"/>
              <a:t>Women as well as men held prophetic office in OT times.</a:t>
            </a:r>
          </a:p>
          <a:p>
            <a:r>
              <a:rPr lang="en-US" dirty="0"/>
              <a:t>The prophetess Huldah was consulted by Josiah and his delegation when they read the book of Deuteronomy,</a:t>
            </a:r>
          </a:p>
          <a:p>
            <a:r>
              <a:rPr lang="en-US" dirty="0"/>
              <a:t>She confirmed in a message from the Lord that this book was God’s word.</a:t>
            </a:r>
          </a:p>
          <a:p>
            <a:endParaRPr lang="en-US" dirty="0"/>
          </a:p>
        </p:txBody>
      </p:sp>
    </p:spTree>
    <p:extLst>
      <p:ext uri="{BB962C8B-B14F-4D97-AF65-F5344CB8AC3E}">
        <p14:creationId xmlns:p14="http://schemas.microsoft.com/office/powerpoint/2010/main" val="46166212"/>
      </p:ext>
    </p:extLst>
  </p:cSld>
  <p:clrMapOvr>
    <a:masterClrMapping/>
  </p:clrMapOvr>
  <p:transition spd="med">
    <p:random/>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59BFF-06B0-4CC9-8ADD-A90BD86A65FE}"/>
              </a:ext>
            </a:extLst>
          </p:cNvPr>
          <p:cNvSpPr>
            <a:spLocks noGrp="1"/>
          </p:cNvSpPr>
          <p:nvPr>
            <p:ph type="title"/>
          </p:nvPr>
        </p:nvSpPr>
        <p:spPr/>
        <p:txBody>
          <a:bodyPr/>
          <a:lstStyle/>
          <a:p>
            <a:r>
              <a:rPr lang="en-US" dirty="0"/>
              <a:t>Summary</a:t>
            </a:r>
          </a:p>
        </p:txBody>
      </p:sp>
      <p:sp>
        <p:nvSpPr>
          <p:cNvPr id="5" name="Content Placeholder 4">
            <a:extLst>
              <a:ext uri="{FF2B5EF4-FFF2-40B4-BE49-F238E27FC236}">
                <a16:creationId xmlns:a16="http://schemas.microsoft.com/office/drawing/2014/main" id="{2C4BC2F0-16DA-CDF9-C7B9-F6C298F63761}"/>
              </a:ext>
            </a:extLst>
          </p:cNvPr>
          <p:cNvSpPr>
            <a:spLocks noGrp="1"/>
          </p:cNvSpPr>
          <p:nvPr>
            <p:ph idx="1"/>
          </p:nvPr>
        </p:nvSpPr>
        <p:spPr>
          <a:xfrm>
            <a:off x="3505200" y="1676400"/>
            <a:ext cx="5562600" cy="5181600"/>
          </a:xfrm>
        </p:spPr>
        <p:txBody>
          <a:bodyPr>
            <a:normAutofit fontScale="70000" lnSpcReduction="20000"/>
          </a:bodyPr>
          <a:lstStyle/>
          <a:p>
            <a:r>
              <a:rPr lang="en-US" altLang="en-US" dirty="0"/>
              <a:t>While the biblical prophets were men and women of God, none was perfect.</a:t>
            </a:r>
          </a:p>
          <a:p>
            <a:r>
              <a:rPr lang="en-US" altLang="en-US" dirty="0"/>
              <a:t>Moses struck the rock twice in anger and was prevented from going into the Promised Land.</a:t>
            </a:r>
          </a:p>
          <a:p>
            <a:r>
              <a:rPr lang="en-US" altLang="en-US" dirty="0"/>
              <a:t>Elijah got so depressed he wanted to die under the broom tree.</a:t>
            </a:r>
          </a:p>
          <a:p>
            <a:r>
              <a:rPr lang="en-US" altLang="en-US" dirty="0"/>
              <a:t>The Bible does not cover up the flaws of its heroes, and that gives us encouragement that God can use us too in spite of our flaws.  </a:t>
            </a:r>
          </a:p>
          <a:p>
            <a:r>
              <a:rPr lang="en-US" altLang="en-US" dirty="0"/>
              <a:t>In times of discouragement, we too can remember God’s goodness, His faithfulness, His promises, and know that He will ultimately deliver us.</a:t>
            </a:r>
          </a:p>
          <a:p>
            <a:r>
              <a:rPr lang="en-US" altLang="en-US" dirty="0"/>
              <a:t>Will you trust Him this week knowing “The battle is not yours but God’s?”</a:t>
            </a:r>
          </a:p>
          <a:p>
            <a:pPr marL="0" indent="0">
              <a:buNone/>
            </a:pPr>
            <a:endParaRPr lang="en-US" altLang="en-US" dirty="0"/>
          </a:p>
        </p:txBody>
      </p:sp>
    </p:spTree>
    <p:extLst>
      <p:ext uri="{BB962C8B-B14F-4D97-AF65-F5344CB8AC3E}">
        <p14:creationId xmlns:p14="http://schemas.microsoft.com/office/powerpoint/2010/main" val="1732742584"/>
      </p:ext>
    </p:extLst>
  </p:cSld>
  <p:clrMapOvr>
    <a:masterClrMapping/>
  </p:clrMapOvr>
  <p:transition spd="med">
    <p:rand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97D7-779E-4CAD-B924-531D746A2D9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19C274BE-070B-425B-9BE2-C4B40B800135}"/>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1556122673"/>
      </p:ext>
    </p:extLst>
  </p:cSld>
  <p:clrMapOvr>
    <a:masterClrMapping/>
  </p:clrMapOvr>
  <p:transition spd="med">
    <p:random/>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626114" name="Rectangle 2">
            <a:extLst>
              <a:ext uri="{FF2B5EF4-FFF2-40B4-BE49-F238E27FC236}">
                <a16:creationId xmlns:a16="http://schemas.microsoft.com/office/drawing/2014/main" id="{B22C4924-F7F7-4D67-B216-A76AD718DDE5}"/>
              </a:ext>
            </a:extLst>
          </p:cNvPr>
          <p:cNvSpPr>
            <a:spLocks noGrp="1" noChangeArrowheads="1"/>
          </p:cNvSpPr>
          <p:nvPr>
            <p:ph type="title"/>
          </p:nvPr>
        </p:nvSpPr>
        <p:spPr>
          <a:xfrm>
            <a:off x="990600" y="533400"/>
            <a:ext cx="7162800" cy="990600"/>
          </a:xfrm>
        </p:spPr>
        <p:txBody>
          <a:bodyPr/>
          <a:lstStyle/>
          <a:p>
            <a:r>
              <a:rPr lang="en-US" altLang="en-US" dirty="0"/>
              <a:t>Deuteronomy 18:20-22 ESV</a:t>
            </a:r>
          </a:p>
        </p:txBody>
      </p:sp>
      <p:sp>
        <p:nvSpPr>
          <p:cNvPr id="1626115" name="Rectangle 3">
            <a:extLst>
              <a:ext uri="{FF2B5EF4-FFF2-40B4-BE49-F238E27FC236}">
                <a16:creationId xmlns:a16="http://schemas.microsoft.com/office/drawing/2014/main" id="{765C24BF-1A8A-481F-995E-9DCEFA889918}"/>
              </a:ext>
            </a:extLst>
          </p:cNvPr>
          <p:cNvSpPr>
            <a:spLocks noGrp="1" noChangeArrowheads="1"/>
          </p:cNvSpPr>
          <p:nvPr>
            <p:ph idx="1"/>
          </p:nvPr>
        </p:nvSpPr>
        <p:spPr>
          <a:xfrm>
            <a:off x="609600" y="1905000"/>
            <a:ext cx="7924800" cy="4267200"/>
          </a:xfrm>
        </p:spPr>
        <p:txBody>
          <a:bodyPr>
            <a:normAutofit fontScale="92500" lnSpcReduction="20000"/>
          </a:bodyPr>
          <a:lstStyle/>
          <a:p>
            <a:pPr>
              <a:lnSpc>
                <a:spcPct val="90000"/>
              </a:lnSpc>
            </a:pPr>
            <a:r>
              <a:rPr lang="en-US" altLang="en-US" dirty="0"/>
              <a:t>But the prophet who presumes to speak a word in my name that I have not commanded him to speak, or who speaks in the name of other gods, that same prophet shall die.' </a:t>
            </a:r>
            <a:r>
              <a:rPr lang="en-US" altLang="en-US" baseline="30000" dirty="0"/>
              <a:t>21</a:t>
            </a:r>
            <a:r>
              <a:rPr lang="en-US" altLang="en-US" dirty="0"/>
              <a:t> And if you say in your heart, 'How may we know the word that the LORD has not spoken?'-- </a:t>
            </a:r>
            <a:r>
              <a:rPr lang="en-US" altLang="en-US" baseline="30000" dirty="0"/>
              <a:t>22</a:t>
            </a:r>
            <a:r>
              <a:rPr lang="en-US" altLang="en-US" dirty="0"/>
              <a:t> when a prophet speaks in the name of the LORD, if the word does not come to pass or come true, that is a word that the LORD has not spoken; the prophet has spoken it presumptuously. You need not be afraid of him.  [</a:t>
            </a:r>
            <a:r>
              <a:rPr lang="en-US" altLang="en-US" dirty="0">
                <a:hlinkClick r:id="rId4" action="ppaction://hlinksldjump"/>
              </a:rPr>
              <a:t>R</a:t>
            </a:r>
            <a:r>
              <a:rPr lang="en-US" altLang="en-US" dirty="0"/>
              <a:t>] </a:t>
            </a:r>
          </a:p>
        </p:txBody>
      </p:sp>
    </p:spTree>
  </p:cSld>
  <p:clrMapOvr>
    <a:masterClrMapping/>
  </p:clrMapOvr>
  <p:transition spd="med">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0DB80-FB50-40A4-BE3A-F3C878B2F025}"/>
              </a:ext>
            </a:extLst>
          </p:cNvPr>
          <p:cNvSpPr>
            <a:spLocks noGrp="1"/>
          </p:cNvSpPr>
          <p:nvPr>
            <p:ph type="title"/>
          </p:nvPr>
        </p:nvSpPr>
        <p:spPr>
          <a:xfrm>
            <a:off x="533400" y="503237"/>
            <a:ext cx="7772400" cy="1219201"/>
          </a:xfrm>
        </p:spPr>
        <p:txBody>
          <a:bodyPr/>
          <a:lstStyle/>
          <a:p>
            <a:r>
              <a:rPr lang="en-US" dirty="0">
                <a:effectLst>
                  <a:outerShdw blurRad="38100" dist="38100" dir="2700000" algn="tl">
                    <a:srgbClr val="000000">
                      <a:alpha val="43137"/>
                    </a:srgbClr>
                  </a:outerShdw>
                </a:effectLst>
              </a:rPr>
              <a:t>Deuteronomy 13:1-3 ESV</a:t>
            </a:r>
          </a:p>
        </p:txBody>
      </p:sp>
      <p:sp>
        <p:nvSpPr>
          <p:cNvPr id="3" name="Content Placeholder 2">
            <a:extLst>
              <a:ext uri="{FF2B5EF4-FFF2-40B4-BE49-F238E27FC236}">
                <a16:creationId xmlns:a16="http://schemas.microsoft.com/office/drawing/2014/main" id="{704C3967-CC18-41BA-A675-AB3B939422F3}"/>
              </a:ext>
            </a:extLst>
          </p:cNvPr>
          <p:cNvSpPr>
            <a:spLocks noGrp="1"/>
          </p:cNvSpPr>
          <p:nvPr>
            <p:ph idx="1"/>
          </p:nvPr>
        </p:nvSpPr>
        <p:spPr/>
        <p:txBody>
          <a:bodyPr>
            <a:normAutofit fontScale="92500" lnSpcReduction="20000"/>
          </a:bodyPr>
          <a:lstStyle/>
          <a:p>
            <a:r>
              <a:rPr lang="en-US" dirty="0">
                <a:effectLst>
                  <a:outerShdw blurRad="38100" dist="38100" dir="2700000" algn="tl">
                    <a:srgbClr val="000000">
                      <a:alpha val="43137"/>
                    </a:srgbClr>
                  </a:outerShdw>
                </a:effectLst>
              </a:rPr>
              <a:t>"If a prophet or a dreamer of dreams arises among you and gives you a sign or a wonder, </a:t>
            </a:r>
            <a:r>
              <a:rPr lang="en-US" baseline="30000" dirty="0">
                <a:effectLst>
                  <a:outerShdw blurRad="38100" dist="38100" dir="2700000" algn="tl">
                    <a:srgbClr val="000000">
                      <a:alpha val="43137"/>
                    </a:srgbClr>
                  </a:outerShdw>
                </a:effectLst>
              </a:rPr>
              <a:t>2</a:t>
            </a:r>
            <a:r>
              <a:rPr lang="en-US" dirty="0">
                <a:effectLst>
                  <a:outerShdw blurRad="38100" dist="38100" dir="2700000" algn="tl">
                    <a:srgbClr val="000000">
                      <a:alpha val="43137"/>
                    </a:srgbClr>
                  </a:outerShdw>
                </a:effectLst>
              </a:rPr>
              <a:t> and the sign or wonder that he tells you comes to pass, and if he says, 'Let us go after other gods,' which you have not known, 'and let us serve them,' </a:t>
            </a:r>
            <a:r>
              <a:rPr lang="en-US" baseline="30000" dirty="0">
                <a:effectLst>
                  <a:outerShdw blurRad="38100" dist="38100" dir="2700000" algn="tl">
                    <a:srgbClr val="000000">
                      <a:alpha val="43137"/>
                    </a:srgbClr>
                  </a:outerShdw>
                </a:effectLst>
              </a:rPr>
              <a:t>3</a:t>
            </a:r>
            <a:r>
              <a:rPr lang="en-US" dirty="0">
                <a:effectLst>
                  <a:outerShdw blurRad="38100" dist="38100" dir="2700000" algn="tl">
                    <a:srgbClr val="000000">
                      <a:alpha val="43137"/>
                    </a:srgbClr>
                  </a:outerShdw>
                </a:effectLst>
              </a:rPr>
              <a:t> you shall not listen to the words of that prophet or that dreamer of dreams. For the LORD your God is testing you, to know whether you love the LORD your God with all your heart and with all your soul.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1151937882"/>
      </p:ext>
    </p:extLst>
  </p:cSld>
  <p:clrMapOvr>
    <a:masterClrMapping/>
  </p:clrMapOvr>
  <p:transition spd="med">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92B7-FFCC-4A99-B727-D744E7DDCCD5}"/>
              </a:ext>
            </a:extLst>
          </p:cNvPr>
          <p:cNvSpPr>
            <a:spLocks noGrp="1"/>
          </p:cNvSpPr>
          <p:nvPr>
            <p:ph type="title"/>
          </p:nvPr>
        </p:nvSpPr>
        <p:spPr>
          <a:xfrm>
            <a:off x="533400" y="835232"/>
            <a:ext cx="7772400" cy="1112838"/>
          </a:xfrm>
        </p:spPr>
        <p:txBody>
          <a:bodyPr/>
          <a:lstStyle/>
          <a:p>
            <a:r>
              <a:rPr lang="en-US" dirty="0">
                <a:effectLst>
                  <a:outerShdw blurRad="38100" dist="38100" dir="2700000" algn="tl">
                    <a:srgbClr val="000000">
                      <a:alpha val="43137"/>
                    </a:srgbClr>
                  </a:outerShdw>
                </a:effectLst>
              </a:rPr>
              <a:t>Isaiah 8:19-20 NKJV</a:t>
            </a:r>
          </a:p>
        </p:txBody>
      </p:sp>
      <p:sp>
        <p:nvSpPr>
          <p:cNvPr id="3" name="Content Placeholder 2">
            <a:extLst>
              <a:ext uri="{FF2B5EF4-FFF2-40B4-BE49-F238E27FC236}">
                <a16:creationId xmlns:a16="http://schemas.microsoft.com/office/drawing/2014/main" id="{F0413ECA-827D-4C41-BD3C-DDDA9BE9CA68}"/>
              </a:ext>
            </a:extLst>
          </p:cNvPr>
          <p:cNvSpPr>
            <a:spLocks noGrp="1"/>
          </p:cNvSpPr>
          <p:nvPr>
            <p:ph idx="1"/>
          </p:nvPr>
        </p:nvSpPr>
        <p:spPr>
          <a:xfrm>
            <a:off x="533400" y="2209800"/>
            <a:ext cx="7924800" cy="3962400"/>
          </a:xfrm>
        </p:spPr>
        <p:txBody>
          <a:bodyPr>
            <a:normAutofit lnSpcReduction="10000"/>
          </a:bodyPr>
          <a:lstStyle/>
          <a:p>
            <a:r>
              <a:rPr lang="en-US" dirty="0">
                <a:effectLst>
                  <a:outerShdw blurRad="38100" dist="38100" dir="2700000" algn="tl">
                    <a:srgbClr val="000000">
                      <a:alpha val="43137"/>
                    </a:srgbClr>
                  </a:outerShdw>
                </a:effectLst>
              </a:rPr>
              <a:t>And when they say to you, "Seek those who are mediums and wizards, who whisper and mutter," should not a people seek their God? Should they seek the dead on behalf of the living? </a:t>
            </a:r>
            <a:r>
              <a:rPr lang="en-US" baseline="30000" dirty="0">
                <a:effectLst>
                  <a:outerShdw blurRad="38100" dist="38100" dir="2700000" algn="tl">
                    <a:srgbClr val="000000">
                      <a:alpha val="43137"/>
                    </a:srgbClr>
                  </a:outerShdw>
                </a:effectLst>
              </a:rPr>
              <a:t>20</a:t>
            </a:r>
            <a:r>
              <a:rPr lang="en-US" dirty="0">
                <a:effectLst>
                  <a:outerShdw blurRad="38100" dist="38100" dir="2700000" algn="tl">
                    <a:srgbClr val="000000">
                      <a:alpha val="43137"/>
                    </a:srgbClr>
                  </a:outerShdw>
                </a:effectLst>
              </a:rPr>
              <a:t> To the law and to the testimony! If they do not speak according to this word, it is because there is no light in them.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p>
          <a:p>
            <a:endParaRPr lang="en-US" dirty="0"/>
          </a:p>
        </p:txBody>
      </p:sp>
    </p:spTree>
    <p:extLst>
      <p:ext uri="{BB962C8B-B14F-4D97-AF65-F5344CB8AC3E}">
        <p14:creationId xmlns:p14="http://schemas.microsoft.com/office/powerpoint/2010/main" val="3399077414"/>
      </p:ext>
    </p:extLst>
  </p:cSld>
  <p:clrMapOvr>
    <a:masterClrMapping/>
  </p:clrMapOvr>
  <p:transition spd="med">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Matthew 7:15-20 NKJV</a:t>
            </a: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fontScale="85000" lnSpcReduction="10000"/>
          </a:bodyPr>
          <a:lstStyle/>
          <a:p>
            <a:r>
              <a:rPr lang="en-US" dirty="0">
                <a:effectLst>
                  <a:outerShdw blurRad="38100" dist="38100" dir="2700000" algn="tl">
                    <a:srgbClr val="000000">
                      <a:alpha val="43137"/>
                    </a:srgbClr>
                  </a:outerShdw>
                </a:effectLst>
              </a:rPr>
              <a:t>"Beware of false prophets, who come to you in sheep's clothing, but inwardly they are ravenous wolves. </a:t>
            </a:r>
            <a:r>
              <a:rPr lang="en-US" baseline="30000" dirty="0">
                <a:effectLst>
                  <a:outerShdw blurRad="38100" dist="38100" dir="2700000" algn="tl">
                    <a:srgbClr val="000000">
                      <a:alpha val="43137"/>
                    </a:srgbClr>
                  </a:outerShdw>
                </a:effectLst>
              </a:rPr>
              <a:t>16</a:t>
            </a:r>
            <a:r>
              <a:rPr lang="en-US" dirty="0">
                <a:effectLst>
                  <a:outerShdw blurRad="38100" dist="38100" dir="2700000" algn="tl">
                    <a:srgbClr val="000000">
                      <a:alpha val="43137"/>
                    </a:srgbClr>
                  </a:outerShdw>
                </a:effectLst>
              </a:rPr>
              <a:t> "You will know them by their fruits. Do men gather grapes from thornbushes or figs from thistles? </a:t>
            </a:r>
            <a:r>
              <a:rPr lang="en-US" baseline="30000" dirty="0">
                <a:effectLst>
                  <a:outerShdw blurRad="38100" dist="38100" dir="2700000" algn="tl">
                    <a:srgbClr val="000000">
                      <a:alpha val="43137"/>
                    </a:srgbClr>
                  </a:outerShdw>
                </a:effectLst>
              </a:rPr>
              <a:t>17</a:t>
            </a:r>
            <a:r>
              <a:rPr lang="en-US" dirty="0">
                <a:effectLst>
                  <a:outerShdw blurRad="38100" dist="38100" dir="2700000" algn="tl">
                    <a:srgbClr val="000000">
                      <a:alpha val="43137"/>
                    </a:srgbClr>
                  </a:outerShdw>
                </a:effectLst>
              </a:rPr>
              <a:t> "Even so, every good tree bears good fruit, but a bad tree bears bad fruit. </a:t>
            </a:r>
            <a:r>
              <a:rPr lang="en-US" baseline="30000" dirty="0">
                <a:effectLst>
                  <a:outerShdw blurRad="38100" dist="38100" dir="2700000" algn="tl">
                    <a:srgbClr val="000000">
                      <a:alpha val="43137"/>
                    </a:srgbClr>
                  </a:outerShdw>
                </a:effectLst>
              </a:rPr>
              <a:t>18</a:t>
            </a:r>
            <a:r>
              <a:rPr lang="en-US" dirty="0">
                <a:effectLst>
                  <a:outerShdw blurRad="38100" dist="38100" dir="2700000" algn="tl">
                    <a:srgbClr val="000000">
                      <a:alpha val="43137"/>
                    </a:srgbClr>
                  </a:outerShdw>
                </a:effectLst>
              </a:rPr>
              <a:t> "A good tree cannot bear bad fruit, nor can a bad tree bear good fruit. </a:t>
            </a:r>
            <a:r>
              <a:rPr lang="en-US" baseline="30000" dirty="0">
                <a:effectLst>
                  <a:outerShdw blurRad="38100" dist="38100" dir="2700000" algn="tl">
                    <a:srgbClr val="000000">
                      <a:alpha val="43137"/>
                    </a:srgbClr>
                  </a:outerShdw>
                </a:effectLst>
              </a:rPr>
              <a:t>19</a:t>
            </a:r>
            <a:r>
              <a:rPr lang="en-US" dirty="0">
                <a:effectLst>
                  <a:outerShdw blurRad="38100" dist="38100" dir="2700000" algn="tl">
                    <a:srgbClr val="000000">
                      <a:alpha val="43137"/>
                    </a:srgbClr>
                  </a:outerShdw>
                </a:effectLst>
              </a:rPr>
              <a:t> "Every tree that does not bear good fruit is cut down and thrown into the fire. </a:t>
            </a:r>
            <a:r>
              <a:rPr lang="en-US" baseline="30000" dirty="0">
                <a:effectLst>
                  <a:outerShdw blurRad="38100" dist="38100" dir="2700000" algn="tl">
                    <a:srgbClr val="000000">
                      <a:alpha val="43137"/>
                    </a:srgbClr>
                  </a:outerShdw>
                </a:effectLst>
              </a:rPr>
              <a:t>20</a:t>
            </a:r>
            <a:r>
              <a:rPr lang="en-US" dirty="0">
                <a:effectLst>
                  <a:outerShdw blurRad="38100" dist="38100" dir="2700000" algn="tl">
                    <a:srgbClr val="000000">
                      <a:alpha val="43137"/>
                    </a:srgbClr>
                  </a:outerShdw>
                </a:effectLst>
              </a:rPr>
              <a:t> "Therefore by their fruits you will know them.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1520155588"/>
      </p:ext>
    </p:extLst>
  </p:cSld>
  <p:clrMapOvr>
    <a:masterClrMapping/>
  </p:clrMapOvr>
  <p:transition spd="med">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55161-DBF7-CB9F-CAAB-1ED0E0E48AD1}"/>
              </a:ext>
            </a:extLst>
          </p:cNvPr>
          <p:cNvSpPr>
            <a:spLocks noGrp="1"/>
          </p:cNvSpPr>
          <p:nvPr>
            <p:ph type="title"/>
          </p:nvPr>
        </p:nvSpPr>
        <p:spPr/>
        <p:txBody>
          <a:bodyPr/>
          <a:lstStyle/>
          <a:p>
            <a:r>
              <a:rPr lang="en-US" dirty="0"/>
              <a:t>Leviticus 8:10-13 ESV</a:t>
            </a:r>
          </a:p>
        </p:txBody>
      </p:sp>
      <p:sp>
        <p:nvSpPr>
          <p:cNvPr id="3" name="Content Placeholder 2">
            <a:extLst>
              <a:ext uri="{FF2B5EF4-FFF2-40B4-BE49-F238E27FC236}">
                <a16:creationId xmlns:a16="http://schemas.microsoft.com/office/drawing/2014/main" id="{DFDE966D-6D7F-FB1F-F13E-749719E444AF}"/>
              </a:ext>
            </a:extLst>
          </p:cNvPr>
          <p:cNvSpPr>
            <a:spLocks noGrp="1"/>
          </p:cNvSpPr>
          <p:nvPr>
            <p:ph idx="1"/>
          </p:nvPr>
        </p:nvSpPr>
        <p:spPr/>
        <p:txBody>
          <a:bodyPr>
            <a:normAutofit fontScale="85000" lnSpcReduction="10000"/>
          </a:bodyPr>
          <a:lstStyle/>
          <a:p>
            <a:r>
              <a:rPr lang="en-US" dirty="0"/>
              <a:t>Then Moses took the anointing oil and anointed the tabernacle and all that was in it, and consecrated them. </a:t>
            </a:r>
            <a:r>
              <a:rPr lang="en-US" baseline="30000" dirty="0"/>
              <a:t>11</a:t>
            </a:r>
            <a:r>
              <a:rPr lang="en-US" dirty="0"/>
              <a:t> And he sprinkled some of it on the altar seven times, and anointed the altar and all its utensils and the basin and its stand, to consecrate them. </a:t>
            </a:r>
            <a:r>
              <a:rPr lang="en-US" baseline="30000" dirty="0"/>
              <a:t>12</a:t>
            </a:r>
            <a:r>
              <a:rPr lang="en-US" dirty="0"/>
              <a:t> And he poured some of the anointing oil on Aaron's head and anointed him to consecrate him. </a:t>
            </a:r>
            <a:r>
              <a:rPr lang="en-US" baseline="30000" dirty="0"/>
              <a:t>13</a:t>
            </a:r>
            <a:r>
              <a:rPr lang="en-US" dirty="0"/>
              <a:t> And Moses brought Aaron's sons and clothed them with coats and tied sashes around their waists and bound caps on them, as the LORD commanded Moses.  [</a:t>
            </a:r>
            <a:r>
              <a:rPr lang="en-US" dirty="0">
                <a:hlinkClick r:id="rId3" action="ppaction://hlinksldjump"/>
              </a:rPr>
              <a:t>R</a:t>
            </a:r>
            <a:r>
              <a:rPr lang="en-US" dirty="0"/>
              <a:t>]</a:t>
            </a:r>
          </a:p>
        </p:txBody>
      </p:sp>
    </p:spTree>
    <p:extLst>
      <p:ext uri="{BB962C8B-B14F-4D97-AF65-F5344CB8AC3E}">
        <p14:creationId xmlns:p14="http://schemas.microsoft.com/office/powerpoint/2010/main" val="2830765686"/>
      </p:ext>
    </p:extLst>
  </p:cSld>
  <p:clrMapOvr>
    <a:masterClrMapping/>
  </p:clrMapOvr>
  <p:transition spd="med">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ECE8B-DC3A-88B2-C196-733DC873BD8B}"/>
              </a:ext>
            </a:extLst>
          </p:cNvPr>
          <p:cNvSpPr>
            <a:spLocks noGrp="1"/>
          </p:cNvSpPr>
          <p:nvPr>
            <p:ph type="title"/>
          </p:nvPr>
        </p:nvSpPr>
        <p:spPr/>
        <p:txBody>
          <a:bodyPr/>
          <a:lstStyle/>
          <a:p>
            <a:r>
              <a:rPr lang="en-US" dirty="0"/>
              <a:t>1 Samuel 8:21-22 ESV</a:t>
            </a:r>
          </a:p>
        </p:txBody>
      </p:sp>
      <p:sp>
        <p:nvSpPr>
          <p:cNvPr id="3" name="Content Placeholder 2">
            <a:extLst>
              <a:ext uri="{FF2B5EF4-FFF2-40B4-BE49-F238E27FC236}">
                <a16:creationId xmlns:a16="http://schemas.microsoft.com/office/drawing/2014/main" id="{2928B47B-B532-811D-1034-5930F705F57B}"/>
              </a:ext>
            </a:extLst>
          </p:cNvPr>
          <p:cNvSpPr>
            <a:spLocks noGrp="1"/>
          </p:cNvSpPr>
          <p:nvPr>
            <p:ph idx="1"/>
          </p:nvPr>
        </p:nvSpPr>
        <p:spPr/>
        <p:txBody>
          <a:bodyPr>
            <a:normAutofit/>
          </a:bodyPr>
          <a:lstStyle/>
          <a:p>
            <a:r>
              <a:rPr lang="en-US" dirty="0"/>
              <a:t>And when Samuel had heard all the words of the people, he repeated them in the ears of the LORD. </a:t>
            </a:r>
            <a:r>
              <a:rPr lang="en-US" baseline="30000" dirty="0"/>
              <a:t>22</a:t>
            </a:r>
            <a:r>
              <a:rPr lang="en-US" dirty="0"/>
              <a:t> And the LORD said to Samuel, "Obey their voice and make them a king."  [</a:t>
            </a:r>
            <a:r>
              <a:rPr lang="en-US" dirty="0">
                <a:hlinkClick r:id="rId3" action="ppaction://hlinksldjump"/>
              </a:rPr>
              <a:t>R</a:t>
            </a:r>
            <a:r>
              <a:rPr lang="en-US" dirty="0"/>
              <a:t>]</a:t>
            </a:r>
          </a:p>
          <a:p>
            <a:endParaRPr lang="en-US" dirty="0"/>
          </a:p>
          <a:p>
            <a:endParaRPr lang="en-US" dirty="0"/>
          </a:p>
        </p:txBody>
      </p:sp>
    </p:spTree>
    <p:extLst>
      <p:ext uri="{BB962C8B-B14F-4D97-AF65-F5344CB8AC3E}">
        <p14:creationId xmlns:p14="http://schemas.microsoft.com/office/powerpoint/2010/main" val="1773606024"/>
      </p:ext>
    </p:extLst>
  </p:cSld>
  <p:clrMapOvr>
    <a:masterClrMapping/>
  </p:clrMapOvr>
  <p:transition spd="med">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Exodus 24:4, 7 ESV</a:t>
            </a:r>
          </a:p>
        </p:txBody>
      </p:sp>
      <p:sp>
        <p:nvSpPr>
          <p:cNvPr id="3" name="Content Placeholder 2"/>
          <p:cNvSpPr>
            <a:spLocks noGrp="1"/>
          </p:cNvSpPr>
          <p:nvPr>
            <p:ph idx="1"/>
          </p:nvPr>
        </p:nvSpPr>
        <p:spPr>
          <a:xfrm>
            <a:off x="533400" y="1722438"/>
            <a:ext cx="7772400" cy="4754562"/>
          </a:xfrm>
        </p:spPr>
        <p:txBody>
          <a:bodyPr>
            <a:normAutofit/>
          </a:bodyPr>
          <a:lstStyle/>
          <a:p>
            <a:r>
              <a:rPr lang="en-US" dirty="0">
                <a:effectLst>
                  <a:outerShdw blurRad="38100" dist="38100" dir="2700000" algn="tl">
                    <a:srgbClr val="000000">
                      <a:alpha val="43137"/>
                    </a:srgbClr>
                  </a:outerShdw>
                </a:effectLst>
              </a:rPr>
              <a:t>And Moses wrote down all the words of the LORD. He rose early in the morning and built an altar at the foot of the mountain, and twelve pillars, according to the twelve tribes of Israel. ... 7 Then he took the Book of the Covenant and read it in the hearing of the people. And they said, "All that the LORD has spoken we will do, and we will be obedient.“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983039961"/>
      </p:ext>
    </p:extLst>
  </p:cSld>
  <p:clrMapOvr>
    <a:masterClrMapping/>
  </p:clrMapOvr>
  <p:transition spd="med">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Kings 22:13-16 ESV</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3400" y="1905000"/>
            <a:ext cx="7772400" cy="4571999"/>
          </a:xfrm>
        </p:spPr>
        <p:txBody>
          <a:bodyPr>
            <a:normAutofit fontScale="92500" lnSpcReduction="20000"/>
          </a:bodyPr>
          <a:lstStyle/>
          <a:p>
            <a:r>
              <a:rPr lang="en-US" dirty="0"/>
              <a:t>"Go, inquire of the LORD for me, and for the people, and for all Judah, concerning the words of this book that has been found..." </a:t>
            </a:r>
            <a:r>
              <a:rPr lang="en-US" baseline="30000" dirty="0"/>
              <a:t>14</a:t>
            </a:r>
            <a:r>
              <a:rPr lang="en-US" dirty="0"/>
              <a:t> So Hilkiah the priest, and [others] went to Huldah the prophetess, … and they talked with her. </a:t>
            </a:r>
            <a:r>
              <a:rPr lang="en-US" baseline="30000" dirty="0"/>
              <a:t>15</a:t>
            </a:r>
            <a:r>
              <a:rPr lang="en-US" dirty="0"/>
              <a:t> And she said to them, "Thus says the LORD, the God of Israel: 'Tell the man who sent you to me [King Josiah], </a:t>
            </a:r>
            <a:r>
              <a:rPr lang="en-US" baseline="30000" dirty="0"/>
              <a:t>16</a:t>
            </a:r>
            <a:r>
              <a:rPr lang="en-US" dirty="0"/>
              <a:t> Thus says the LORD, Behold, I will bring disaster upon this place and upon its inhabitants, all the words of the book [Deuteronomy] that the king of Judah has read.  [</a:t>
            </a:r>
            <a:r>
              <a:rPr lang="en-US" dirty="0">
                <a:hlinkClick r:id="rId3" action="ppaction://hlinksldjump"/>
              </a:rPr>
              <a:t>R</a:t>
            </a:r>
            <a:r>
              <a:rPr lang="en-US" dirty="0"/>
              <a:t>]</a:t>
            </a:r>
          </a:p>
        </p:txBody>
      </p:sp>
    </p:spTree>
    <p:extLst>
      <p:ext uri="{BB962C8B-B14F-4D97-AF65-F5344CB8AC3E}">
        <p14:creationId xmlns:p14="http://schemas.microsoft.com/office/powerpoint/2010/main" val="2779699465"/>
      </p:ext>
    </p:extLst>
  </p:cSld>
  <p:clrMapOvr>
    <a:masterClrMapping/>
  </p:clrMapOvr>
  <p:transition spd="med">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315AF-EB0A-B0A9-F358-506DC6691606}"/>
              </a:ext>
            </a:extLst>
          </p:cNvPr>
          <p:cNvSpPr>
            <a:spLocks noGrp="1"/>
          </p:cNvSpPr>
          <p:nvPr>
            <p:ph type="title"/>
          </p:nvPr>
        </p:nvSpPr>
        <p:spPr/>
        <p:txBody>
          <a:bodyPr/>
          <a:lstStyle/>
          <a:p>
            <a:r>
              <a:rPr lang="en-US" dirty="0"/>
              <a:t>OT Prophets Speaking the Word of God</a:t>
            </a:r>
          </a:p>
        </p:txBody>
      </p:sp>
      <p:sp>
        <p:nvSpPr>
          <p:cNvPr id="3" name="Content Placeholder 2">
            <a:extLst>
              <a:ext uri="{FF2B5EF4-FFF2-40B4-BE49-F238E27FC236}">
                <a16:creationId xmlns:a16="http://schemas.microsoft.com/office/drawing/2014/main" id="{464D09E9-60B0-27C9-6479-FB3889CB75FE}"/>
              </a:ext>
            </a:extLst>
          </p:cNvPr>
          <p:cNvSpPr>
            <a:spLocks noGrp="1"/>
          </p:cNvSpPr>
          <p:nvPr>
            <p:ph idx="1"/>
          </p:nvPr>
        </p:nvSpPr>
        <p:spPr/>
        <p:txBody>
          <a:bodyPr>
            <a:normAutofit fontScale="70000" lnSpcReduction="20000"/>
          </a:bodyPr>
          <a:lstStyle/>
          <a:p>
            <a:r>
              <a:rPr lang="en-US" dirty="0"/>
              <a:t>Thus says the Lord</a:t>
            </a:r>
          </a:p>
          <a:p>
            <a:r>
              <a:rPr lang="en-US" dirty="0"/>
              <a:t>[so] Says the Lord / Declares the Lord</a:t>
            </a:r>
          </a:p>
          <a:p>
            <a:r>
              <a:rPr lang="en-US" dirty="0"/>
              <a:t>The word of the Lord came to…</a:t>
            </a:r>
          </a:p>
          <a:p>
            <a:r>
              <a:rPr lang="en-US" dirty="0"/>
              <a:t>The word of the Lord came to me, saying</a:t>
            </a:r>
          </a:p>
          <a:p>
            <a:r>
              <a:rPr lang="en-US" dirty="0"/>
              <a:t>The Lord said to me</a:t>
            </a:r>
          </a:p>
          <a:p>
            <a:r>
              <a:rPr lang="en-US" dirty="0"/>
              <a:t>Hear the word of the Lord</a:t>
            </a:r>
          </a:p>
          <a:p>
            <a:r>
              <a:rPr lang="en-US" dirty="0"/>
              <a:t>I have put my words in your mouth</a:t>
            </a:r>
          </a:p>
          <a:p>
            <a:r>
              <a:rPr lang="en-US" dirty="0"/>
              <a:t>As I live, I can only tell what the Lord tells me.</a:t>
            </a:r>
          </a:p>
          <a:p>
            <a:r>
              <a:rPr lang="en-US" dirty="0"/>
              <a:t>I will put my words in his mouth</a:t>
            </a:r>
          </a:p>
          <a:p>
            <a:r>
              <a:rPr lang="en-US" dirty="0"/>
              <a:t>You shall speak my words to them</a:t>
            </a:r>
          </a:p>
          <a:p>
            <a:r>
              <a:rPr lang="en-US" dirty="0"/>
              <a:t>The word of the Lord which he spoke to his servant the prophet.  [</a:t>
            </a:r>
            <a:r>
              <a:rPr lang="en-US" dirty="0">
                <a:hlinkClick r:id="rId2" action="ppaction://hlinksldjump"/>
              </a:rPr>
              <a:t>R</a:t>
            </a:r>
            <a:r>
              <a:rPr lang="en-US" dirty="0"/>
              <a:t>]</a:t>
            </a:r>
          </a:p>
        </p:txBody>
      </p:sp>
    </p:spTree>
    <p:extLst>
      <p:ext uri="{BB962C8B-B14F-4D97-AF65-F5344CB8AC3E}">
        <p14:creationId xmlns:p14="http://schemas.microsoft.com/office/powerpoint/2010/main" val="4161021305"/>
      </p:ext>
    </p:extLst>
  </p:cSld>
  <p:clrMapOvr>
    <a:masterClrMapping/>
  </p:clrMapOvr>
  <p:transition spd="med">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DD9A6-6839-467D-B1D7-E145D3CBF733}"/>
              </a:ext>
            </a:extLst>
          </p:cNvPr>
          <p:cNvSpPr>
            <a:spLocks noGrp="1"/>
          </p:cNvSpPr>
          <p:nvPr>
            <p:ph type="title"/>
          </p:nvPr>
        </p:nvSpPr>
        <p:spPr/>
        <p:txBody>
          <a:bodyPr/>
          <a:lstStyle/>
          <a:p>
            <a:r>
              <a:rPr lang="en-US" altLang="en-US" dirty="0"/>
              <a:t>James 5:17-18 ESV</a:t>
            </a:r>
            <a:endParaRPr lang="en-US" dirty="0"/>
          </a:p>
        </p:txBody>
      </p:sp>
      <p:sp>
        <p:nvSpPr>
          <p:cNvPr id="3" name="Content Placeholder 2">
            <a:extLst>
              <a:ext uri="{FF2B5EF4-FFF2-40B4-BE49-F238E27FC236}">
                <a16:creationId xmlns:a16="http://schemas.microsoft.com/office/drawing/2014/main" id="{6098FBB5-CE24-42E9-A88D-0F4785096464}"/>
              </a:ext>
            </a:extLst>
          </p:cNvPr>
          <p:cNvSpPr>
            <a:spLocks noGrp="1"/>
          </p:cNvSpPr>
          <p:nvPr>
            <p:ph idx="1"/>
          </p:nvPr>
        </p:nvSpPr>
        <p:spPr/>
        <p:txBody>
          <a:bodyPr>
            <a:normAutofit/>
          </a:bodyPr>
          <a:lstStyle/>
          <a:p>
            <a:r>
              <a:rPr lang="en-US" altLang="en-US" dirty="0"/>
              <a:t>Elijah was a man with a nature like ours, and he prayed fervently that it might not rain, and for three years and six months it did not rain on the earth. </a:t>
            </a:r>
            <a:r>
              <a:rPr lang="en-US" altLang="en-US" baseline="30000" dirty="0"/>
              <a:t>18</a:t>
            </a:r>
            <a:r>
              <a:rPr lang="en-US" altLang="en-US" dirty="0"/>
              <a:t> Then he prayed again, and heaven gave rain, and the earth bore its fruit.  [</a:t>
            </a:r>
            <a:r>
              <a:rPr lang="en-US" altLang="en-US" dirty="0">
                <a:hlinkClick r:id="rId3" action="ppaction://hlinksldjump"/>
              </a:rPr>
              <a:t>R</a:t>
            </a:r>
            <a:r>
              <a:rPr lang="en-US" altLang="en-US" dirty="0"/>
              <a:t>]</a:t>
            </a:r>
            <a:endParaRPr lang="en-US" dirty="0"/>
          </a:p>
        </p:txBody>
      </p:sp>
    </p:spTree>
    <p:extLst>
      <p:ext uri="{BB962C8B-B14F-4D97-AF65-F5344CB8AC3E}">
        <p14:creationId xmlns:p14="http://schemas.microsoft.com/office/powerpoint/2010/main" val="1886500311"/>
      </p:ext>
    </p:extLst>
  </p:cSld>
  <p:clrMapOvr>
    <a:masterClrMapping/>
  </p:clrMapOvr>
  <p:transition spd="med">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DADF2-5730-4D7D-B887-7D6E601157BD}"/>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1 Kings 19:1-4 ESV</a:t>
            </a:r>
            <a:endParaRPr lang="en-US" dirty="0">
              <a:effectLst/>
            </a:endParaRPr>
          </a:p>
        </p:txBody>
      </p:sp>
      <p:sp>
        <p:nvSpPr>
          <p:cNvPr id="3" name="Content Placeholder 2">
            <a:extLst>
              <a:ext uri="{FF2B5EF4-FFF2-40B4-BE49-F238E27FC236}">
                <a16:creationId xmlns:a16="http://schemas.microsoft.com/office/drawing/2014/main" id="{81BA5910-127E-4FA5-9BAE-AC06F481F414}"/>
              </a:ext>
            </a:extLst>
          </p:cNvPr>
          <p:cNvSpPr>
            <a:spLocks noGrp="1"/>
          </p:cNvSpPr>
          <p:nvPr>
            <p:ph idx="1"/>
          </p:nvPr>
        </p:nvSpPr>
        <p:spPr/>
        <p:txBody>
          <a:bodyPr>
            <a:normAutofit fontScale="85000" lnSpcReduction="20000"/>
          </a:bodyPr>
          <a:lstStyle/>
          <a:p>
            <a:r>
              <a:rPr lang="en-US" dirty="0">
                <a:effectLst>
                  <a:outerShdw blurRad="38100" dist="38100" dir="2700000" algn="tl">
                    <a:srgbClr val="000000">
                      <a:alpha val="43137"/>
                    </a:srgbClr>
                  </a:outerShdw>
                </a:effectLst>
              </a:rPr>
              <a:t>Ahab told Jezebel all that Elijah had done, and how he had killed all the prophets with the sword. </a:t>
            </a:r>
            <a:r>
              <a:rPr lang="en-US" baseline="30000" dirty="0">
                <a:effectLst>
                  <a:outerShdw blurRad="38100" dist="38100" dir="2700000" algn="tl">
                    <a:srgbClr val="000000">
                      <a:alpha val="43137"/>
                    </a:srgbClr>
                  </a:outerShdw>
                </a:effectLst>
              </a:rPr>
              <a:t>2</a:t>
            </a:r>
            <a:r>
              <a:rPr lang="en-US" dirty="0">
                <a:effectLst>
                  <a:outerShdw blurRad="38100" dist="38100" dir="2700000" algn="tl">
                    <a:srgbClr val="000000">
                      <a:alpha val="43137"/>
                    </a:srgbClr>
                  </a:outerShdw>
                </a:effectLst>
              </a:rPr>
              <a:t> Then Jezebel sent a messenger to Elijah, saying, "So may the gods do to me and more also, if I do not make your life as the life of one of them by this time tomorrow." </a:t>
            </a:r>
            <a:r>
              <a:rPr lang="en-US" baseline="30000" dirty="0">
                <a:effectLst>
                  <a:outerShdw blurRad="38100" dist="38100" dir="2700000" algn="tl">
                    <a:srgbClr val="000000">
                      <a:alpha val="43137"/>
                    </a:srgbClr>
                  </a:outerShdw>
                </a:effectLst>
              </a:rPr>
              <a:t>3</a:t>
            </a:r>
            <a:r>
              <a:rPr lang="en-US" dirty="0">
                <a:effectLst>
                  <a:outerShdw blurRad="38100" dist="38100" dir="2700000" algn="tl">
                    <a:srgbClr val="000000">
                      <a:alpha val="43137"/>
                    </a:srgbClr>
                  </a:outerShdw>
                </a:effectLst>
              </a:rPr>
              <a:t> Then he was afraid, and he arose and ran for his life and came to Beersheba, which belongs to Judah, and left his servant there. </a:t>
            </a:r>
            <a:r>
              <a:rPr lang="en-US" baseline="30000" dirty="0">
                <a:effectLst>
                  <a:outerShdw blurRad="38100" dist="38100" dir="2700000" algn="tl">
                    <a:srgbClr val="000000">
                      <a:alpha val="43137"/>
                    </a:srgbClr>
                  </a:outerShdw>
                </a:effectLst>
              </a:rPr>
              <a:t>4</a:t>
            </a:r>
            <a:r>
              <a:rPr lang="en-US" dirty="0">
                <a:effectLst>
                  <a:outerShdw blurRad="38100" dist="38100" dir="2700000" algn="tl">
                    <a:srgbClr val="000000">
                      <a:alpha val="43137"/>
                    </a:srgbClr>
                  </a:outerShdw>
                </a:effectLst>
              </a:rPr>
              <a:t> But he himself went a day's journey into the wilderness and came and sat down under a broom tree. And he asked that he might die, saying, "It is enough; now, O LORD, take away my life, for I am no better than my fathers.“ [</a:t>
            </a:r>
            <a:r>
              <a:rPr lang="en-US" dirty="0">
                <a:effectLst>
                  <a:outerShdw blurRad="38100" dist="38100" dir="2700000" algn="tl">
                    <a:srgbClr val="000000">
                      <a:alpha val="43137"/>
                    </a:srgbClr>
                  </a:outerShdw>
                </a:effectLst>
                <a:hlinkClick r:id="rId3" action="ppaction://hlinksldjump"/>
              </a:rPr>
              <a:t>R</a:t>
            </a:r>
            <a:r>
              <a:rPr lang="en-US" dirty="0">
                <a:effectLst>
                  <a:outerShdw blurRad="38100" dist="38100" dir="2700000" algn="tl">
                    <a:srgbClr val="000000">
                      <a:alpha val="43137"/>
                    </a:srgbClr>
                  </a:outerShdw>
                </a:effectLst>
              </a:rPr>
              <a:t>]</a:t>
            </a:r>
            <a:endParaRPr lang="en-US" dirty="0"/>
          </a:p>
        </p:txBody>
      </p:sp>
    </p:spTree>
    <p:extLst>
      <p:ext uri="{BB962C8B-B14F-4D97-AF65-F5344CB8AC3E}">
        <p14:creationId xmlns:p14="http://schemas.microsoft.com/office/powerpoint/2010/main" val="3780435758"/>
      </p:ext>
    </p:extLst>
  </p:cSld>
  <p:clrMapOvr>
    <a:masterClrMapping/>
  </p:clrMapOvr>
  <p:transition spd="med">
    <p:random/>
  </p:transition>
</p:sld>
</file>

<file path=ppt/theme/theme1.xml><?xml version="1.0" encoding="utf-8"?>
<a:theme xmlns:a="http://schemas.openxmlformats.org/drawingml/2006/main" name="2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Default Design">
  <a:themeElements>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folHlink"/>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1420928</TotalTime>
  <Words>5665</Words>
  <Application>Microsoft Office PowerPoint</Application>
  <PresentationFormat>On-screen Show (4:3)</PresentationFormat>
  <Paragraphs>337</Paragraphs>
  <Slides>21</Slides>
  <Notes>19</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21</vt:i4>
      </vt:variant>
    </vt:vector>
  </HeadingPairs>
  <TitlesOfParts>
    <vt:vector size="28" baseType="lpstr">
      <vt:lpstr>Arial</vt:lpstr>
      <vt:lpstr>Arial Rounded MT Bold</vt:lpstr>
      <vt:lpstr>Calibri</vt:lpstr>
      <vt:lpstr>2_Default Design</vt:lpstr>
      <vt:lpstr>Default Design</vt:lpstr>
      <vt:lpstr>3_Default Design</vt:lpstr>
      <vt:lpstr>4_Default Design</vt:lpstr>
      <vt:lpstr>The Gift of Prophecy</vt:lpstr>
      <vt:lpstr>Memory Text 2 Chronicles 20:20 NKJV</vt:lpstr>
      <vt:lpstr>Overview</vt:lpstr>
      <vt:lpstr>True and False</vt:lpstr>
      <vt:lpstr>OT Prophetic Authority</vt:lpstr>
      <vt:lpstr>Elijah and Us</vt:lpstr>
      <vt:lpstr>Summary</vt:lpstr>
      <vt:lpstr>Summary</vt:lpstr>
      <vt:lpstr>Summary</vt:lpstr>
      <vt:lpstr>PowerPoint Presentation</vt:lpstr>
      <vt:lpstr>Deuteronomy 18:20-22 ESV</vt:lpstr>
      <vt:lpstr>Deuteronomy 13:1-3 ESV</vt:lpstr>
      <vt:lpstr>Isaiah 8:19-20 NKJV</vt:lpstr>
      <vt:lpstr>Matthew 7:15-20 NKJV</vt:lpstr>
      <vt:lpstr>Leviticus 8:10-13 ESV</vt:lpstr>
      <vt:lpstr>1 Samuel 8:21-22 ESV</vt:lpstr>
      <vt:lpstr>Exodus 24:4, 7 ESV</vt:lpstr>
      <vt:lpstr>2 Kings 22:13-16 ESV</vt:lpstr>
      <vt:lpstr>OT Prophets Speaking the Word of God</vt:lpstr>
      <vt:lpstr>James 5:17-18 ESV</vt:lpstr>
      <vt:lpstr>1 Kings 19:1-4 ESV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3: Ole Testament Prophets</dc:title>
  <dc:subject>First and Second Corinthians</dc:subject>
  <dc:creator>Kenneth J. McNulty</dc:creator>
  <cp:lastModifiedBy>Kenneth McNulty</cp:lastModifiedBy>
  <cp:revision>23815</cp:revision>
  <cp:lastPrinted>2016-06-03T16:02:10Z</cp:lastPrinted>
  <dcterms:created xsi:type="dcterms:W3CDTF">2005-09-30T23:50:48Z</dcterms:created>
  <dcterms:modified xsi:type="dcterms:W3CDTF">2026-10-17T01:08:16Z</dcterms:modified>
  <cp:category>Topic: The Gift of Prophecy</cp:category>
</cp:coreProperties>
</file>