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 id="2147486586" r:id="rId4"/>
  </p:sldMasterIdLst>
  <p:notesMasterIdLst>
    <p:notesMasterId r:id="rId27"/>
  </p:notesMasterIdLst>
  <p:handoutMasterIdLst>
    <p:handoutMasterId r:id="rId28"/>
  </p:handoutMasterIdLst>
  <p:sldIdLst>
    <p:sldId id="3191" r:id="rId5"/>
    <p:sldId id="2881" r:id="rId6"/>
    <p:sldId id="3193" r:id="rId7"/>
    <p:sldId id="3215" r:id="rId8"/>
    <p:sldId id="1931" r:id="rId9"/>
    <p:sldId id="3217" r:id="rId10"/>
    <p:sldId id="3212" r:id="rId11"/>
    <p:sldId id="3213" r:id="rId12"/>
    <p:sldId id="3214" r:id="rId13"/>
    <p:sldId id="3211" r:id="rId14"/>
    <p:sldId id="629" r:id="rId15"/>
    <p:sldId id="3142" r:id="rId16"/>
    <p:sldId id="2831" r:id="rId17"/>
    <p:sldId id="3147" r:id="rId18"/>
    <p:sldId id="3128" r:id="rId19"/>
    <p:sldId id="3218" r:id="rId20"/>
    <p:sldId id="3219" r:id="rId21"/>
    <p:sldId id="1530" r:id="rId22"/>
    <p:sldId id="2031" r:id="rId23"/>
    <p:sldId id="3145" r:id="rId24"/>
    <p:sldId id="3149" r:id="rId25"/>
    <p:sldId id="3150" r:id="rId26"/>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20" autoAdjust="0"/>
    <p:restoredTop sz="62453" autoAdjust="0"/>
  </p:normalViewPr>
  <p:slideViewPr>
    <p:cSldViewPr>
      <p:cViewPr varScale="1">
        <p:scale>
          <a:sx n="53" d="100"/>
          <a:sy n="53" d="100"/>
        </p:scale>
        <p:origin x="1781" y="53"/>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10/9/2026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b="0" dirty="0"/>
              <a:t>1.  Whom shall </a:t>
            </a:r>
            <a:r>
              <a:rPr lang="en-US" b="1" u="sng" dirty="0"/>
              <a:t>I</a:t>
            </a:r>
            <a:r>
              <a:rPr lang="en-US" b="0" dirty="0"/>
              <a:t> send and who will go for </a:t>
            </a:r>
            <a:r>
              <a:rPr lang="en-US" b="1" u="sng" dirty="0"/>
              <a:t>us</a:t>
            </a:r>
            <a:r>
              <a:rPr lang="en-US" b="0" dirty="0"/>
              <a:t>?  </a:t>
            </a:r>
          </a:p>
          <a:p>
            <a:pPr marL="274320" indent="-274320"/>
            <a:r>
              <a:rPr lang="en-US" b="0" dirty="0"/>
              <a:t>2.  These two questions are obviously parallel.  </a:t>
            </a:r>
          </a:p>
          <a:p>
            <a:pPr marL="274320" indent="-274320"/>
            <a:r>
              <a:rPr lang="en-US" b="0" dirty="0"/>
              <a:t>3.  In the first God is singular and in the second He is plural.  </a:t>
            </a:r>
          </a:p>
          <a:p>
            <a:pPr marL="274320" indent="-274320"/>
            <a:endParaRPr lang="en-US" b="0" dirty="0"/>
          </a:p>
          <a:p>
            <a:pPr marL="274320" indent="-274320"/>
            <a:r>
              <a:rPr lang="en-US" b="1" dirty="0"/>
              <a:t>B3:</a:t>
            </a:r>
          </a:p>
          <a:p>
            <a:pPr marL="274320" indent="-274320"/>
            <a:r>
              <a:rPr lang="en-US" b="0" dirty="0"/>
              <a:t>1.  It implies that God exist as three persons but one God. </a:t>
            </a:r>
          </a:p>
          <a:p>
            <a:pPr marL="274320" indent="-274320"/>
            <a:r>
              <a:rPr lang="en-US" b="0" dirty="0"/>
              <a:t>2.  This is one more place in scripture that we can see God referring to Himself in the plural.</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dirty="0"/>
              <a:t>Genesis 1:26 NKJV</a:t>
            </a:r>
            <a:r>
              <a:rPr lang="en-US" b="0" dirty="0"/>
              <a:t> - Then God said, "Let </a:t>
            </a:r>
            <a:r>
              <a:rPr lang="en-US" b="1" dirty="0"/>
              <a:t>Us</a:t>
            </a:r>
            <a:r>
              <a:rPr lang="en-US" b="0" dirty="0"/>
              <a:t> make man in </a:t>
            </a:r>
            <a:r>
              <a:rPr lang="en-US" b="1" dirty="0"/>
              <a:t>Our</a:t>
            </a:r>
            <a:r>
              <a:rPr lang="en-US" b="0" dirty="0"/>
              <a:t> image, …“(us and our are plural)</a:t>
            </a:r>
          </a:p>
          <a:p>
            <a:pPr marL="274320" indent="-274320"/>
            <a:r>
              <a:rPr lang="en-US" b="0" dirty="0"/>
              <a:t>3.  And in the next verse: </a:t>
            </a:r>
          </a:p>
          <a:p>
            <a:pPr marL="274320" indent="-274320"/>
            <a:r>
              <a:rPr lang="en-US" b="1" dirty="0"/>
              <a:t>Genesis 1:27 NKJV</a:t>
            </a:r>
            <a:r>
              <a:rPr lang="en-US" b="0" dirty="0"/>
              <a:t> - So God created man in </a:t>
            </a:r>
            <a:r>
              <a:rPr lang="en-US" b="1" dirty="0"/>
              <a:t>His</a:t>
            </a:r>
            <a:r>
              <a:rPr lang="en-US" b="0" dirty="0"/>
              <a:t> own image; (his is singular)</a:t>
            </a:r>
          </a:p>
          <a:p>
            <a:pPr marL="274320" indent="-274320"/>
            <a:r>
              <a:rPr lang="en-US" b="0" dirty="0"/>
              <a:t>4.  When God confused the languages at Babel, He said,</a:t>
            </a:r>
          </a:p>
          <a:p>
            <a:pPr marL="274320" indent="-274320"/>
            <a:r>
              <a:rPr lang="en-US" b="1" dirty="0"/>
              <a:t>Genesis 11:7 NKJV</a:t>
            </a:r>
            <a:r>
              <a:rPr lang="en-US" b="0" dirty="0"/>
              <a:t> - "Come, let </a:t>
            </a:r>
            <a:r>
              <a:rPr lang="en-US" b="1" dirty="0"/>
              <a:t>Us</a:t>
            </a:r>
            <a:r>
              <a:rPr lang="en-US" b="0" dirty="0"/>
              <a:t> go down and there confuse their language,…</a:t>
            </a:r>
          </a:p>
          <a:p>
            <a:pPr marL="274320" indent="-274320"/>
            <a:r>
              <a:rPr lang="en-US" b="0" dirty="0"/>
              <a:t>5.  So Isaiah gives us one more instance where we see the godhead as plural rather than singular.</a:t>
            </a:r>
          </a:p>
          <a:p>
            <a:pPr marL="274320" indent="-274320"/>
            <a:endParaRPr lang="en-US" b="0" dirty="0"/>
          </a:p>
          <a:p>
            <a:pPr marL="274320" indent="-274320"/>
            <a:r>
              <a:rPr lang="en-US" b="1" dirty="0"/>
              <a:t>B4:</a:t>
            </a:r>
          </a:p>
          <a:p>
            <a:pPr marL="274320" indent="-274320"/>
            <a:r>
              <a:rPr lang="en-US" b="0" dirty="0"/>
              <a:t>[See notes on linked slide.]</a:t>
            </a:r>
          </a:p>
          <a:p>
            <a:pPr marL="274320" indent="-457200"/>
            <a:endParaRPr lang="en-US" b="1" dirty="0"/>
          </a:p>
          <a:p>
            <a:pPr marL="274320" indent="-274320"/>
            <a:endParaRPr lang="en-US" sz="1200" b="1"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B5:</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B6:</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 four major prophets wrote fairly long books of Scripture.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They are in order, Isaiah, Jeremiah, Ezekiel, and Daniel.</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There are 12 minor prophets that wrote smaller books.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Some very important prophets did not write any books, but their words and acts are recorded in Kings and Chronicles and other books.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These include Samuel, Elijah, Elisha, and the less well-known prophets </a:t>
            </a:r>
            <a:r>
              <a:rPr lang="en-US" altLang="en-US" dirty="0"/>
              <a:t>Ahijah, Gad, and Nathan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There are also women prophets in OT times.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We have Mariam, the sister of Moses, Deborah, and Huldah.</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These all were called to be spokespersons for God and to convey His words to Israel.</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indent="-274320"/>
            <a:r>
              <a:rPr lang="en-US" altLang="en-US" dirty="0"/>
              <a:t>1.  No other prophet so clearly predicted the saving ministry of our Lord Jesus Christ.</a:t>
            </a:r>
          </a:p>
          <a:p>
            <a:pPr marL="274320" indent="-274320"/>
            <a:r>
              <a:rPr lang="en-US" altLang="en-US" dirty="0"/>
              <a:t>2.  Isaiah pictured the future Messiah as God’s “suffering Servant.”</a:t>
            </a:r>
          </a:p>
          <a:p>
            <a:pPr marL="274320" indent="-274320"/>
            <a:r>
              <a:rPr lang="en-US" altLang="en-US" dirty="0"/>
              <a:t>3.  God gave Isaiah five different poetic prophecies in which he describes the work of the suffering Servant.</a:t>
            </a:r>
          </a:p>
          <a:p>
            <a:pPr marL="274320" indent="-274320"/>
            <a:r>
              <a:rPr lang="en-US" altLang="en-US" dirty="0"/>
              <a:t>4.  The most explicit of these is Suffering Servant Song #4 which begins in Isaian 52:13 and goes through the end of Isaiah 53.</a:t>
            </a:r>
          </a:p>
          <a:p>
            <a:pPr marL="274320" indent="-274320"/>
            <a:r>
              <a:rPr lang="en-US" altLang="en-US" dirty="0"/>
              <a:t>5.  It provides a vivid description of One who would suffer and die for our sins but be raised again.</a:t>
            </a:r>
          </a:p>
          <a:p>
            <a:pPr marL="274320" indent="-274320"/>
            <a:r>
              <a:rPr lang="en-US" altLang="en-US" dirty="0"/>
              <a:t>6.  It is in this song that we find the plan of salvation , the gospel, laid out in clear and unmistakable terms.</a:t>
            </a:r>
          </a:p>
          <a:p>
            <a:pPr marL="274320" indent="-274320"/>
            <a:endParaRPr lang="en-US" altLang="en-US" dirty="0"/>
          </a:p>
          <a:p>
            <a:pPr marL="274320" indent="-274320"/>
            <a:r>
              <a:rPr lang="en-US" altLang="en-US" b="1" dirty="0"/>
              <a:t>B2:</a:t>
            </a:r>
          </a:p>
          <a:p>
            <a:pPr marL="274320" indent="-274320"/>
            <a:r>
              <a:rPr lang="en-US" altLang="en-US" dirty="0"/>
              <a:t>[See notes on linked slide.]</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dirty="0"/>
          </a:p>
          <a:p>
            <a:pPr marL="274320" indent="-274320"/>
            <a:r>
              <a:rPr lang="en-US" altLang="en-US" b="1" dirty="0"/>
              <a:t>B4:</a:t>
            </a:r>
          </a:p>
          <a:p>
            <a:pPr marL="274320" indent="-274320"/>
            <a:r>
              <a:rPr lang="en-US" altLang="en-US" dirty="0"/>
              <a:t>[See notes on linked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baseline="0" dirty="0"/>
              <a:t>Luke 3:3 NKJV </a:t>
            </a:r>
            <a:r>
              <a:rPr lang="en-US" b="0" baseline="0" dirty="0"/>
              <a:t>– And he [John] went into all the region around the Jordan, preaching a baptism of repentance for the remission of sins,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  So John was calling people to repent of their sins and come back to faithful obedience to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2.  He was also pointing to Jesus as the Lamb of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baseline="0" dirty="0"/>
              <a:t>John 1:29 NKJV </a:t>
            </a:r>
            <a:r>
              <a:rPr lang="en-US" b="0" baseline="0" dirty="0"/>
              <a:t>– The next day John saw Jesus coming toward him, and said, "Behold! The Lamb of God who takes away the sin of the world!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3.  Now Jesus had not yet died for our sins, so it may not have been clear how He was the Lamb of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4.  But John had a two-fold message, repent and believe.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5.  This is captured in Paul’s description of John’s ministry in: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baseline="0" dirty="0"/>
              <a:t>Acts 19:4 NKJV</a:t>
            </a:r>
            <a:r>
              <a:rPr lang="en-US" b="0" baseline="0" dirty="0"/>
              <a:t> – 4 Then Paul said, "John indeed baptized with a baptism of repentance, saying to the people that they should believe on Him who would come after him, that is, on Christ Jesus."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6.  So here again we have a prophet calling people back to faithfulness to God and pointing them to Jesus.</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b="1" dirty="0"/>
              <a:t>Q1: Why did Isaiah respond to a vision of the Lord with “woe is me?”</a:t>
            </a:r>
          </a:p>
          <a:p>
            <a:pPr marL="274320" indent="-274320"/>
            <a:r>
              <a:rPr lang="en-US" altLang="en-US" dirty="0"/>
              <a:t>1.  The infinite holiness of God, His awesome power and glory, His hatred of sin, brings an awareness of our own unworthiness in His presence.  </a:t>
            </a:r>
          </a:p>
          <a:p>
            <a:pPr marL="274320" indent="-274320"/>
            <a:r>
              <a:rPr lang="en-US" altLang="en-US" dirty="0"/>
              <a:t>2.  We see our inadequacies and sinfulness in contrast to His power and holiness.</a:t>
            </a:r>
          </a:p>
          <a:p>
            <a:pPr marL="274320" indent="-274320"/>
            <a:r>
              <a:rPr lang="en-US" altLang="en-US" dirty="0"/>
              <a:t>3.  Our only hope is the blood of Christ to forgive our sins and His righteousness to cover us. </a:t>
            </a:r>
          </a:p>
          <a:p>
            <a:pPr marL="274320" indent="-274320"/>
            <a:r>
              <a:rPr lang="en-US" altLang="en-US" dirty="0"/>
              <a:t>4.  The common belief was that no sinner could see God and live.</a:t>
            </a:r>
          </a:p>
          <a:p>
            <a:pPr marL="274320" indent="-274320"/>
            <a:r>
              <a:rPr lang="en-US" altLang="en-US" dirty="0"/>
              <a:t>5.  It was believed that God was a consuming fire to sin and sinners.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6.  The Hebrew translated “I am lost” can also be translated cutoff, perish, destroy.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7.  He thought that he would die as a sinner in the presence of a holy God. </a:t>
            </a:r>
          </a:p>
          <a:p>
            <a:pPr marL="274320" indent="-274320"/>
            <a:r>
              <a:rPr lang="en-US" altLang="en-US" dirty="0"/>
              <a:t>8.  This may come from Ex 33:20 where the Lord told Moses:</a:t>
            </a:r>
          </a:p>
          <a:p>
            <a:pPr marL="274320" indent="-274320"/>
            <a:r>
              <a:rPr lang="en-US" altLang="en-US" b="1" dirty="0"/>
              <a:t>Exodus 33:20 ESV</a:t>
            </a:r>
            <a:r>
              <a:rPr lang="en-US" altLang="en-US" dirty="0"/>
              <a:t> - "you cannot see my face, for man shall not see me and live."</a:t>
            </a:r>
          </a:p>
          <a:p>
            <a:pPr marL="274320" indent="-274320"/>
            <a:r>
              <a:rPr lang="en-US" altLang="en-US" dirty="0"/>
              <a:t>9.  What Isaiah needed was the assurance of the forgiveness of his sins.</a:t>
            </a:r>
          </a:p>
          <a:p>
            <a:pPr marL="274320" indent="-274320"/>
            <a:r>
              <a:rPr lang="en-US" altLang="en-US" dirty="0"/>
              <a:t>10. When the angel touched his lips with a coal from the alter and announced he was forgiven, his response changed from “Woe is me” to “Here am I, send me.”</a:t>
            </a:r>
          </a:p>
          <a:p>
            <a:pPr marL="274320" indent="-274320"/>
            <a:r>
              <a:rPr lang="en-US" altLang="en-US" dirty="0"/>
              <a:t>So too for us.</a:t>
            </a:r>
          </a:p>
          <a:p>
            <a:pPr marL="274320" indent="-274320"/>
            <a:r>
              <a:rPr lang="en-US" altLang="en-US" dirty="0"/>
              <a:t>When we know that we are redeemed by the blood of the Lamb, we too can speak up for God.</a:t>
            </a:r>
          </a:p>
          <a:p>
            <a:pPr marL="274320" indent="-274320"/>
            <a:r>
              <a:rPr lang="en-US" altLang="en-US" b="1" dirty="0"/>
              <a:t>Psalm 107:2 KJV</a:t>
            </a:r>
            <a:r>
              <a:rPr lang="en-US" altLang="en-US" dirty="0"/>
              <a:t> – Let the redeemed of the LORD say so, whom he hath redeemed from the hand of the enemy;</a:t>
            </a:r>
          </a:p>
          <a:p>
            <a:pPr marL="274320" indent="-274320"/>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lnSpc>
                <a:spcPct val="90000"/>
              </a:lnSpc>
              <a:buFontTx/>
              <a:buNone/>
            </a:pPr>
            <a:r>
              <a:rPr lang="en-US" altLang="en-US" b="1" dirty="0"/>
              <a:t>Q1: To whom does this refer and what is the context of the passage?</a:t>
            </a:r>
          </a:p>
          <a:p>
            <a:pPr marL="274320" indent="-457200">
              <a:buFontTx/>
              <a:buNone/>
            </a:pPr>
            <a:r>
              <a:rPr lang="en-US" altLang="en-US" dirty="0"/>
              <a:t>1.  This refers to Abraham and the context is the second half-truth he told concerning Sarah.  </a:t>
            </a:r>
          </a:p>
          <a:p>
            <a:pPr marL="274320" indent="-457200">
              <a:buFontTx/>
              <a:buNone/>
            </a:pPr>
            <a:r>
              <a:rPr lang="en-US" altLang="en-US" dirty="0"/>
              <a:t>2.  This was after Sodom and Gomorrah were destroyed and Abraham and Sarah moved to Gerar where Abimelech was king.  </a:t>
            </a:r>
          </a:p>
          <a:p>
            <a:pPr marL="274320" indent="-457200">
              <a:buFontTx/>
              <a:buNone/>
            </a:pPr>
            <a:r>
              <a:rPr lang="en-US" altLang="en-US" dirty="0"/>
              <a:t>3.  You would think that Abraham would have learned his lesson in Egypt.</a:t>
            </a:r>
          </a:p>
          <a:p>
            <a:pPr marL="274320" indent="-457200">
              <a:buFontTx/>
              <a:buNone/>
            </a:pPr>
            <a:r>
              <a:rPr lang="en-US" altLang="en-US" dirty="0"/>
              <a:t>4.  But this was the second time that he told the “half-truth” that Sarah was his sister.  </a:t>
            </a:r>
          </a:p>
          <a:p>
            <a:pPr marL="274320" indent="-457200">
              <a:buFontTx/>
              <a:buNone/>
            </a:pPr>
            <a:r>
              <a:rPr lang="en-US" altLang="en-US" dirty="0"/>
              <a:t>5.  She was his half-sister: same father, different mother.</a:t>
            </a:r>
          </a:p>
          <a:p>
            <a:pPr marL="274320" indent="-457200">
              <a:buFontTx/>
              <a:buNone/>
            </a:pPr>
            <a:r>
              <a:rPr lang="en-US" altLang="en-US" dirty="0"/>
              <a:t>6.  But when you tell someone she is your sister rather than your wife, you have deceived them, and that’s a lie.</a:t>
            </a:r>
          </a:p>
          <a:p>
            <a:pPr marL="274320" indent="-457200">
              <a:buFontTx/>
              <a:buNone/>
            </a:pPr>
            <a:r>
              <a:rPr lang="en-US" altLang="en-US" dirty="0"/>
              <a:t>7.  Abimelech took Sarah with the intention of marrying her until God spoke to him in a dream and told him Sarah was Abraham’s wife.  </a:t>
            </a:r>
          </a:p>
          <a:p>
            <a:pPr marL="274320" indent="-457200">
              <a:buFontTx/>
              <a:buNone/>
            </a:pPr>
            <a:endParaRPr lang="en-US" altLang="en-US" dirty="0"/>
          </a:p>
          <a:p>
            <a:pPr marL="274320" indent="-457200">
              <a:lnSpc>
                <a:spcPct val="90000"/>
              </a:lnSpc>
              <a:buFontTx/>
              <a:buNone/>
            </a:pPr>
            <a:r>
              <a:rPr lang="en-US" altLang="en-US" b="1" dirty="0"/>
              <a:t>Q2:  What was Abraham to do for Abimelech?</a:t>
            </a:r>
          </a:p>
          <a:p>
            <a:pPr marL="274320" indent="-457200">
              <a:lnSpc>
                <a:spcPct val="90000"/>
              </a:lnSpc>
              <a:buFontTx/>
              <a:buNone/>
            </a:pPr>
            <a:r>
              <a:rPr lang="en-US" altLang="en-US" dirty="0"/>
              <a:t>1.  He was to pray for Abimelech.</a:t>
            </a:r>
          </a:p>
          <a:p>
            <a:pPr marL="274320" indent="-457200">
              <a:lnSpc>
                <a:spcPct val="90000"/>
              </a:lnSpc>
              <a:buFontTx/>
              <a:buNone/>
            </a:pPr>
            <a:r>
              <a:rPr lang="en-US" altLang="en-US" dirty="0"/>
              <a:t>2.  This was the first of many times to follow when a prophet would intercede for the people.</a:t>
            </a:r>
          </a:p>
          <a:p>
            <a:pPr marL="274320" indent="-457200">
              <a:lnSpc>
                <a:spcPct val="90000"/>
              </a:lnSpc>
              <a:buFontTx/>
              <a:buNone/>
            </a:pPr>
            <a:r>
              <a:rPr lang="en-US" altLang="en-US" dirty="0"/>
              <a:t>3.  We can particularly think of Moses in this role, interceding on behalf of his wayward people.</a:t>
            </a:r>
          </a:p>
          <a:p>
            <a:pPr marL="274320" indent="-457200">
              <a:lnSpc>
                <a:spcPct val="90000"/>
              </a:lnSpc>
              <a:buFontTx/>
              <a:buNone/>
            </a:pPr>
            <a:endParaRPr lang="en-US" altLang="en-US" dirty="0"/>
          </a:p>
          <a:p>
            <a:pPr marL="274320" indent="-457200">
              <a:lnSpc>
                <a:spcPct val="90000"/>
              </a:lnSpc>
              <a:buFontTx/>
              <a:buNone/>
            </a:pPr>
            <a:r>
              <a:rPr lang="en-US" altLang="en-US" b="1" dirty="0"/>
              <a:t>Q3:  How does this fit into the prophetic function?</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1.  The primary role of a prophet is to bring people back to faithfulness to God.  </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2.  Abimelech had unknowingly come close to committing adultery.  </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3.  He was only too happy to give Sarah back and have Abraham pray for him.  </a:t>
            </a:r>
          </a:p>
          <a:p>
            <a:pPr marL="274320" indent="-457200">
              <a:lnSpc>
                <a:spcPct val="90000"/>
              </a:lnSpc>
              <a:buFontTx/>
              <a:buNone/>
            </a:pPr>
            <a:endParaRPr lang="en-US" altLang="en-US" dirty="0"/>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sz="1200" b="1" dirty="0"/>
              <a:t>Q4:  Who needed prayer as much as Abimelech (maybe more)?  </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1.  Abraham and Sarah.</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2.  Sarah apparently went along with this lie.</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3.  The king took her into his harem but had not touched her.</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4.  You wonder how Abraham could have placed her in such a vulnerable situation to protect his own skin.</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5.  This is the second time they did not trust God enough to protect them and made up a lie that almost got a lot of people killed.  </a:t>
            </a:r>
          </a:p>
          <a:p>
            <a:pPr marL="274320" indent="-457200">
              <a:lnSpc>
                <a:spcPct val="90000"/>
              </a:lnSpc>
              <a:buFontTx/>
              <a:buNone/>
            </a:pPr>
            <a:endParaRPr lang="en-US" altLang="en-US" dirty="0"/>
          </a:p>
          <a:p>
            <a:pPr marL="274320" indent="-457200">
              <a:lnSpc>
                <a:spcPct val="90000"/>
              </a:lnSpc>
              <a:buFontTx/>
              <a:buNone/>
            </a:pPr>
            <a:r>
              <a:rPr lang="en-US" altLang="en-US" b="1" dirty="0"/>
              <a:t>Q5: What encouragement can we take from the fact that God still used Abraham in a mighty way despite his flaws and lapses of faith?</a:t>
            </a:r>
          </a:p>
          <a:p>
            <a:pPr marL="274320" indent="-457200">
              <a:lnSpc>
                <a:spcPct val="90000"/>
              </a:lnSpc>
              <a:buFontTx/>
              <a:buNone/>
            </a:pPr>
            <a:r>
              <a:rPr lang="en-US" altLang="en-US" dirty="0"/>
              <a:t>1.  God can still use us too despite our flaws and lapses of faith.</a:t>
            </a:r>
          </a:p>
          <a:p>
            <a:pPr marL="274320" indent="-457200">
              <a:lnSpc>
                <a:spcPct val="90000"/>
              </a:lnSpc>
              <a:buFontTx/>
              <a:buNone/>
            </a:pPr>
            <a:r>
              <a:rPr lang="en-US" altLang="en-US" dirty="0"/>
              <a:t>2.  Our faith can grow over time as Abraham’s did </a:t>
            </a:r>
          </a:p>
          <a:p>
            <a:pPr marL="274320" indent="-457200">
              <a:lnSpc>
                <a:spcPct val="90000"/>
              </a:lnSpc>
              <a:buFontTx/>
              <a:buNone/>
            </a:pPr>
            <a:r>
              <a:rPr lang="en-US" altLang="en-US" dirty="0"/>
              <a:t>3.  His experience in almost offering Issac as a burnt offering took a tremendous amount of faith.</a:t>
            </a:r>
          </a:p>
          <a:p>
            <a:pPr marL="274320" indent="-457200">
              <a:lnSpc>
                <a:spcPct val="90000"/>
              </a:lnSpc>
              <a:buFontTx/>
              <a:buNone/>
            </a:pPr>
            <a:r>
              <a:rPr lang="en-US" altLang="en-US" dirty="0"/>
              <a:t>4.  “God can still make straight lines with crooked sticks.”</a:t>
            </a:r>
          </a:p>
          <a:p>
            <a:pPr marL="274320" indent="-457200">
              <a:buFontTx/>
              <a:buNone/>
            </a:pP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did it take for Abraham to answer the call of God?</a:t>
            </a:r>
          </a:p>
          <a:p>
            <a:pPr marL="274320" indent="-274320"/>
            <a:r>
              <a:rPr lang="en-US" b="0" dirty="0"/>
              <a:t>1.  It took faith!</a:t>
            </a:r>
          </a:p>
          <a:p>
            <a:pPr marL="274320" indent="-274320"/>
            <a:endParaRPr lang="en-US" b="0" dirty="0"/>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Q2:  </a:t>
            </a:r>
            <a:r>
              <a:rPr lang="en-US" altLang="en-US" b="1" dirty="0"/>
              <a:t>What is remarkable about Abraham’s faith in these verses?</a:t>
            </a:r>
          </a:p>
          <a:p>
            <a:pPr marL="274320" indent="-274320"/>
            <a:r>
              <a:rPr lang="en-US" altLang="en-US" dirty="0"/>
              <a:t>1.  When most people leave home, they know where they’re going, how to get there, and what to expect.</a:t>
            </a:r>
          </a:p>
          <a:p>
            <a:pPr marL="274320" indent="-274320"/>
            <a:r>
              <a:rPr lang="en-US" altLang="en-US" dirty="0"/>
              <a:t>2.  Abraham, it seems, had no idea where he was going, how to get there, or what to expect when he arrived.</a:t>
            </a:r>
          </a:p>
          <a:p>
            <a:pPr marL="274320" indent="-274320"/>
            <a:r>
              <a:rPr lang="en-US" altLang="en-US" dirty="0"/>
              <a:t>3.  He simply believed God’s promise and was obedient to God’s call.</a:t>
            </a:r>
          </a:p>
          <a:p>
            <a:pPr marL="274320" indent="-274320"/>
            <a:r>
              <a:rPr lang="en-US" altLang="en-US" dirty="0"/>
              <a:t>4.  He left his home and followed the Lord’s leading.</a:t>
            </a:r>
          </a:p>
          <a:p>
            <a:pPr marL="274320" indent="-274320"/>
            <a:r>
              <a:rPr lang="en-US" altLang="en-US" dirty="0"/>
              <a:t>5.  This meets the biblical definition of being faithful: to believe the promises of God.</a:t>
            </a:r>
          </a:p>
          <a:p>
            <a:pPr marL="274320" indent="-274320"/>
            <a:r>
              <a:rPr lang="en-US" altLang="en-US" dirty="0"/>
              <a:t>6.  His belief was not just intellectual assent to say yes to God’s promise.</a:t>
            </a:r>
          </a:p>
          <a:p>
            <a:pPr marL="274320" indent="-274320"/>
            <a:r>
              <a:rPr lang="en-US" altLang="en-US" dirty="0"/>
              <a:t>7.  His belief changed his entire life because it led to his obedience to follow God all the way.</a:t>
            </a:r>
          </a:p>
          <a:p>
            <a:pPr marL="274320" indent="-274320"/>
            <a:r>
              <a:rPr lang="en-US" altLang="en-US" dirty="0"/>
              <a:t>8.  That’s the kind of faith we need: a faith that results in leaving our comfort zone and following the Lord all the way in obedience to His call.</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altLang="en-US" b="1" dirty="0"/>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Where was Moses and what was he doing when he got the call to be a prophet for God?</a:t>
            </a:r>
          </a:p>
          <a:p>
            <a:pPr marL="274320" indent="-274320"/>
            <a:r>
              <a:rPr lang="en-US" dirty="0"/>
              <a:t>1.  Moses was in the land of Midian tending sheep for his father-in-law.</a:t>
            </a:r>
          </a:p>
          <a:p>
            <a:pPr marL="274320" indent="-274320"/>
            <a:r>
              <a:rPr lang="en-US" dirty="0"/>
              <a:t>2.  There, as he was tending sheep near Mt. Sinai, he saw a burning bush that was not consumed.</a:t>
            </a:r>
          </a:p>
          <a:p>
            <a:pPr marL="274320" indent="-274320"/>
            <a:r>
              <a:rPr lang="en-US" dirty="0"/>
              <a:t>3.  His first 40 years he had spent in Egypt, the next 40 years he spent tending sheep, and the last 40 years he spent shepherding the Children of Israel through the wilderness to the Promised Land.</a:t>
            </a:r>
          </a:p>
          <a:p>
            <a:pPr marL="274320" indent="-274320"/>
            <a:r>
              <a:rPr lang="en-US" dirty="0"/>
              <a:t>4.  So, he was already an elderly man at age 80.</a:t>
            </a:r>
          </a:p>
          <a:p>
            <a:pPr marL="274320" indent="-274320"/>
            <a:r>
              <a:rPr lang="en-US" dirty="0"/>
              <a:t>5.  His first response to God, recorded here, was “Here I am.”</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Moses doing here?</a:t>
            </a:r>
          </a:p>
          <a:p>
            <a:pPr marL="274320" indent="-274320"/>
            <a:r>
              <a:rPr lang="en-US" dirty="0"/>
              <a:t>1.  He is making excuses about why he is unqualified to go speak God’s words to Pharaoh.</a:t>
            </a:r>
          </a:p>
          <a:p>
            <a:pPr marL="274320" indent="-274320"/>
            <a:r>
              <a:rPr lang="en-US" dirty="0"/>
              <a:t>2.  Even before we get to these excuses, right after God tells him what his mission will be, he replies:</a:t>
            </a:r>
          </a:p>
          <a:p>
            <a:pPr marL="274320" indent="-274320"/>
            <a:r>
              <a:rPr lang="en-US" b="1" dirty="0"/>
              <a:t>Exodus 3:11 ESV </a:t>
            </a:r>
            <a:r>
              <a:rPr lang="en-US" dirty="0"/>
              <a:t>– But Moses said to God, "Who am I that I should go to Pharaoh and bring the children of Israel out of Egypt?“</a:t>
            </a:r>
          </a:p>
          <a:p>
            <a:pPr marL="274320" indent="-274320"/>
            <a:r>
              <a:rPr lang="en-US" dirty="0"/>
              <a:t>3.  So, he feels unqualified to be God’s prophet; unqualified to approach Pharaoh. </a:t>
            </a:r>
          </a:p>
          <a:p>
            <a:pPr marL="274320" indent="-274320"/>
            <a:r>
              <a:rPr lang="en-US" dirty="0"/>
              <a:t>4.  This becomes a common theme among God’s prophets.  </a:t>
            </a:r>
          </a:p>
          <a:p>
            <a:pPr marL="274320" indent="-274320"/>
            <a:r>
              <a:rPr lang="en-US" dirty="0"/>
              <a:t>5.  It is a valid concern.  </a:t>
            </a:r>
          </a:p>
          <a:p>
            <a:pPr marL="274320" indent="-274320"/>
            <a:r>
              <a:rPr lang="en-US" dirty="0"/>
              <a:t>6.  Who can think they are actually qualified to be God’s spokesman?</a:t>
            </a:r>
          </a:p>
          <a:p>
            <a:pPr marL="274320" indent="-274320"/>
            <a:r>
              <a:rPr lang="en-US" dirty="0"/>
              <a:t>7.  The only prophet to be actually qualified was Jesus Christ Himself.</a:t>
            </a:r>
          </a:p>
          <a:p>
            <a:pPr marL="274320" indent="-274320"/>
            <a:r>
              <a:rPr lang="en-US" dirty="0"/>
              <a:t>8.  The same may be true of us.</a:t>
            </a:r>
          </a:p>
          <a:p>
            <a:pPr marL="274320" indent="-274320"/>
            <a:r>
              <a:rPr lang="en-US" dirty="0"/>
              <a:t>9.  God calls us to be His witnesses and speak up for Him.</a:t>
            </a:r>
          </a:p>
          <a:p>
            <a:pPr marL="274320" indent="-274320"/>
            <a:r>
              <a:rPr lang="en-US" dirty="0"/>
              <a:t>10. We all have our excuses just like Moses.</a:t>
            </a:r>
          </a:p>
          <a:p>
            <a:pPr marL="274320" indent="-274320"/>
            <a:r>
              <a:rPr lang="en-US" dirty="0"/>
              <a:t>11. But God’s wisdom and power can make up for our every deficiency.</a:t>
            </a:r>
          </a:p>
          <a:p>
            <a:pPr marL="274320" indent="-274320"/>
            <a:r>
              <a:rPr lang="en-US" dirty="0"/>
              <a:t>12. We have the HS as our Helper to inspire us and bring to our remembrance what we should say.</a:t>
            </a:r>
          </a:p>
          <a:p>
            <a:pPr marL="274320" indent="-274320"/>
            <a:r>
              <a:rPr lang="en-US" dirty="0"/>
              <a:t>13. God had an answer for every one of Moses’ excuses.</a:t>
            </a:r>
          </a:p>
          <a:p>
            <a:pPr marL="274320" indent="-274320"/>
            <a:r>
              <a:rPr lang="en-US" dirty="0"/>
              <a:t>14. So the reluctant prophet accepted the call and headed for Egypt.</a:t>
            </a:r>
          </a:p>
          <a:p>
            <a:pPr marL="274320" indent="-274320"/>
            <a:endParaRPr lang="en-US" dirty="0"/>
          </a:p>
          <a:p>
            <a:pPr marL="274320" indent="-274320"/>
            <a:r>
              <a:rPr lang="en-US" dirty="0"/>
              <a:t>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 am sure there are many more we could add to this list.</a:t>
            </a:r>
          </a:p>
          <a:p>
            <a:r>
              <a:rPr lang="en-US" dirty="0"/>
              <a:t>2.  God used him to work many miracles.</a:t>
            </a:r>
          </a:p>
          <a:p>
            <a:r>
              <a:rPr lang="en-US" dirty="0"/>
              <a:t>3.  His warnings of the blessings and curses was a conditional prediction about the future.</a:t>
            </a:r>
          </a:p>
          <a:p>
            <a:r>
              <a:rPr lang="en-US" dirty="0"/>
              <a:t>4.  But there is one famous prophecy that he made about a future Prophet.</a:t>
            </a:r>
          </a:p>
          <a:p>
            <a:r>
              <a:rPr lang="en-US" dirty="0"/>
              <a:t>5.  It is found in:</a:t>
            </a:r>
          </a:p>
          <a:p>
            <a:pPr marL="274320" indent="-457200"/>
            <a:r>
              <a:rPr lang="en-US" b="1" dirty="0"/>
              <a:t>Deuteronomy 18:15, 19 ESV </a:t>
            </a:r>
            <a:r>
              <a:rPr lang="en-US" dirty="0"/>
              <a:t>–"The LORD your God will raise up for you a prophet like me from among you, from your brothers--it is to him you shall listen-- ... </a:t>
            </a:r>
            <a:r>
              <a:rPr lang="en-US" baseline="30000" dirty="0"/>
              <a:t>19</a:t>
            </a:r>
            <a:r>
              <a:rPr lang="en-US" dirty="0"/>
              <a:t> And whoever will not listen to my words [the Lord speaking] that he shall speak in my name, I myself will require it of him.  </a:t>
            </a:r>
          </a:p>
          <a:p>
            <a:pPr marL="274320" indent="-457200"/>
            <a:r>
              <a:rPr lang="en-US" dirty="0"/>
              <a:t>6.  We believe that this prophecy was fulfilled in the Lord Jesus Christ.</a:t>
            </a:r>
          </a:p>
          <a:p>
            <a:pPr marL="274320" indent="-457200"/>
            <a:r>
              <a:rPr lang="en-US" dirty="0"/>
              <a:t>7.  “In these last days, God has spoken to us by His Son.”  (Heb 1:2)</a:t>
            </a:r>
          </a:p>
          <a:p>
            <a:pPr marL="274320" indent="-457200"/>
            <a:r>
              <a:rPr lang="en-US" dirty="0"/>
              <a:t>8.  It is by our relationship to Jesus that we will be judged.</a:t>
            </a:r>
          </a:p>
          <a:p>
            <a:pPr marL="274320" indent="-457200"/>
            <a:endParaRPr lang="en-US" dirty="0"/>
          </a:p>
          <a:p>
            <a:pPr marL="274320" indent="-457200"/>
            <a:r>
              <a:rPr lang="en-US" b="1" dirty="0"/>
              <a:t>Q1: As we look at Moses and his prophetic ministry, what was the major thrust of his ministry?</a:t>
            </a:r>
          </a:p>
          <a:p>
            <a:pPr marL="274320" indent="-457200"/>
            <a:r>
              <a:rPr lang="en-US" dirty="0"/>
              <a:t>1.  He was not primarily focused on predictions about future events.</a:t>
            </a:r>
          </a:p>
          <a:p>
            <a:pPr marL="274320" indent="-457200">
              <a:buFontTx/>
              <a:buNone/>
            </a:pPr>
            <a:r>
              <a:rPr lang="en-US" altLang="en-US" dirty="0"/>
              <a:t>2.  Moses interceded with God to bridge the gap that sin had created.  </a:t>
            </a:r>
          </a:p>
          <a:p>
            <a:pPr marL="274320" indent="-457200">
              <a:buFontTx/>
              <a:buNone/>
            </a:pPr>
            <a:r>
              <a:rPr lang="en-US" altLang="en-US" dirty="0"/>
              <a:t>3.  Moses did not abandon his people to the separation that sin causes but sought to bring them back to God.</a:t>
            </a:r>
          </a:p>
          <a:p>
            <a:pPr marL="274320" indent="-457200">
              <a:buFontTx/>
              <a:buNone/>
            </a:pPr>
            <a:r>
              <a:rPr lang="en-US" altLang="en-US" dirty="0"/>
              <a:t>4.  The main focus of a prophet’s work was to call people back to faithfulness to God. </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413584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This is an amazing description of what Jesus did for us.</a:t>
            </a:r>
          </a:p>
          <a:p>
            <a:r>
              <a:rPr lang="en-US" dirty="0"/>
              <a:t>2.  He died for our sins, he was buried, and he rose again to intercede for us in the heavenly sanctuary.</a:t>
            </a:r>
          </a:p>
          <a:p>
            <a:r>
              <a:rPr lang="en-US" dirty="0"/>
              <a:t>3.  Through His death for our sins we are justified, declared not guilty, and now have peace with God.</a:t>
            </a:r>
          </a:p>
          <a:p>
            <a:r>
              <a:rPr lang="en-US" dirty="0"/>
              <a:t>4.  How can anyone read this chapter and not see what Jesus did to save us?</a:t>
            </a:r>
          </a:p>
          <a:p>
            <a:r>
              <a:rPr lang="en-US" dirty="0"/>
              <a:t>5.  And yet the Jews are still waiting for a Messiah to save them.</a:t>
            </a:r>
          </a:p>
          <a:p>
            <a:r>
              <a:rPr lang="en-US" dirty="0"/>
              <a:t>6.  Open your eyes my Jewish friends.  </a:t>
            </a:r>
          </a:p>
          <a:p>
            <a:r>
              <a:rPr lang="en-US" dirty="0"/>
              <a:t>7.  Jesus is your Messiah, and you can be saved only through Him!!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3160380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passage of Scripture did the Ethiopian eunuch happen to be reading in his chariot?</a:t>
            </a:r>
          </a:p>
          <a:p>
            <a:pPr marL="274320" indent="-274320"/>
            <a:r>
              <a:rPr lang="en-US" dirty="0"/>
              <a:t>1.  It was Isaiah 53.  What a set up!</a:t>
            </a:r>
          </a:p>
          <a:p>
            <a:pPr marL="274320" indent="-274320"/>
            <a:r>
              <a:rPr lang="en-US" dirty="0"/>
              <a:t>2.  Look how the Lord has arranged this Bible study.</a:t>
            </a:r>
          </a:p>
          <a:p>
            <a:pPr marL="274320" indent="-274320"/>
            <a:r>
              <a:rPr lang="en-US" dirty="0"/>
              <a:t>3.  He gets the eunuch there on time; He gets Philip there on time.</a:t>
            </a:r>
          </a:p>
          <a:p>
            <a:pPr marL="274320" indent="-274320"/>
            <a:r>
              <a:rPr lang="en-US" dirty="0"/>
              <a:t>4.  Just</a:t>
            </a:r>
            <a:r>
              <a:rPr lang="en-US" baseline="0" dirty="0"/>
              <a:t> as they meet, the eunuch is reading </a:t>
            </a:r>
            <a:r>
              <a:rPr lang="en-US" dirty="0"/>
              <a:t>one of the clearest OT passages on the work of the Messiah.</a:t>
            </a:r>
          </a:p>
          <a:p>
            <a:pPr marL="274320" indent="-274320"/>
            <a:r>
              <a:rPr lang="en-US" dirty="0"/>
              <a:t>5.  Philip asks if he understands it; the eunuch admits that he needs</a:t>
            </a:r>
            <a:r>
              <a:rPr lang="en-US" baseline="0" dirty="0"/>
              <a:t> someone to help him.</a:t>
            </a:r>
          </a:p>
          <a:p>
            <a:pPr marL="274320" indent="-274320"/>
            <a:r>
              <a:rPr lang="en-US" baseline="0" dirty="0"/>
              <a:t>6.  The eunuch invites Philip up into the chariot.</a:t>
            </a:r>
          </a:p>
          <a:p>
            <a:pPr marL="274320" indent="-274320"/>
            <a:r>
              <a:rPr lang="en-US" baseline="0" dirty="0"/>
              <a:t>7.  Then he asks Philip to whom the scripture refers.</a:t>
            </a:r>
          </a:p>
          <a:p>
            <a:pPr marL="274320" indent="-274320"/>
            <a:r>
              <a:rPr lang="en-US" baseline="0" dirty="0"/>
              <a:t>8.  So Philip can use this OT scripture, which the eunuch believes, to point him to the fulfillment: Jesus Christ.</a:t>
            </a:r>
          </a:p>
          <a:p>
            <a:pPr marL="274320" indent="-274320"/>
            <a:r>
              <a:rPr lang="en-US" dirty="0"/>
              <a:t>9.  Undoubtedly this scripture was used time and again by Christian believers to point to Jesus Christ as the fulfillment of Isaiah’s prophecy.</a:t>
            </a:r>
          </a:p>
          <a:p>
            <a:pPr marL="274320" indent="-274320"/>
            <a:r>
              <a:rPr lang="en-US" dirty="0"/>
              <a:t>10. Those who accept the OT should also accept the NT because it records the fulfillment </a:t>
            </a:r>
            <a:r>
              <a:rPr lang="en-US" dirty="0" err="1"/>
              <a:t>ot</a:t>
            </a:r>
            <a:r>
              <a:rPr lang="en-US" dirty="0"/>
              <a:t> the OT prophecies in Christ the Messiah.</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convinced Nebuchadnezzar that Daniel was a true prophet of the living God?</a:t>
            </a:r>
          </a:p>
          <a:p>
            <a:pPr marL="274320" indent="-274320"/>
            <a:r>
              <a:rPr lang="en-US" dirty="0"/>
              <a:t>1.  God gave Daniel the same dream as God had given to Nebuchadnezzar.</a:t>
            </a:r>
          </a:p>
          <a:p>
            <a:pPr marL="274320" indent="-274320"/>
            <a:r>
              <a:rPr lang="en-US" dirty="0"/>
              <a:t>2.  So Daniel was able to correctly describe the dream and give its interpretation.</a:t>
            </a:r>
          </a:p>
          <a:p>
            <a:pPr marL="274320" indent="-274320"/>
            <a:r>
              <a:rPr lang="en-US" dirty="0"/>
              <a:t>3.  Nebuchadnezzar would have been even more impressed if he were alive today and could see the fulfillment of this dream.</a:t>
            </a:r>
          </a:p>
          <a:p>
            <a:pPr marL="274320" indent="-274320"/>
            <a:endParaRPr lang="en-US" dirty="0"/>
          </a:p>
          <a:p>
            <a:pPr marL="274320" indent="-274320"/>
            <a:r>
              <a:rPr lang="en-US" b="1" dirty="0"/>
              <a:t>Q2:  How has Nebuchadnezzar’s dream been fulfilled.</a:t>
            </a:r>
          </a:p>
          <a:p>
            <a:pPr marL="274320" indent="-274320"/>
            <a:r>
              <a:rPr lang="en-US" dirty="0"/>
              <a:t>1.  From the time of the dream, there were only four world ruling empires that affected God’s people and their promised land.</a:t>
            </a:r>
          </a:p>
          <a:p>
            <a:pPr marL="274320" indent="-274320"/>
            <a:r>
              <a:rPr lang="en-US" dirty="0"/>
              <a:t>2.  You will remember the different metals in the statue represented different world-ruling kingdoms.</a:t>
            </a:r>
          </a:p>
          <a:p>
            <a:pPr marL="274320" indent="-274320"/>
            <a:r>
              <a:rPr lang="en-US" dirty="0"/>
              <a:t>3.  The head of Gold, Babylon.</a:t>
            </a:r>
          </a:p>
          <a:p>
            <a:pPr marL="274320" indent="-274320"/>
            <a:r>
              <a:rPr lang="en-US" dirty="0"/>
              <a:t>4.  The arms and chest of silver was Medo-Persia.</a:t>
            </a:r>
          </a:p>
          <a:p>
            <a:pPr marL="274320" indent="-274320"/>
            <a:r>
              <a:rPr lang="en-US" dirty="0"/>
              <a:t>5.  The waist and thighs of bronze was Greece</a:t>
            </a:r>
          </a:p>
          <a:p>
            <a:pPr marL="274320" indent="-274320"/>
            <a:r>
              <a:rPr lang="en-US" dirty="0"/>
              <a:t>6.  The legs of iron were Rome</a:t>
            </a:r>
          </a:p>
          <a:p>
            <a:pPr marL="274320" indent="-274320"/>
            <a:r>
              <a:rPr lang="en-US" dirty="0"/>
              <a:t>7.  The feet of iron and clay: the divided Roman empire of Europe.</a:t>
            </a:r>
          </a:p>
          <a:p>
            <a:pPr marL="274320" indent="-274320"/>
            <a:r>
              <a:rPr lang="en-US" dirty="0"/>
              <a:t>8.  Many have tried to reunite the Roman empire but all have failed.</a:t>
            </a:r>
          </a:p>
          <a:p>
            <a:pPr marL="274320" indent="-274320"/>
            <a:r>
              <a:rPr lang="en-US" dirty="0"/>
              <a:t>9.  We believe we are living in the last days just before the stone cut out without hands strikes the image on the feet and blows away all the kingdoms of this world and ushers in the kingdom of God.</a:t>
            </a:r>
          </a:p>
          <a:p>
            <a:pPr marL="274320" indent="-274320"/>
            <a:endParaRPr lang="en-US" dirty="0"/>
          </a:p>
          <a:p>
            <a:pPr marL="274320" indent="-274320"/>
            <a:r>
              <a:rPr lang="en-US" dirty="0"/>
              <a:t>[Go to next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defRPr/>
            </a:pPr>
            <a:r>
              <a:rPr lang="en-US" b="1" dirty="0"/>
              <a:t>Q1: How did king Darius respond to God saving Daniel from the lions’ den?</a:t>
            </a:r>
          </a:p>
          <a:p>
            <a:pPr marL="274320" indent="-457200">
              <a:defRPr/>
            </a:pPr>
            <a:r>
              <a:rPr lang="en-US" dirty="0"/>
              <a:t>1.  He sends out a decree to all of his kingdom praising the God of Daniel.</a:t>
            </a:r>
          </a:p>
          <a:p>
            <a:pPr marL="274320" indent="-457200">
              <a:defRPr/>
            </a:pPr>
            <a:r>
              <a:rPr lang="en-US" dirty="0"/>
              <a:t>2.  No doubt, this good report was passed along to Cyrus who then made a decree that the Jews could return to their homes and rebuild the temple and the walls of Jerusalem and administer justice in their judicial system as vassal state of the empire.</a:t>
            </a:r>
          </a:p>
          <a:p>
            <a:pPr marL="274320" indent="-457200">
              <a:defRPr/>
            </a:pPr>
            <a:r>
              <a:rPr lang="en-US" dirty="0"/>
              <a:t>3.  Others in Babylon also recognized the “spirits of the gods” at work in Daniel’s life.</a:t>
            </a:r>
          </a:p>
          <a:p>
            <a:pPr marL="274320" indent="-457200">
              <a:defRPr/>
            </a:pPr>
            <a:r>
              <a:rPr lang="en-US" dirty="0"/>
              <a:t>4.  We see Daniel interceding in prayer for his people in chapter 9.</a:t>
            </a:r>
          </a:p>
          <a:p>
            <a:pPr marL="274320" indent="-457200">
              <a:defRPr/>
            </a:pPr>
            <a:r>
              <a:rPr lang="en-US" dirty="0"/>
              <a:t>5.  He is praying there for the restoration of the temple and the return of his people.</a:t>
            </a:r>
          </a:p>
          <a:p>
            <a:pPr marL="274320" indent="-457200">
              <a:defRPr/>
            </a:pPr>
            <a:r>
              <a:rPr lang="en-US" dirty="0"/>
              <a:t>6.  So, Daniel’s ministry gave glory to God and gave encouragement to all who would come later that God is ultimately in control of the destiny of mankind.</a:t>
            </a:r>
          </a:p>
          <a:p>
            <a:pPr marL="274320" indent="-457200">
              <a:defRPr/>
            </a:pPr>
            <a:r>
              <a:rPr lang="en-US" dirty="0"/>
              <a:t>7.  In the judgment scene in chapter 7, we can look forward to victory as the Son of Man receives the kingdom from His Father and shares it with those he has redeemed.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was to prepare the way for the Messiah?</a:t>
            </a:r>
          </a:p>
          <a:p>
            <a:pPr marL="274320" indent="-274320"/>
            <a:r>
              <a:rPr lang="en-US" dirty="0"/>
              <a:t>1.  It was John the Baptist.</a:t>
            </a:r>
          </a:p>
          <a:p>
            <a:pPr marL="274320" indent="-274320"/>
            <a:r>
              <a:rPr lang="en-US" dirty="0"/>
              <a:t>2.  Matthew, Mark, and Luke all declare that John the Baptist fulfilled this prophecy by Isaiah.</a:t>
            </a:r>
          </a:p>
          <a:p>
            <a:pPr marL="274320" indent="-274320"/>
            <a:endParaRPr lang="en-US" dirty="0"/>
          </a:p>
          <a:p>
            <a:pPr marL="274320" indent="-274320"/>
            <a:r>
              <a:rPr lang="en-US" b="1" dirty="0"/>
              <a:t>Q2:  What can we say about Jesus from the names Isaiah uses here?</a:t>
            </a:r>
          </a:p>
          <a:p>
            <a:pPr marL="274320" indent="-274320"/>
            <a:r>
              <a:rPr lang="en-US" dirty="0"/>
              <a:t>1.  John was preparing the way for Jesus as the Messiah.</a:t>
            </a:r>
          </a:p>
          <a:p>
            <a:pPr marL="274320" indent="-274320"/>
            <a:r>
              <a:rPr lang="en-US" dirty="0"/>
              <a:t>2.  But Isaiah says he is preparing the way of the LORD in all caps.</a:t>
            </a:r>
          </a:p>
          <a:p>
            <a:pPr marL="274320" indent="-274320"/>
            <a:r>
              <a:rPr lang="en-US" dirty="0"/>
              <a:t>3.  When we see the word LORD in all caps it is the way the writers refer to Yahweh.</a:t>
            </a:r>
          </a:p>
          <a:p>
            <a:pPr marL="274320" indent="-274320"/>
            <a:r>
              <a:rPr lang="en-US" dirty="0"/>
              <a:t>4.  Since the name Yahweh was too holy to pronounce they represented God’s proper name with LORD.</a:t>
            </a:r>
          </a:p>
          <a:p>
            <a:pPr marL="274320" indent="-274320"/>
            <a:r>
              <a:rPr lang="en-US" dirty="0"/>
              <a:t>5.  Then at the end of the verse, John is to create a highway for our God.</a:t>
            </a:r>
          </a:p>
          <a:p>
            <a:pPr marL="274320" indent="-274320"/>
            <a:r>
              <a:rPr lang="en-US" dirty="0"/>
              <a:t>6.  This is one more place were we see the divinity of Jesus Christ.</a:t>
            </a:r>
          </a:p>
          <a:p>
            <a:pPr marL="274320" indent="-274320"/>
            <a:r>
              <a:rPr lang="en-US" dirty="0"/>
              <a:t>7.  He is both Yahweh and God.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buFontTx/>
              <a:buNone/>
            </a:pPr>
            <a:r>
              <a:rPr lang="en-US" b="1" dirty="0"/>
              <a:t>Q1: What made John the Baptist great among prophets?</a:t>
            </a:r>
          </a:p>
          <a:p>
            <a:pPr marL="274320" indent="-457200">
              <a:buFontTx/>
              <a:buNone/>
            </a:pPr>
            <a:r>
              <a:rPr lang="en-US" dirty="0"/>
              <a:t>1.  John the Baptist was the greatest because of his unique </a:t>
            </a:r>
            <a:r>
              <a:rPr lang="en-US" b="1" dirty="0"/>
              <a:t>role</a:t>
            </a:r>
            <a:r>
              <a:rPr lang="en-US" dirty="0"/>
              <a:t> in God’s plan.</a:t>
            </a:r>
          </a:p>
          <a:p>
            <a:pPr marL="274320" indent="-457200">
              <a:buFontTx/>
              <a:buNone/>
            </a:pPr>
            <a:r>
              <a:rPr lang="en-US" dirty="0"/>
              <a:t>2.  He was the prophet chosen to prepare the way for Jesus and personally identify Him as the Messiah.</a:t>
            </a:r>
          </a:p>
          <a:p>
            <a:pPr marL="274320" indent="-457200">
              <a:buFontTx/>
              <a:buNone/>
            </a:pPr>
            <a:r>
              <a:rPr lang="en-US" dirty="0"/>
              <a:t>3.  There was no prophet that had a greater message than John.</a:t>
            </a:r>
          </a:p>
          <a:p>
            <a:pPr marL="274320" indent="-457200">
              <a:buFontTx/>
              <a:buNone/>
            </a:pPr>
            <a:r>
              <a:rPr lang="en-US" dirty="0"/>
              <a:t>4.  Earlier prophets looked forward to Jesus. </a:t>
            </a:r>
          </a:p>
          <a:p>
            <a:pPr marL="274320" indent="-457200">
              <a:buFontTx/>
              <a:buNone/>
            </a:pPr>
            <a:r>
              <a:rPr lang="en-US" dirty="0"/>
              <a:t>5.  John could point to him and say, “Look, the Lamb of God” (John 1:29). </a:t>
            </a:r>
          </a:p>
          <a:p>
            <a:pPr marL="274320" indent="-457200">
              <a:buFontTx/>
              <a:buNone/>
            </a:pPr>
            <a:r>
              <a:rPr lang="en-US" dirty="0"/>
              <a:t>6.  He also had the extraordinary privilege of baptizing Jesus.</a:t>
            </a:r>
          </a:p>
          <a:p>
            <a:pPr marL="274320" indent="-457200">
              <a:buFontTx/>
              <a:buNone/>
            </a:pPr>
            <a:r>
              <a:rPr lang="en-US" dirty="0"/>
              <a:t>7.  John was greatest because no earlier prophet had been given such an important part in announcing and introducing Jesus.  </a:t>
            </a:r>
          </a:p>
          <a:p>
            <a:pPr marL="274320" indent="-457200">
              <a:buFontTx/>
              <a:buNone/>
            </a:pPr>
            <a:endParaRPr lang="en-US" dirty="0"/>
          </a:p>
          <a:p>
            <a:pPr marL="274320" indent="-457200">
              <a:buFontTx/>
              <a:buNone/>
            </a:pPr>
            <a:r>
              <a:rPr lang="en-US" b="1" dirty="0"/>
              <a:t>Q2:  In what sense is the least in the kingdom greater than John?</a:t>
            </a:r>
          </a:p>
          <a:p>
            <a:pPr marL="274320" indent="-457200">
              <a:buFontTx/>
              <a:buNone/>
            </a:pPr>
            <a:r>
              <a:rPr lang="en-US" dirty="0"/>
              <a:t>1.  The least in the kingdom enjoying the benefits of God’s grace and Christ’s sacrifice is greater than any looking forward to the kingdom in the sense that they have seen and are enjoying the blessings of God rather than looking forward to them. </a:t>
            </a:r>
          </a:p>
          <a:p>
            <a:pPr marL="274320" indent="-457200">
              <a:buFontTx/>
              <a:buNone/>
            </a:pPr>
            <a:r>
              <a:rPr lang="en-US" dirty="0"/>
              <a:t>2.  John announces the arrival of the Messiah, but the believer knows the Messiah’s saving work.</a:t>
            </a:r>
          </a:p>
          <a:p>
            <a:pPr marL="274320" indent="-457200">
              <a:buFontTx/>
              <a:buNone/>
            </a:pPr>
            <a:r>
              <a:rPr lang="en-US" dirty="0"/>
              <a:t>3.  John stands at the climax of the preparation for the Messiah, but the believer in the kingdom enjoys the salvation that the prophets anticipated.</a:t>
            </a:r>
          </a:p>
          <a:p>
            <a:pPr marL="274320" indent="-457200">
              <a:buFontTx/>
              <a:buNone/>
            </a:pPr>
            <a:r>
              <a:rPr lang="en-US" dirty="0"/>
              <a:t>4.  John’s greatness comes from pointing directly to Jesus, and the least believer’s greater privilege comes from sharing in what Jesus accomplished.</a:t>
            </a:r>
          </a:p>
          <a:p>
            <a:pPr marL="274320" indent="-457200">
              <a:buFontTx/>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94162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4607668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204643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256619321"/>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976248"/>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196051352"/>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983797398"/>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2169491"/>
      </p:ext>
    </p:extLst>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916883498"/>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5460131"/>
      </p:ext>
    </p:extLst>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4049744863"/>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8.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9774877"/>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2557466"/>
      </p:ext>
    </p:extLst>
  </p:cSld>
  <p:clrMap bg1="dk2" tx1="lt1" bg2="dk1" tx2="lt2" accent1="accent1" accent2="accent2" accent3="accent3" accent4="accent4" accent5="accent5" accent6="accent6" hlink="hlink" folHlink="folHlink"/>
  <p:sldLayoutIdLst>
    <p:sldLayoutId id="2147486587" r:id="rId1"/>
    <p:sldLayoutId id="2147486588" r:id="rId2"/>
    <p:sldLayoutId id="2147486589" r:id="rId3"/>
    <p:sldLayoutId id="2147486590" r:id="rId4"/>
    <p:sldLayoutId id="2147486591"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11.jpg"/><Relationship Id="rId7" Type="http://schemas.openxmlformats.org/officeDocument/2006/relationships/slide" Target="slide1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2.xml"/><Relationship Id="rId4" Type="http://schemas.openxmlformats.org/officeDocument/2006/relationships/slide" Target="slide2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2</a:t>
            </a:r>
          </a:p>
          <a:p>
            <a:r>
              <a:rPr lang="en-US" dirty="0"/>
              <a:t>The Call of a Prophet</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Isaiah 6:8 NKJV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85000" lnSpcReduction="20000"/>
          </a:bodyPr>
          <a:lstStyle/>
          <a:p>
            <a:r>
              <a:rPr lang="en-US" dirty="0">
                <a:effectLst>
                  <a:outerShdw blurRad="38100" dist="38100" dir="2700000" algn="tl">
                    <a:srgbClr val="000000">
                      <a:alpha val="43137"/>
                    </a:srgbClr>
                  </a:outerShdw>
                </a:effectLst>
              </a:rPr>
              <a:t>Also I heard the voice of the Lord, saying: "Whom shall I send, And who will go for Us?" Then I said, "Here am I! Send me.“</a:t>
            </a:r>
          </a:p>
          <a:p>
            <a:r>
              <a:rPr lang="en-US" dirty="0"/>
              <a:t>What is unusual about the pronouns in the question the Lord asks?</a:t>
            </a:r>
          </a:p>
          <a:p>
            <a:r>
              <a:rPr lang="en-US" dirty="0"/>
              <a:t>What does the singular/plural pronoun usage imply about God?</a:t>
            </a:r>
          </a:p>
          <a:p>
            <a:r>
              <a:rPr lang="en-US" dirty="0"/>
              <a:t>How did Isaiah respond when he saw this magnificent vision of the LORD high and lifted up whose train filled the temple? (</a:t>
            </a:r>
            <a:r>
              <a:rPr lang="en-US" dirty="0">
                <a:hlinkClick r:id="rId4" action="ppaction://hlinksldjump"/>
              </a:rPr>
              <a:t>Isa 6:5</a:t>
            </a:r>
            <a:r>
              <a:rPr lang="en-US" dirty="0"/>
              <a:t>)</a:t>
            </a: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Since the Fall, the Curse, and the Flood, God as called certain individuals to be His spokesmen to His covenant people.  Through these individuals, God has sent divine messages to instruct, correct, and encourage His chosen people and to bring glory to God as the One who is ultimately in control of human destiny. </a:t>
            </a:r>
            <a:endParaRPr lang="en-US" sz="3200" dirty="0"/>
          </a:p>
          <a:p>
            <a:pPr lvl="1"/>
            <a:r>
              <a:rPr lang="en-US" sz="3200" dirty="0"/>
              <a:t> God’s First Prophetic Calls</a:t>
            </a:r>
          </a:p>
          <a:p>
            <a:pPr lvl="1"/>
            <a:r>
              <a:rPr lang="en-US" sz="3200" dirty="0"/>
              <a:t>Isaiah and Daniel</a:t>
            </a:r>
          </a:p>
          <a:p>
            <a:pPr lvl="1"/>
            <a:r>
              <a:rPr lang="en-US" sz="3200" dirty="0"/>
              <a:t>John the Baptist </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a:xfrm>
            <a:off x="3657600" y="457200"/>
            <a:ext cx="5181600" cy="990600"/>
          </a:xfrm>
        </p:spPr>
        <p:txBody>
          <a:bodyPr/>
          <a:lstStyle/>
          <a:p>
            <a:r>
              <a:rPr lang="en-US" dirty="0"/>
              <a:t>God’s First Prophetic Calls</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77500" lnSpcReduction="20000"/>
          </a:bodyPr>
          <a:lstStyle/>
          <a:p>
            <a:pPr>
              <a:lnSpc>
                <a:spcPct val="90000"/>
              </a:lnSpc>
            </a:pPr>
            <a:r>
              <a:rPr lang="en-US" altLang="en-US" dirty="0"/>
              <a:t>Who is the first person in scripture referred to as a prophet? (</a:t>
            </a:r>
            <a:r>
              <a:rPr lang="en-US" altLang="en-US" dirty="0">
                <a:hlinkClick r:id="rId4" action="ppaction://hlinksldjump"/>
              </a:rPr>
              <a:t>Gen 20:7</a:t>
            </a:r>
            <a:r>
              <a:rPr lang="en-US" altLang="en-US" dirty="0"/>
              <a:t>)</a:t>
            </a:r>
          </a:p>
          <a:p>
            <a:pPr>
              <a:lnSpc>
                <a:spcPct val="90000"/>
              </a:lnSpc>
            </a:pPr>
            <a:r>
              <a:rPr lang="en-US" altLang="en-US" dirty="0"/>
              <a:t>How did God call Abraham? (</a:t>
            </a:r>
            <a:r>
              <a:rPr lang="en-US" altLang="en-US" dirty="0">
                <a:hlinkClick r:id="rId5" action="ppaction://hlinksldjump"/>
              </a:rPr>
              <a:t>Gen 12:1; Heb 11:8</a:t>
            </a:r>
            <a:r>
              <a:rPr lang="en-US" altLang="en-US" dirty="0"/>
              <a:t>)</a:t>
            </a:r>
          </a:p>
          <a:p>
            <a:pPr>
              <a:lnSpc>
                <a:spcPct val="90000"/>
              </a:lnSpc>
            </a:pPr>
            <a:r>
              <a:rPr lang="en-US" altLang="en-US" dirty="0"/>
              <a:t>Who was God’s first prophet to Israel and how was he called? (</a:t>
            </a:r>
            <a:r>
              <a:rPr lang="en-US" altLang="en-US" dirty="0">
                <a:hlinkClick r:id="rId6" action="ppaction://hlinksldjump"/>
              </a:rPr>
              <a:t>Ex 3:4,10</a:t>
            </a:r>
            <a:r>
              <a:rPr lang="en-US" altLang="en-US" dirty="0"/>
              <a:t>)</a:t>
            </a:r>
          </a:p>
          <a:p>
            <a:pPr>
              <a:lnSpc>
                <a:spcPct val="90000"/>
              </a:lnSpc>
            </a:pPr>
            <a:r>
              <a:rPr lang="en-US" altLang="en-US" dirty="0"/>
              <a:t>How did Moses react to the prophetic ministry God had in mind for him? (</a:t>
            </a:r>
            <a:r>
              <a:rPr lang="en-US" altLang="en-US" dirty="0">
                <a:hlinkClick r:id="rId7" action="ppaction://hlinksldjump"/>
              </a:rPr>
              <a:t>Ex 4:1,10,13</a:t>
            </a:r>
            <a:r>
              <a:rPr lang="en-US" altLang="en-US" dirty="0"/>
              <a:t>)</a:t>
            </a:r>
          </a:p>
          <a:p>
            <a:pPr>
              <a:lnSpc>
                <a:spcPct val="90000"/>
              </a:lnSpc>
            </a:pPr>
            <a:r>
              <a:rPr lang="en-US" altLang="en-US" dirty="0"/>
              <a:t>What were some of the highlights of Moses’ prophetic ministry?  [</a:t>
            </a:r>
            <a:r>
              <a:rPr lang="en-US" altLang="en-US" dirty="0">
                <a:hlinkClick r:id="rId8" action="ppaction://hlinksldjump"/>
              </a:rPr>
              <a:t>Highlights</a:t>
            </a:r>
            <a:r>
              <a:rPr lang="en-US" altLang="en-US" dirty="0"/>
              <a:t>]</a:t>
            </a:r>
          </a:p>
          <a:p>
            <a:pPr>
              <a:lnSpc>
                <a:spcPct val="90000"/>
              </a:lnSpc>
            </a:pPr>
            <a:r>
              <a:rPr lang="en-US" altLang="en-US" dirty="0"/>
              <a:t>What other OT prophets followed Moses? Who were the four major prophets? Were there any prophets that did not write Scripture?</a:t>
            </a:r>
          </a:p>
          <a:p>
            <a:pPr>
              <a:lnSpc>
                <a:spcPct val="90000"/>
              </a:lnSpc>
            </a:pPr>
            <a:endParaRPr lang="en-US" altLang="en-US" dirty="0"/>
          </a:p>
          <a:p>
            <a:pPr>
              <a:lnSpc>
                <a:spcPct val="90000"/>
              </a:lnSpc>
            </a:pPr>
            <a:endParaRPr lang="en-US" altLang="en-US" dirty="0"/>
          </a:p>
          <a:p>
            <a:endParaRPr lang="en-US" dirty="0"/>
          </a:p>
          <a:p>
            <a:endParaRPr lang="en-US" dirty="0"/>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Isaiah and Daniel</a:t>
            </a:r>
          </a:p>
        </p:txBody>
      </p:sp>
      <p:sp>
        <p:nvSpPr>
          <p:cNvPr id="3" name="Content Placeholder 2"/>
          <p:cNvSpPr>
            <a:spLocks noGrp="1"/>
          </p:cNvSpPr>
          <p:nvPr>
            <p:ph idx="1"/>
          </p:nvPr>
        </p:nvSpPr>
        <p:spPr>
          <a:xfrm>
            <a:off x="3505200" y="1676400"/>
            <a:ext cx="5638800" cy="4876800"/>
          </a:xfrm>
        </p:spPr>
        <p:txBody>
          <a:bodyPr>
            <a:normAutofit fontScale="92500" lnSpcReduction="20000"/>
          </a:bodyPr>
          <a:lstStyle/>
          <a:p>
            <a:pPr>
              <a:defRPr/>
            </a:pPr>
            <a:r>
              <a:rPr lang="en-US" dirty="0"/>
              <a:t>Why is Isaiah called the gospel prophet?</a:t>
            </a:r>
          </a:p>
          <a:p>
            <a:pPr>
              <a:defRPr/>
            </a:pPr>
            <a:r>
              <a:rPr lang="en-US" dirty="0">
                <a:effectLst/>
              </a:rPr>
              <a:t>What are some of the things that Isaiah predicts the Messiah would do for us? [</a:t>
            </a:r>
            <a:r>
              <a:rPr lang="en-US" dirty="0">
                <a:effectLst/>
                <a:hlinkClick r:id="rId4" action="ppaction://hlinksldjump"/>
              </a:rPr>
              <a:t>Suffering Servant Song #4</a:t>
            </a:r>
            <a:r>
              <a:rPr lang="en-US" dirty="0">
                <a:effectLst/>
              </a:rPr>
              <a:t>]</a:t>
            </a:r>
          </a:p>
          <a:p>
            <a:pPr>
              <a:defRPr/>
            </a:pPr>
            <a:r>
              <a:rPr lang="en-US" dirty="0">
                <a:effectLst/>
              </a:rPr>
              <a:t>How did Philip use this chapter to preach the gospel? (</a:t>
            </a:r>
            <a:r>
              <a:rPr lang="en-US" dirty="0">
                <a:effectLst/>
                <a:hlinkClick r:id="rId5" action="ppaction://hlinksldjump"/>
              </a:rPr>
              <a:t>Acts 8:32-35</a:t>
            </a:r>
            <a:r>
              <a:rPr lang="en-US" dirty="0">
                <a:effectLst/>
              </a:rPr>
              <a:t>)</a:t>
            </a:r>
          </a:p>
          <a:p>
            <a:pPr>
              <a:defRPr/>
            </a:pPr>
            <a:r>
              <a:rPr lang="en-US" dirty="0">
                <a:effectLst/>
              </a:rPr>
              <a:t>How did the kings of Babylon recognize the prophetic gift in Daniel? (</a:t>
            </a:r>
            <a:r>
              <a:rPr lang="en-US" dirty="0">
                <a:effectLst/>
                <a:hlinkClick r:id="rId6" action="ppaction://hlinksldjump"/>
              </a:rPr>
              <a:t>Dan 2:47</a:t>
            </a:r>
            <a:r>
              <a:rPr lang="en-US" dirty="0">
                <a:effectLst/>
              </a:rPr>
              <a:t>)</a:t>
            </a:r>
          </a:p>
          <a:p>
            <a:pPr>
              <a:defRPr/>
            </a:pPr>
            <a:endParaRPr lang="en-US" dirty="0"/>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John the Baptist</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a:bodyPr>
          <a:lstStyle/>
          <a:p>
            <a:r>
              <a:rPr lang="en-US" altLang="en-US" dirty="0"/>
              <a:t>What was the mission of John the Baptist? (</a:t>
            </a:r>
            <a:r>
              <a:rPr lang="en-US" altLang="en-US" dirty="0">
                <a:hlinkClick r:id="rId4" action="ppaction://hlinksldjump"/>
              </a:rPr>
              <a:t>Isa 40:3</a:t>
            </a:r>
            <a:r>
              <a:rPr lang="en-US" altLang="en-US" dirty="0"/>
              <a:t>)</a:t>
            </a:r>
          </a:p>
          <a:p>
            <a:r>
              <a:rPr lang="en-US" altLang="en-US" dirty="0"/>
              <a:t>What did Jesus say about John the Baptist? (</a:t>
            </a:r>
            <a:r>
              <a:rPr lang="en-US" altLang="en-US" dirty="0">
                <a:hlinkClick r:id="rId5" action="ppaction://hlinksldjump"/>
              </a:rPr>
              <a:t>Matt 11:11</a:t>
            </a:r>
            <a:r>
              <a:rPr lang="en-US" altLang="en-US" dirty="0"/>
              <a:t>)</a:t>
            </a:r>
          </a:p>
          <a:p>
            <a:r>
              <a:rPr lang="en-US" dirty="0"/>
              <a:t>What was the message that John the Baptist preached?</a:t>
            </a:r>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dirty="0"/>
              <a:t>The first man named by God as a prophet is Abraham even in the midst of an event where Abraham is acting like anything but a prophet: lying to king </a:t>
            </a:r>
            <a:r>
              <a:rPr lang="en-US" dirty="0">
                <a:effectLst/>
              </a:rPr>
              <a:t>Abimelech about his relationship to Sarah.</a:t>
            </a:r>
          </a:p>
          <a:p>
            <a:r>
              <a:rPr lang="en-US" dirty="0">
                <a:effectLst/>
              </a:rPr>
              <a:t>But the Bible does not cover up the flaws of its heroes.  That gives us encouragement that God can use us too in spite of our failures and lapses of faith.</a:t>
            </a:r>
          </a:p>
          <a:p>
            <a:r>
              <a:rPr lang="en-US" dirty="0">
                <a:effectLst/>
              </a:rPr>
              <a:t>Abraham’s faith was demonstrated by his belief in God’s promises that led him to obey even to the point of offering his own son, Issac. </a:t>
            </a:r>
          </a:p>
          <a:p>
            <a:r>
              <a:rPr lang="en-US" dirty="0">
                <a:effectLst/>
              </a:rPr>
              <a:t>We too need the kind of faith that will trust and obey.</a:t>
            </a:r>
          </a:p>
          <a:p>
            <a:r>
              <a:rPr lang="en-US" dirty="0">
                <a:effectLst/>
              </a:rPr>
              <a:t>Moses, the first named prophet to Israel was called by God at the burning bush.</a:t>
            </a:r>
            <a:endParaRPr lang="en-US" dirty="0"/>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His response was to say he was unqualified and make excuses as to why he could not go.  But when God had a provision for every excuse, Moses reluctantly accepted the call.</a:t>
            </a:r>
          </a:p>
          <a:p>
            <a:r>
              <a:rPr lang="en-US" dirty="0"/>
              <a:t>We can see ourselves in his reluctance.  But God is just as able to make up for our deficiencies as for his.</a:t>
            </a:r>
          </a:p>
          <a:p>
            <a:r>
              <a:rPr lang="en-US" dirty="0"/>
              <a:t>Moses had many highlights in his prophetic ministry perhaps the most lasting of which is his writing of the first five books of the Bible.</a:t>
            </a:r>
          </a:p>
          <a:p>
            <a:r>
              <a:rPr lang="en-US" dirty="0"/>
              <a:t>Isaiah’s call to the prophetic ministry resulted in a cry of  “Woe is me” until he was assured that his sins were forgiven, resulting in a response of “Here am I, send me.”</a:t>
            </a:r>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r>
              <a:rPr lang="en-US" altLang="en-US" dirty="0"/>
              <a:t>Isaiah’s prophetic songs of the suffering Servant are clearly messianic prophecies fulfilled by Jesus. Song #4 (Isaiah 53) is an amazingly clear description of what Jesus would do to provide for our salvation.</a:t>
            </a:r>
          </a:p>
          <a:p>
            <a:r>
              <a:rPr lang="en-US" altLang="en-US" dirty="0"/>
              <a:t>Daniel’s prophetic call was witnessed by kings of Babylon who were so impressed with Daniels God that they issued decrees praising Him.</a:t>
            </a:r>
          </a:p>
          <a:p>
            <a:r>
              <a:rPr lang="en-US" altLang="en-US" dirty="0"/>
              <a:t>John the Baptist was a uniquely privileged prophet who not only  prepared the way for Jesus</a:t>
            </a:r>
            <a:r>
              <a:rPr lang="en-US" dirty="0"/>
              <a:t> but identified him as the Messiah.</a:t>
            </a:r>
          </a:p>
          <a:p>
            <a:r>
              <a:rPr lang="en-US" altLang="en-US" dirty="0"/>
              <a:t>No prophet had a greater message.</a:t>
            </a:r>
          </a:p>
          <a:p>
            <a:r>
              <a:rPr lang="en-US" altLang="en-US" dirty="0"/>
              <a:t>Will you accept John’s witness and make time this week to “Behold the Lamb of God who takes away the sin of the world?”</a:t>
            </a:r>
          </a:p>
          <a:p>
            <a:endParaRPr lang="en-US" altLang="en-US" dirty="0"/>
          </a:p>
          <a:p>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Isaiah 6:5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267200"/>
          </a:xfrm>
        </p:spPr>
        <p:txBody>
          <a:bodyPr>
            <a:normAutofit/>
          </a:bodyPr>
          <a:lstStyle/>
          <a:p>
            <a:pPr>
              <a:lnSpc>
                <a:spcPct val="90000"/>
              </a:lnSpc>
            </a:pPr>
            <a:r>
              <a:rPr lang="en-US" altLang="en-US" dirty="0"/>
              <a:t>And I said: "Woe is me! For I am lost; for I am a man of unclean lips, and I dwell in the midst of a people of unclean lips; for my eyes have seen the King, the LORD of hosts!“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Genesis 20:7 ESV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Now then, return the man's wife, for he is a prophet, so that he will pray for you, and you shall live. But if you do not return her, know that you shall surely die, you and all who are yours.“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Genesis 12:1 &amp; Hebrews 11:8</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fontScale="92500" lnSpcReduction="10000"/>
          </a:bodyPr>
          <a:lstStyle/>
          <a:p>
            <a:r>
              <a:rPr lang="en-US" dirty="0">
                <a:effectLst>
                  <a:outerShdw blurRad="38100" dist="38100" dir="2700000" algn="tl">
                    <a:srgbClr val="000000">
                      <a:alpha val="43137"/>
                    </a:srgbClr>
                  </a:outerShdw>
                </a:effectLst>
              </a:rPr>
              <a:t>Genesis 12:1 NIV – The LORD had said to Abram, "Go from your country, your people and your father's household to the land I will show you.</a:t>
            </a:r>
          </a:p>
          <a:p>
            <a:r>
              <a:rPr lang="en-US" dirty="0">
                <a:effectLst>
                  <a:outerShdw blurRad="38100" dist="38100" dir="2700000" algn="tl">
                    <a:srgbClr val="000000">
                      <a:alpha val="43137"/>
                    </a:srgbClr>
                  </a:outerShdw>
                </a:effectLst>
              </a:rPr>
              <a:t>Hebrews 11:8 NIV – By faith Abraham, when called to go to a place he would later receive as his inheritance, obeyed and went, even though he did not know where he was going.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Exodus 3:4, 10 ESV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When the LORD saw that he turned aside to see, God called to him out of the bush, "Moses, Moses!" And he said, "Here I am." ... </a:t>
            </a:r>
            <a:r>
              <a:rPr lang="en-US" baseline="30000" dirty="0">
                <a:effectLst>
                  <a:outerShdw blurRad="38100" dist="38100" dir="2700000" algn="tl">
                    <a:srgbClr val="000000">
                      <a:alpha val="43137"/>
                    </a:srgbClr>
                  </a:outerShdw>
                </a:effectLst>
              </a:rPr>
              <a:t>10</a:t>
            </a:r>
            <a:r>
              <a:rPr lang="en-US" dirty="0">
                <a:effectLst>
                  <a:outerShdw blurRad="38100" dist="38100" dir="2700000" algn="tl">
                    <a:srgbClr val="000000">
                      <a:alpha val="43137"/>
                    </a:srgbClr>
                  </a:outerShdw>
                </a:effectLst>
              </a:rPr>
              <a:t> Come, I will send you to Pharaoh that you may bring my people, the children of Israel, out of Egypt.“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Exodus 4:1, 10, 13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lnSpcReduction="10000"/>
          </a:bodyPr>
          <a:lstStyle/>
          <a:p>
            <a:r>
              <a:rPr lang="en-US" dirty="0"/>
              <a:t>Then Moses answered, "But behold, they will not believe me or listen to my voice, for they will say, 'The LORD did not appear to you.'" ... </a:t>
            </a:r>
            <a:r>
              <a:rPr lang="en-US" baseline="30000" dirty="0"/>
              <a:t>10</a:t>
            </a:r>
            <a:r>
              <a:rPr lang="en-US" dirty="0"/>
              <a:t> But Moses said to the LORD, "Oh, my Lord, I am not eloquent, either in the past or since you have spoken to your servant, but I am slow of speech and of tongue." ... </a:t>
            </a:r>
            <a:r>
              <a:rPr lang="en-US" baseline="30000" dirty="0"/>
              <a:t>13</a:t>
            </a:r>
            <a:r>
              <a:rPr lang="en-US" dirty="0"/>
              <a:t> But he said, "Oh, my Lord, please send someone else."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CE8B-DC3A-88B2-C196-733DC873BD8B}"/>
              </a:ext>
            </a:extLst>
          </p:cNvPr>
          <p:cNvSpPr>
            <a:spLocks noGrp="1"/>
          </p:cNvSpPr>
          <p:nvPr>
            <p:ph type="title"/>
          </p:nvPr>
        </p:nvSpPr>
        <p:spPr/>
        <p:txBody>
          <a:bodyPr/>
          <a:lstStyle/>
          <a:p>
            <a:r>
              <a:rPr lang="en-US" dirty="0"/>
              <a:t>Highlights</a:t>
            </a:r>
          </a:p>
        </p:txBody>
      </p:sp>
      <p:sp>
        <p:nvSpPr>
          <p:cNvPr id="3" name="Content Placeholder 2">
            <a:extLst>
              <a:ext uri="{FF2B5EF4-FFF2-40B4-BE49-F238E27FC236}">
                <a16:creationId xmlns:a16="http://schemas.microsoft.com/office/drawing/2014/main" id="{2928B47B-B532-811D-1034-5930F705F57B}"/>
              </a:ext>
            </a:extLst>
          </p:cNvPr>
          <p:cNvSpPr>
            <a:spLocks noGrp="1"/>
          </p:cNvSpPr>
          <p:nvPr>
            <p:ph idx="1"/>
          </p:nvPr>
        </p:nvSpPr>
        <p:spPr/>
        <p:txBody>
          <a:bodyPr>
            <a:normAutofit fontScale="70000" lnSpcReduction="20000"/>
          </a:bodyPr>
          <a:lstStyle/>
          <a:p>
            <a:r>
              <a:rPr lang="en-US" dirty="0"/>
              <a:t>Authored the first five books of the Bible.</a:t>
            </a:r>
          </a:p>
          <a:p>
            <a:r>
              <a:rPr lang="en-US" dirty="0"/>
              <a:t>His first encounter with the Lord at the burning bush.</a:t>
            </a:r>
          </a:p>
          <a:p>
            <a:r>
              <a:rPr lang="en-US" dirty="0"/>
              <a:t>Confronted Pharaoh with the 10 plagues.</a:t>
            </a:r>
          </a:p>
          <a:p>
            <a:r>
              <a:rPr lang="en-US" dirty="0"/>
              <a:t>Instituted Passover and led the Israelites out of Egypt and across the Red Sea.</a:t>
            </a:r>
          </a:p>
          <a:p>
            <a:r>
              <a:rPr lang="en-US" dirty="0"/>
              <a:t>Spent 80 days with the Lord on Mt. Sinai; received the Ten Commandments and instructions for building the tabernacle.</a:t>
            </a:r>
          </a:p>
          <a:p>
            <a:r>
              <a:rPr lang="en-US" dirty="0"/>
              <a:t>Interceded for His people after the golden calf apostasy and many times thereafter in the wilderness.</a:t>
            </a:r>
          </a:p>
          <a:p>
            <a:r>
              <a:rPr lang="en-US" dirty="0"/>
              <a:t>Spoke face-to-face with the Lord as with a friend.</a:t>
            </a:r>
          </a:p>
          <a:p>
            <a:r>
              <a:rPr lang="en-US" dirty="0"/>
              <a:t>Oversaw the construction of the tabernacle and followed God’s instructions for worship therein.</a:t>
            </a:r>
          </a:p>
          <a:p>
            <a:r>
              <a:rPr lang="en-US" dirty="0"/>
              <a:t>His warnings to the people of blessings for obedience and curses for disobedience.  [</a:t>
            </a:r>
            <a:r>
              <a:rPr lang="en-US" dirty="0">
                <a:hlinkClick r:id="rId3" action="ppaction://hlinksldjump"/>
              </a:rPr>
              <a:t>R</a:t>
            </a:r>
            <a:r>
              <a:rPr lang="en-US" dirty="0"/>
              <a:t>]</a:t>
            </a:r>
          </a:p>
          <a:p>
            <a:endParaRPr lang="en-US" dirty="0"/>
          </a:p>
          <a:p>
            <a:endParaRPr lang="en-US" dirty="0"/>
          </a:p>
        </p:txBody>
      </p:sp>
    </p:spTree>
    <p:extLst>
      <p:ext uri="{BB962C8B-B14F-4D97-AF65-F5344CB8AC3E}">
        <p14:creationId xmlns:p14="http://schemas.microsoft.com/office/powerpoint/2010/main" val="1773606024"/>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00F37-644F-B1DA-4BE5-A8CEB1AACD68}"/>
              </a:ext>
            </a:extLst>
          </p:cNvPr>
          <p:cNvSpPr>
            <a:spLocks noGrp="1"/>
          </p:cNvSpPr>
          <p:nvPr>
            <p:ph type="title"/>
          </p:nvPr>
        </p:nvSpPr>
        <p:spPr>
          <a:xfrm>
            <a:off x="685800" y="457200"/>
            <a:ext cx="7620000" cy="609600"/>
          </a:xfrm>
        </p:spPr>
        <p:txBody>
          <a:bodyPr/>
          <a:lstStyle/>
          <a:p>
            <a:r>
              <a:rPr lang="en-US" dirty="0"/>
              <a:t>Suffering Servant Song #4</a:t>
            </a:r>
          </a:p>
        </p:txBody>
      </p:sp>
      <p:sp>
        <p:nvSpPr>
          <p:cNvPr id="3" name="Content Placeholder 2">
            <a:extLst>
              <a:ext uri="{FF2B5EF4-FFF2-40B4-BE49-F238E27FC236}">
                <a16:creationId xmlns:a16="http://schemas.microsoft.com/office/drawing/2014/main" id="{D48922EE-8B6D-1B13-A37F-44764FED087C}"/>
              </a:ext>
            </a:extLst>
          </p:cNvPr>
          <p:cNvSpPr>
            <a:spLocks noGrp="1"/>
          </p:cNvSpPr>
          <p:nvPr>
            <p:ph sz="quarter" idx="10"/>
          </p:nvPr>
        </p:nvSpPr>
        <p:spPr>
          <a:xfrm>
            <a:off x="533400" y="1295400"/>
            <a:ext cx="3657600" cy="5410200"/>
          </a:xfrm>
        </p:spPr>
        <p:txBody>
          <a:bodyPr>
            <a:normAutofit fontScale="25000" lnSpcReduction="20000"/>
          </a:bodyPr>
          <a:lstStyle/>
          <a:p>
            <a:r>
              <a:rPr lang="en-US" sz="8400" dirty="0">
                <a:effectLst/>
              </a:rPr>
              <a:t>Endure rejection and sorrow </a:t>
            </a:r>
          </a:p>
          <a:p>
            <a:r>
              <a:rPr lang="en-US" sz="8400" dirty="0">
                <a:effectLst/>
              </a:rPr>
              <a:t> Bear our griefs and carry our sorrows </a:t>
            </a:r>
          </a:p>
          <a:p>
            <a:r>
              <a:rPr lang="en-US" sz="8400" dirty="0">
                <a:effectLst/>
              </a:rPr>
              <a:t>Be wounded for our transgressions</a:t>
            </a:r>
          </a:p>
          <a:p>
            <a:r>
              <a:rPr lang="en-US" sz="8400" dirty="0">
                <a:effectLst/>
              </a:rPr>
              <a:t>Be crushed for our iniquities </a:t>
            </a:r>
          </a:p>
          <a:p>
            <a:r>
              <a:rPr lang="en-US" sz="8400" dirty="0">
                <a:effectLst/>
              </a:rPr>
              <a:t>Bear the punishment that brings us peace</a:t>
            </a:r>
          </a:p>
          <a:p>
            <a:r>
              <a:rPr lang="en-US" sz="8400" dirty="0">
                <a:effectLst/>
              </a:rPr>
              <a:t>Bring healing through His wounds</a:t>
            </a:r>
          </a:p>
          <a:p>
            <a:r>
              <a:rPr lang="en-US" sz="8400" dirty="0">
                <a:effectLst/>
              </a:rPr>
              <a:t>Carry the sins of us all </a:t>
            </a:r>
          </a:p>
          <a:p>
            <a:r>
              <a:rPr lang="en-US" sz="8400" dirty="0">
                <a:effectLst/>
              </a:rPr>
              <a:t>Submit to suffering without defending Himself</a:t>
            </a:r>
          </a:p>
          <a:p>
            <a:r>
              <a:rPr lang="en-US" sz="8400" dirty="0">
                <a:effectLst/>
              </a:rPr>
              <a:t>Be cut off from the land of the living for His people’s sins </a:t>
            </a:r>
          </a:p>
          <a:p>
            <a:endParaRPr lang="en-US" dirty="0"/>
          </a:p>
        </p:txBody>
      </p:sp>
      <p:sp>
        <p:nvSpPr>
          <p:cNvPr id="4" name="Content Placeholder 3">
            <a:extLst>
              <a:ext uri="{FF2B5EF4-FFF2-40B4-BE49-F238E27FC236}">
                <a16:creationId xmlns:a16="http://schemas.microsoft.com/office/drawing/2014/main" id="{878CF868-D9A2-BAB2-F787-BFD19806BE4E}"/>
              </a:ext>
            </a:extLst>
          </p:cNvPr>
          <p:cNvSpPr>
            <a:spLocks noGrp="1"/>
          </p:cNvSpPr>
          <p:nvPr>
            <p:ph sz="quarter" idx="11"/>
          </p:nvPr>
        </p:nvSpPr>
        <p:spPr>
          <a:xfrm>
            <a:off x="4419600" y="1295400"/>
            <a:ext cx="3810000" cy="5029200"/>
          </a:xfrm>
        </p:spPr>
        <p:txBody>
          <a:bodyPr>
            <a:normAutofit fontScale="70000" lnSpcReduction="20000"/>
          </a:bodyPr>
          <a:lstStyle/>
          <a:p>
            <a:r>
              <a:rPr lang="en-US" dirty="0">
                <a:effectLst/>
              </a:rPr>
              <a:t>Undergo death and burial despite His innocence</a:t>
            </a:r>
          </a:p>
          <a:p>
            <a:r>
              <a:rPr lang="en-US" dirty="0">
                <a:effectLst/>
              </a:rPr>
              <a:t>Make His life an offering for sin</a:t>
            </a:r>
          </a:p>
          <a:p>
            <a:r>
              <a:rPr lang="en-US" dirty="0">
                <a:effectLst/>
              </a:rPr>
              <a:t>Accomplish the Lord’s saving purpose</a:t>
            </a:r>
          </a:p>
          <a:p>
            <a:r>
              <a:rPr lang="en-US" dirty="0">
                <a:effectLst/>
              </a:rPr>
              <a:t>Justify many</a:t>
            </a:r>
          </a:p>
          <a:p>
            <a:r>
              <a:rPr lang="en-US" dirty="0">
                <a:effectLst/>
              </a:rPr>
              <a:t>Pour out His life unto death</a:t>
            </a:r>
          </a:p>
          <a:p>
            <a:r>
              <a:rPr lang="en-US" dirty="0">
                <a:effectLst/>
              </a:rPr>
              <a:t>Be numbered with transgressors </a:t>
            </a:r>
          </a:p>
          <a:p>
            <a:r>
              <a:rPr lang="en-US" dirty="0">
                <a:effectLst/>
              </a:rPr>
              <a:t>Bear the sin of many</a:t>
            </a:r>
          </a:p>
          <a:p>
            <a:r>
              <a:rPr lang="en-US" dirty="0">
                <a:effectLst/>
              </a:rPr>
              <a:t>Make intercession for transgressors</a:t>
            </a:r>
          </a:p>
          <a:p>
            <a:r>
              <a:rPr lang="en-US" dirty="0">
                <a:effectLst/>
              </a:rPr>
              <a:t>Be raised and lifted up and highly exalted (Isa 52:13)  [</a:t>
            </a:r>
            <a:r>
              <a:rPr lang="en-US" dirty="0">
                <a:effectLst/>
                <a:hlinkClick r:id="rId3" action="ppaction://hlinksldjump"/>
              </a:rPr>
              <a:t>R</a:t>
            </a:r>
            <a:r>
              <a:rPr lang="en-US" dirty="0">
                <a:effectLst/>
              </a:rPr>
              <a:t>]</a:t>
            </a:r>
          </a:p>
          <a:p>
            <a:endParaRPr lang="en-US" dirty="0"/>
          </a:p>
        </p:txBody>
      </p:sp>
    </p:spTree>
    <p:extLst>
      <p:ext uri="{BB962C8B-B14F-4D97-AF65-F5344CB8AC3E}">
        <p14:creationId xmlns:p14="http://schemas.microsoft.com/office/powerpoint/2010/main" val="1350581281"/>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Acts 8:32, 34-35 ESV</a:t>
            </a:r>
          </a:p>
        </p:txBody>
      </p:sp>
      <p:sp>
        <p:nvSpPr>
          <p:cNvPr id="3" name="Content Placeholder 2"/>
          <p:cNvSpPr>
            <a:spLocks noGrp="1"/>
          </p:cNvSpPr>
          <p:nvPr>
            <p:ph idx="1"/>
          </p:nvPr>
        </p:nvSpPr>
        <p:spPr>
          <a:xfrm>
            <a:off x="533400" y="1722438"/>
            <a:ext cx="7772400" cy="4754562"/>
          </a:xfrm>
        </p:spPr>
        <p:txBody>
          <a:bodyPr>
            <a:normAutofit lnSpcReduction="10000"/>
          </a:bodyPr>
          <a:lstStyle/>
          <a:p>
            <a:r>
              <a:rPr lang="en-US" dirty="0">
                <a:effectLst>
                  <a:outerShdw blurRad="38100" dist="38100" dir="2700000" algn="tl">
                    <a:srgbClr val="000000">
                      <a:alpha val="43137"/>
                    </a:srgbClr>
                  </a:outerShdw>
                </a:effectLst>
              </a:rPr>
              <a:t>Now the passage of the Scripture that he was reading was this: "Like a sheep he was led to the slaughter and like a lamb before its shearer is silent, so he opens not his mouth. ... </a:t>
            </a:r>
            <a:r>
              <a:rPr lang="en-US" baseline="30000" dirty="0">
                <a:effectLst>
                  <a:outerShdw blurRad="38100" dist="38100" dir="2700000" algn="tl">
                    <a:srgbClr val="000000">
                      <a:alpha val="43137"/>
                    </a:srgbClr>
                  </a:outerShdw>
                </a:effectLst>
              </a:rPr>
              <a:t>34</a:t>
            </a:r>
            <a:r>
              <a:rPr lang="en-US" dirty="0">
                <a:effectLst>
                  <a:outerShdw blurRad="38100" dist="38100" dir="2700000" algn="tl">
                    <a:srgbClr val="000000">
                      <a:alpha val="43137"/>
                    </a:srgbClr>
                  </a:outerShdw>
                </a:effectLst>
              </a:rPr>
              <a:t> And the eunuch said to Philip, "About whom, I ask you, does the prophet say this, about himself or about someone else?" </a:t>
            </a:r>
            <a:r>
              <a:rPr lang="en-US" baseline="30000" dirty="0">
                <a:effectLst>
                  <a:outerShdw blurRad="38100" dist="38100" dir="2700000" algn="tl">
                    <a:srgbClr val="000000">
                      <a:alpha val="43137"/>
                    </a:srgbClr>
                  </a:outerShdw>
                </a:effectLst>
              </a:rPr>
              <a:t>35</a:t>
            </a:r>
            <a:r>
              <a:rPr lang="en-US" dirty="0">
                <a:effectLst>
                  <a:outerShdw blurRad="38100" dist="38100" dir="2700000" algn="tl">
                    <a:srgbClr val="000000">
                      <a:alpha val="43137"/>
                    </a:srgbClr>
                  </a:outerShdw>
                </a:effectLst>
              </a:rPr>
              <a:t> Then Philip opened his mouth, and beginning with this Scripture he told him the good news about Jesus.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Daniel 2:47 ESV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a:bodyPr>
          <a:lstStyle/>
          <a:p>
            <a:r>
              <a:rPr lang="en-US" dirty="0"/>
              <a:t>The king [Nebuchadnezzar] answered and said to Daniel, "Truly, your God is God of gods and Lord of kings, and a revealer of mysteries, for you have been able to reveal this mystery."</a:t>
            </a:r>
          </a:p>
          <a:p>
            <a:endParaRPr lang="en-US" dirty="0"/>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dirty="0"/>
              <a:t>Daniel 6:25-26 ESV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lnSpcReduction="10000"/>
          </a:bodyPr>
          <a:lstStyle/>
          <a:p>
            <a:r>
              <a:rPr lang="en-US" altLang="en-US" dirty="0"/>
              <a:t>Then King Darius wrote to all the peoples, nations, and languages that dwell in all the earth: "Peace be multiplied to you. </a:t>
            </a:r>
            <a:r>
              <a:rPr lang="en-US" altLang="en-US" baseline="30000" dirty="0"/>
              <a:t>26</a:t>
            </a:r>
            <a:r>
              <a:rPr lang="en-US" altLang="en-US" dirty="0"/>
              <a:t> I make a decree, that in all my royal dominion people are to tremble and fear before the God of Daniel, for he is the living God, enduring forever; his kingdom shall never be destroyed, and his dominion shall be to the end.  [</a:t>
            </a:r>
            <a:r>
              <a:rPr lang="en-US" altLang="en-US" dirty="0">
                <a:hlinkClick r:id="rId3" action="ppaction://hlinksldjump"/>
              </a:rPr>
              <a:t>R</a:t>
            </a:r>
            <a:r>
              <a:rPr lang="en-US" altLang="en-US" dirty="0"/>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Isaiah 40:3 NKJV</a:t>
            </a:r>
            <a:endParaRPr lang="en-US" dirty="0">
              <a:effectLst/>
            </a:endParaRP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The voice of one crying in the wilderness: "Prepare the way of the LORD; Make straight in the desert A highway for our God.</a:t>
            </a:r>
            <a:r>
              <a:rPr lang="en-US" dirty="0"/>
              <a:t>   </a:t>
            </a:r>
            <a:r>
              <a:rPr lang="en-US"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780435758"/>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Matthew 11:11 ESV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Truly, I say to you, among those born of women there has arisen no one greater than John the Baptist. Yet the one who is least in the kingdom of heaven is greater than he.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279612611"/>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1420105</TotalTime>
  <Words>5228</Words>
  <Application>Microsoft Office PowerPoint</Application>
  <PresentationFormat>On-screen Show (4:3)</PresentationFormat>
  <Paragraphs>360</Paragraphs>
  <Slides>22</Slides>
  <Notes>21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22</vt:i4>
      </vt:variant>
    </vt:vector>
  </HeadingPairs>
  <TitlesOfParts>
    <vt:vector size="29" baseType="lpstr">
      <vt:lpstr>Arial</vt:lpstr>
      <vt:lpstr>Arial Rounded MT Bold</vt:lpstr>
      <vt:lpstr>Calibri</vt:lpstr>
      <vt:lpstr>2_Default Design</vt:lpstr>
      <vt:lpstr>Default Design</vt:lpstr>
      <vt:lpstr>3_Default Design</vt:lpstr>
      <vt:lpstr>4_Default Design</vt:lpstr>
      <vt:lpstr>The Gift of Prophecy</vt:lpstr>
      <vt:lpstr>Memory Text Isaiah 6:8 NKJV</vt:lpstr>
      <vt:lpstr>Overview</vt:lpstr>
      <vt:lpstr>God’s First Prophetic Calls</vt:lpstr>
      <vt:lpstr>Isaiah and Daniel</vt:lpstr>
      <vt:lpstr>John the Baptist</vt:lpstr>
      <vt:lpstr>Summary</vt:lpstr>
      <vt:lpstr>Summary</vt:lpstr>
      <vt:lpstr>Summary</vt:lpstr>
      <vt:lpstr>PowerPoint Presentation</vt:lpstr>
      <vt:lpstr>Isaiah 6:5 ESV</vt:lpstr>
      <vt:lpstr>Genesis 20:7 ESV</vt:lpstr>
      <vt:lpstr>Genesis 12:1 &amp; Hebrews 11:8</vt:lpstr>
      <vt:lpstr>Exodus 3:4, 10 ESV</vt:lpstr>
      <vt:lpstr>Exodus 4:1, 10, 13 ESV</vt:lpstr>
      <vt:lpstr>Highlights</vt:lpstr>
      <vt:lpstr>Suffering Servant Song #4</vt:lpstr>
      <vt:lpstr>Acts 8:32, 34-35 ESV</vt:lpstr>
      <vt:lpstr>Daniel 2:47 ESV</vt:lpstr>
      <vt:lpstr>Daniel 6:25-26 ESV</vt:lpstr>
      <vt:lpstr>Isaiah 40:3 NKJV</vt:lpstr>
      <vt:lpstr>Matthew 11:11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 The Call of a Prophet</dc:title>
  <dc:subject>First and Second Corinthians</dc:subject>
  <dc:creator>Kenneth J. McNulty</dc:creator>
  <cp:lastModifiedBy>Kenneth McNulty</cp:lastModifiedBy>
  <cp:revision>23802</cp:revision>
  <cp:lastPrinted>2016-06-03T16:02:10Z</cp:lastPrinted>
  <dcterms:created xsi:type="dcterms:W3CDTF">2005-09-30T23:50:48Z</dcterms:created>
  <dcterms:modified xsi:type="dcterms:W3CDTF">2026-10-10T01:42:28Z</dcterms:modified>
  <cp:category>Topic: The Gift of Prophecy</cp:category>
</cp:coreProperties>
</file>