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5"/>
  </p:notesMasterIdLst>
  <p:handoutMasterIdLst>
    <p:handoutMasterId r:id="rId26"/>
  </p:handoutMasterIdLst>
  <p:sldIdLst>
    <p:sldId id="3191" r:id="rId3"/>
    <p:sldId id="2881" r:id="rId4"/>
    <p:sldId id="3193" r:id="rId5"/>
    <p:sldId id="3215" r:id="rId6"/>
    <p:sldId id="3216" r:id="rId7"/>
    <p:sldId id="3217" r:id="rId8"/>
    <p:sldId id="3218" r:id="rId9"/>
    <p:sldId id="3212" r:id="rId10"/>
    <p:sldId id="3213" r:id="rId11"/>
    <p:sldId id="3214" r:id="rId12"/>
    <p:sldId id="3211" r:id="rId13"/>
    <p:sldId id="3142" r:id="rId14"/>
    <p:sldId id="2831" r:id="rId15"/>
    <p:sldId id="3147" r:id="rId16"/>
    <p:sldId id="3145" r:id="rId17"/>
    <p:sldId id="3150" r:id="rId18"/>
    <p:sldId id="3149" r:id="rId19"/>
    <p:sldId id="2833" r:id="rId20"/>
    <p:sldId id="3146" r:id="rId21"/>
    <p:sldId id="1693" r:id="rId22"/>
    <p:sldId id="2832" r:id="rId23"/>
    <p:sldId id="3152" r:id="rId24"/>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2" autoAdjust="0"/>
    <p:restoredTop sz="62453" autoAdjust="0"/>
  </p:normalViewPr>
  <p:slideViewPr>
    <p:cSldViewPr>
      <p:cViewPr varScale="1">
        <p:scale>
          <a:sx n="53" d="100"/>
          <a:sy n="53" d="100"/>
        </p:scale>
        <p:origin x="1733" y="53"/>
      </p:cViewPr>
      <p:guideLst>
        <p:guide orient="horz" pos="2160"/>
        <p:guide pos="2880"/>
      </p:guideLst>
    </p:cSldViewPr>
  </p:slideViewPr>
  <p:outlineViewPr>
    <p:cViewPr>
      <p:scale>
        <a:sx n="33" d="100"/>
        <a:sy n="33" d="100"/>
      </p:scale>
      <p:origin x="0" y="-13402"/>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9/25/2026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Jesus Christ the Son, God the Father, and the Holy Spirit.</a:t>
            </a:r>
          </a:p>
          <a:p>
            <a:pPr marL="274320" indent="-274320"/>
            <a:r>
              <a:rPr lang="en-US" dirty="0"/>
              <a:t>2.  These ae the three divine persons that make up the Godhead.</a:t>
            </a:r>
          </a:p>
          <a:p>
            <a:pPr marL="274320" indent="-274320"/>
            <a:r>
              <a:rPr lang="en-US" dirty="0"/>
              <a:t>3.  Together they are often called the Trinity.</a:t>
            </a:r>
          </a:p>
          <a:p>
            <a:pPr marL="274320" indent="-274320"/>
            <a:r>
              <a:rPr lang="en-US" dirty="0"/>
              <a:t>4.  The word Trinity is not found in the Bible, but it is a theological term used to capture what the New Testament teaches.</a:t>
            </a:r>
          </a:p>
          <a:p>
            <a:pPr marL="274320" indent="-274320"/>
            <a:r>
              <a:rPr lang="en-US" dirty="0"/>
              <a:t>5.  This verse is one of several examples of the NT view of God.</a:t>
            </a:r>
          </a:p>
          <a:p>
            <a:pPr marL="274320" indent="-274320"/>
            <a:r>
              <a:rPr lang="en-US" dirty="0"/>
              <a:t>6.  Our one God is a plurality of three Divine persons: Father, Son, and Holy Spirit.</a:t>
            </a:r>
          </a:p>
          <a:p>
            <a:pPr marL="274320" indent="-274320" eaLnBrk="1" hangingPunct="1">
              <a:lnSpc>
                <a:spcPct val="80000"/>
              </a:lnSpc>
              <a:defRPr/>
            </a:pPr>
            <a:r>
              <a:rPr lang="en-US" b="0" dirty="0"/>
              <a:t>7.  Here we have the HS inspiring Paul to put all three members of the Godhead together in his benediction.</a:t>
            </a:r>
          </a:p>
          <a:p>
            <a:pPr marL="274320" indent="-274320" eaLnBrk="1" hangingPunct="1">
              <a:lnSpc>
                <a:spcPct val="80000"/>
              </a:lnSpc>
              <a:defRPr/>
            </a:pPr>
            <a:r>
              <a:rPr lang="en-US" b="0" dirty="0"/>
              <a:t>8.  This indicates that they are all part of the Godhead.</a:t>
            </a:r>
          </a:p>
          <a:p>
            <a:pPr marL="274320" indent="-274320"/>
            <a:r>
              <a:rPr lang="en-US" dirty="0"/>
              <a:t>9.  In our lesson today we will look at other texts that indicate that our God is a plurality rather than a singularity.</a:t>
            </a:r>
          </a:p>
          <a:p>
            <a:pPr marL="274320" indent="-274320"/>
            <a:endParaRPr lang="en-US" dirty="0"/>
          </a:p>
          <a:p>
            <a:pPr marL="274320" indent="-274320" eaLnBrk="1" hangingPunct="1">
              <a:lnSpc>
                <a:spcPct val="80000"/>
              </a:lnSpc>
              <a:defRPr/>
            </a:pPr>
            <a:r>
              <a:rPr lang="en-US" b="1" dirty="0"/>
              <a:t>B3:</a:t>
            </a:r>
          </a:p>
          <a:p>
            <a:pPr marL="274320" indent="-274320" eaLnBrk="1" hangingPunct="1">
              <a:lnSpc>
                <a:spcPct val="80000"/>
              </a:lnSpc>
              <a:defRPr/>
            </a:pPr>
            <a:r>
              <a:rPr lang="en-US" b="0" dirty="0"/>
              <a:t>1.  Grace is God’s unmerited favor toward mankind.</a:t>
            </a:r>
          </a:p>
          <a:p>
            <a:pPr marL="274320" indent="-274320" eaLnBrk="1" hangingPunct="1">
              <a:lnSpc>
                <a:spcPct val="80000"/>
              </a:lnSpc>
              <a:defRPr/>
            </a:pPr>
            <a:r>
              <a:rPr lang="en-US" b="0" dirty="0"/>
              <a:t>2.  God’s grace is clearly manifested in our Lord Jesus Christ who stepped down from glory to become our sacrifice for sin.</a:t>
            </a:r>
          </a:p>
          <a:p>
            <a:pPr marL="274320" indent="-274320" eaLnBrk="1" hangingPunct="1">
              <a:lnSpc>
                <a:spcPct val="80000"/>
              </a:lnSpc>
              <a:defRPr/>
            </a:pPr>
            <a:r>
              <a:rPr lang="en-US" b="0" dirty="0"/>
              <a:t>3.  As we studied two week ago, Paul wrote in:</a:t>
            </a:r>
          </a:p>
          <a:p>
            <a:pPr marL="274320" indent="-274320" eaLnBrk="1" hangingPunct="1">
              <a:lnSpc>
                <a:spcPct val="80000"/>
              </a:lnSpc>
              <a:defRPr/>
            </a:pPr>
            <a:r>
              <a:rPr lang="en-US" b="1" dirty="0"/>
              <a:t>2 Corinthians 8:9 ESV</a:t>
            </a:r>
            <a:r>
              <a:rPr lang="en-US" b="0" dirty="0"/>
              <a:t> - 9 For you know the grace of our Lord Jesus Christ, that though he was rich, yet for your sake he became poor, so that you by his poverty might become rich.</a:t>
            </a:r>
          </a:p>
          <a:p>
            <a:pPr marL="274320" indent="-274320" eaLnBrk="1" hangingPunct="1">
              <a:lnSpc>
                <a:spcPct val="80000"/>
              </a:lnSpc>
              <a:defRPr/>
            </a:pPr>
            <a:r>
              <a:rPr lang="en-US" b="0" dirty="0"/>
              <a:t>4.  The grace of the Lord Jesus Christ is the unmerited gift of forgiveness and eternal life through His shed blood.</a:t>
            </a:r>
          </a:p>
          <a:p>
            <a:pPr marL="274320" indent="-274320" eaLnBrk="1" hangingPunct="1">
              <a:lnSpc>
                <a:spcPct val="80000"/>
              </a:lnSpc>
              <a:defRPr/>
            </a:pPr>
            <a:r>
              <a:rPr lang="en-US" b="0" dirty="0"/>
              <a:t>5.  What grace!</a:t>
            </a:r>
          </a:p>
          <a:p>
            <a:pPr marL="274320" indent="-274320" eaLnBrk="1" hangingPunct="1">
              <a:lnSpc>
                <a:spcPct val="80000"/>
              </a:lnSpc>
              <a:defRPr/>
            </a:pPr>
            <a:r>
              <a:rPr lang="en-US" b="0" dirty="0"/>
              <a:t>6.  The love of God the Father is manifested in the giving of His Son to be our ransom from sin.</a:t>
            </a:r>
          </a:p>
          <a:p>
            <a:pPr marL="274320" indent="-274320" eaLnBrk="1" hangingPunct="1">
              <a:lnSpc>
                <a:spcPct val="80000"/>
              </a:lnSpc>
              <a:defRPr/>
            </a:pPr>
            <a:r>
              <a:rPr lang="en-US" b="0" dirty="0"/>
              <a:t>7.  For God so loved the world that He gave…</a:t>
            </a:r>
          </a:p>
          <a:p>
            <a:pPr marL="274320" indent="-274320" eaLnBrk="1" hangingPunct="1">
              <a:lnSpc>
                <a:spcPct val="80000"/>
              </a:lnSpc>
              <a:defRPr/>
            </a:pPr>
            <a:r>
              <a:rPr lang="en-US" b="0" dirty="0"/>
              <a:t>8.  The agape love of the Father acted to save us, not because we were worthy but because God is love.</a:t>
            </a:r>
          </a:p>
          <a:p>
            <a:pPr marL="274320" indent="-274320" eaLnBrk="1" hangingPunct="1">
              <a:lnSpc>
                <a:spcPct val="80000"/>
              </a:lnSpc>
              <a:defRPr/>
            </a:pPr>
            <a:r>
              <a:rPr lang="en-US" b="0" dirty="0"/>
              <a:t>9.  What love!</a:t>
            </a:r>
          </a:p>
          <a:p>
            <a:pPr marL="274320" indent="-274320" eaLnBrk="1" hangingPunct="1">
              <a:lnSpc>
                <a:spcPct val="80000"/>
              </a:lnSpc>
              <a:defRPr/>
            </a:pPr>
            <a:r>
              <a:rPr lang="en-US" b="0" dirty="0"/>
              <a:t>10. The Holy Spirit is God dwelling in us and bringing us into communion and fellowship with the Godhead.</a:t>
            </a:r>
          </a:p>
          <a:p>
            <a:pPr marL="274320" indent="-274320" eaLnBrk="1" hangingPunct="1">
              <a:lnSpc>
                <a:spcPct val="80000"/>
              </a:lnSpc>
              <a:defRPr/>
            </a:pPr>
            <a:r>
              <a:rPr lang="en-US" b="0" dirty="0"/>
              <a:t>11. When God is in us, He is as close to us as we are to ourselves.</a:t>
            </a:r>
          </a:p>
          <a:p>
            <a:pPr marL="274320" indent="-274320" eaLnBrk="1" hangingPunct="1">
              <a:lnSpc>
                <a:spcPct val="80000"/>
              </a:lnSpc>
              <a:defRPr/>
            </a:pPr>
            <a:r>
              <a:rPr lang="en-US" b="0" dirty="0"/>
              <a:t>12. What fellowship!</a:t>
            </a:r>
          </a:p>
          <a:p>
            <a:pPr marL="274320" indent="-274320" eaLnBrk="1" hangingPunct="1">
              <a:lnSpc>
                <a:spcPct val="80000"/>
              </a:lnSpc>
              <a:defRPr/>
            </a:pPr>
            <a:endParaRPr lang="en-US" b="1" dirty="0"/>
          </a:p>
          <a:p>
            <a:pPr marL="274320" indent="-274320" eaLnBrk="1" hangingPunct="1">
              <a:lnSpc>
                <a:spcPct val="80000"/>
              </a:lnSpc>
              <a:defRPr/>
            </a:pPr>
            <a:r>
              <a:rPr lang="en-US" b="1" dirty="0"/>
              <a:t>B4:</a:t>
            </a:r>
          </a:p>
          <a:p>
            <a:pPr marL="274320" indent="-274320" eaLnBrk="1" hangingPunct="1">
              <a:lnSpc>
                <a:spcPct val="80000"/>
              </a:lnSpc>
              <a:defRPr/>
            </a:pPr>
            <a:r>
              <a:rPr lang="en-US" b="0" dirty="0"/>
              <a:t>1.  The easiest Person of the Godhead to visualize is the Son.</a:t>
            </a:r>
          </a:p>
          <a:p>
            <a:pPr marL="274320" indent="-274320" eaLnBrk="1" hangingPunct="1">
              <a:lnSpc>
                <a:spcPct val="80000"/>
              </a:lnSpc>
              <a:defRPr/>
            </a:pPr>
            <a:r>
              <a:rPr lang="en-US" b="0" dirty="0"/>
              <a:t>2.  That is because He “took the form of a servant and was made in the likeness of man.”</a:t>
            </a:r>
          </a:p>
          <a:p>
            <a:pPr marL="274320" indent="-274320" eaLnBrk="1" hangingPunct="1">
              <a:lnSpc>
                <a:spcPct val="80000"/>
              </a:lnSpc>
              <a:defRPr/>
            </a:pPr>
            <a:r>
              <a:rPr lang="en-US" b="0" dirty="0"/>
              <a:t>3.  But even before His incarnation, it seems likely that the Son was God’s emissary to this fallen world.</a:t>
            </a:r>
          </a:p>
          <a:p>
            <a:pPr marL="274320" indent="-274320" eaLnBrk="1" hangingPunct="1">
              <a:lnSpc>
                <a:spcPct val="80000"/>
              </a:lnSpc>
              <a:defRPr/>
            </a:pPr>
            <a:r>
              <a:rPr lang="en-US" b="0" dirty="0"/>
              <a:t>4.  All of the OT appearances of the LORD were likely carried out by the Son.</a:t>
            </a:r>
          </a:p>
          <a:p>
            <a:pPr marL="274320" indent="-274320" eaLnBrk="1" hangingPunct="1">
              <a:lnSpc>
                <a:spcPct val="80000"/>
              </a:lnSpc>
              <a:defRPr/>
            </a:pPr>
            <a:r>
              <a:rPr lang="en-US" b="0" dirty="0"/>
              <a:t>5.  Paul wrote to the Corinthians about the wanderings of the Israelites in the wilderness saying,</a:t>
            </a:r>
          </a:p>
          <a:p>
            <a:r>
              <a:rPr lang="en-US" b="1" dirty="0"/>
              <a:t>Corinthians 10:4 (NKJV)</a:t>
            </a:r>
          </a:p>
          <a:p>
            <a:pPr lvl="1"/>
            <a:r>
              <a:rPr lang="en-US" baseline="30000" dirty="0"/>
              <a:t>4 </a:t>
            </a:r>
            <a:r>
              <a:rPr lang="en-US" dirty="0"/>
              <a:t>and all drank the same spiritual drink. For they drank of that spiritual Rock that followed them, and that Rock was Christ. </a:t>
            </a:r>
          </a:p>
          <a:p>
            <a:pPr marL="274320" indent="-274320" eaLnBrk="1" hangingPunct="1">
              <a:lnSpc>
                <a:spcPct val="80000"/>
              </a:lnSpc>
              <a:defRPr/>
            </a:pPr>
            <a:r>
              <a:rPr lang="en-US" b="0" dirty="0"/>
              <a:t>6.  Sometimes referred to as the Angel of the LORD, sometimes as the LORD Himself, it was the Son who met with Moses on Mt. Sinai and wrote His law with His own finger.</a:t>
            </a:r>
          </a:p>
          <a:p>
            <a:pPr marL="274320" indent="-274320" eaLnBrk="1" hangingPunct="1">
              <a:lnSpc>
                <a:spcPct val="80000"/>
              </a:lnSpc>
              <a:defRPr/>
            </a:pPr>
            <a:r>
              <a:rPr lang="en-US" b="0" dirty="0"/>
              <a:t>7.  It was the Son who spoke from the burning bush.</a:t>
            </a:r>
          </a:p>
          <a:p>
            <a:pPr marL="274320" indent="-274320" eaLnBrk="1" hangingPunct="1">
              <a:lnSpc>
                <a:spcPct val="80000"/>
              </a:lnSpc>
              <a:defRPr/>
            </a:pPr>
            <a:r>
              <a:rPr lang="en-US" b="0" dirty="0"/>
              <a:t>8.  It was the Son who appeared to Joshua as the Captain of the Lord’s host.</a:t>
            </a:r>
          </a:p>
          <a:p>
            <a:pPr marL="274320" indent="-274320" eaLnBrk="1" hangingPunct="1">
              <a:lnSpc>
                <a:spcPct val="80000"/>
              </a:lnSpc>
              <a:defRPr/>
            </a:pPr>
            <a:r>
              <a:rPr lang="en-US" b="0" dirty="0"/>
              <a:t>9.  It was the Son who spoke with Abraham and Elijah and others.</a:t>
            </a:r>
          </a:p>
          <a:p>
            <a:pPr marL="274320" indent="-274320" eaLnBrk="1" hangingPunct="1">
              <a:lnSpc>
                <a:spcPct val="80000"/>
              </a:lnSpc>
              <a:defRPr/>
            </a:pPr>
            <a:r>
              <a:rPr lang="en-US" b="0" dirty="0"/>
              <a:t>10. Moses records:</a:t>
            </a:r>
          </a:p>
          <a:p>
            <a:r>
              <a:rPr lang="en-US" b="1" dirty="0"/>
              <a:t>Exodus 24:9-10 (NKJV)</a:t>
            </a:r>
          </a:p>
          <a:p>
            <a:pPr lvl="1"/>
            <a:r>
              <a:rPr lang="en-US" baseline="30000" dirty="0"/>
              <a:t>9 </a:t>
            </a:r>
            <a:r>
              <a:rPr lang="en-US" dirty="0"/>
              <a:t>Then Moses went up, also Aaron, Nadab, and Abihu, and seventy of the elders of Israel, </a:t>
            </a:r>
            <a:r>
              <a:rPr lang="en-US" baseline="30000" dirty="0"/>
              <a:t>10 </a:t>
            </a:r>
            <a:r>
              <a:rPr lang="en-US" dirty="0"/>
              <a:t>and they saw the God of Israel.</a:t>
            </a:r>
          </a:p>
          <a:p>
            <a:pPr marL="274320" indent="-274320" eaLnBrk="1" hangingPunct="1">
              <a:lnSpc>
                <a:spcPct val="80000"/>
              </a:lnSpc>
              <a:defRPr/>
            </a:pPr>
            <a:r>
              <a:rPr lang="en-US" b="0" dirty="0"/>
              <a:t>11. Yet Jesus said:</a:t>
            </a:r>
          </a:p>
          <a:p>
            <a:r>
              <a:rPr lang="en-US" b="1" dirty="0"/>
              <a:t>John 6:46 (NKJV)</a:t>
            </a:r>
          </a:p>
          <a:p>
            <a:pPr lvl="1"/>
            <a:r>
              <a:rPr lang="en-US" baseline="30000" dirty="0"/>
              <a:t>46 </a:t>
            </a:r>
            <a:r>
              <a:rPr lang="en-US" dirty="0"/>
              <a:t>Not that anyone has seen the Father, except He who is from God; He has seen the Father. </a:t>
            </a:r>
          </a:p>
          <a:p>
            <a:pPr marL="274320" indent="-274320" eaLnBrk="1" hangingPunct="1">
              <a:lnSpc>
                <a:spcPct val="80000"/>
              </a:lnSpc>
              <a:defRPr/>
            </a:pPr>
            <a:r>
              <a:rPr lang="en-US" b="0" dirty="0"/>
              <a:t>12. And John wrote in his gospel:</a:t>
            </a:r>
          </a:p>
          <a:p>
            <a:r>
              <a:rPr lang="en-US" b="1" dirty="0"/>
              <a:t>John 1:18New King James Version (NKJV)</a:t>
            </a:r>
          </a:p>
          <a:p>
            <a:pPr lvl="1"/>
            <a:r>
              <a:rPr lang="en-US" baseline="30000" dirty="0"/>
              <a:t>18 </a:t>
            </a:r>
            <a:r>
              <a:rPr lang="en-US" dirty="0"/>
              <a:t>No one has seen God [the Father] at any time. The only begotten Son, who is in the bosom of the Father, He has declared </a:t>
            </a:r>
            <a:r>
              <a:rPr lang="en-US" i="1" dirty="0"/>
              <a:t>Him.</a:t>
            </a:r>
            <a:endParaRPr lang="en-US" dirty="0"/>
          </a:p>
          <a:p>
            <a:r>
              <a:rPr lang="en-US" b="0" dirty="0"/>
              <a:t>13. Paul wrote to Timothy:</a:t>
            </a:r>
          </a:p>
          <a:p>
            <a:r>
              <a:rPr lang="en-US" b="1" dirty="0"/>
              <a:t>1 Timothy 6:16 (NKJV)</a:t>
            </a:r>
          </a:p>
          <a:p>
            <a:pPr lvl="1"/>
            <a:r>
              <a:rPr lang="en-US" baseline="30000" dirty="0"/>
              <a:t>16 </a:t>
            </a:r>
            <a:r>
              <a:rPr lang="en-US" baseline="0" dirty="0"/>
              <a:t>[God] </a:t>
            </a:r>
            <a:r>
              <a:rPr lang="en-US" dirty="0"/>
              <a:t>who alone has immortality, dwelling in unapproachable light, whom no man has seen or can see, to whom </a:t>
            </a:r>
            <a:r>
              <a:rPr lang="en-US" i="1" dirty="0"/>
              <a:t>be</a:t>
            </a:r>
            <a:r>
              <a:rPr lang="en-US" dirty="0"/>
              <a:t> honor and everlasting power. Amen.</a:t>
            </a:r>
          </a:p>
          <a:p>
            <a:pPr marL="274320" indent="-274320" eaLnBrk="1" hangingPunct="1">
              <a:lnSpc>
                <a:spcPct val="80000"/>
              </a:lnSpc>
              <a:defRPr/>
            </a:pPr>
            <a:r>
              <a:rPr lang="en-US" b="0" dirty="0"/>
              <a:t>14. So if people saw God in the OT, which person of the godhead did they see?  </a:t>
            </a:r>
          </a:p>
          <a:p>
            <a:pPr marL="274320" indent="-274320" eaLnBrk="1" hangingPunct="1">
              <a:lnSpc>
                <a:spcPct val="80000"/>
              </a:lnSpc>
              <a:defRPr/>
            </a:pPr>
            <a:r>
              <a:rPr lang="en-US" b="0" dirty="0"/>
              <a:t>15. It was the Son rather than the Father.</a:t>
            </a:r>
          </a:p>
          <a:p>
            <a:pPr marL="274320" indent="-274320" eaLnBrk="1" hangingPunct="1">
              <a:lnSpc>
                <a:spcPct val="80000"/>
              </a:lnSpc>
              <a:defRPr/>
            </a:pPr>
            <a:r>
              <a:rPr lang="en-US" b="0" dirty="0"/>
              <a:t>16. So we can visualize God the Son who appears to us in human form.</a:t>
            </a:r>
          </a:p>
          <a:p>
            <a:pPr marL="274320" indent="-274320" eaLnBrk="1" hangingPunct="1">
              <a:lnSpc>
                <a:spcPct val="80000"/>
              </a:lnSpc>
              <a:defRPr/>
            </a:pPr>
            <a:r>
              <a:rPr lang="en-US" b="0" dirty="0"/>
              <a:t>17. At the other end of the spectrum we have the Holy Spirit who is invisible.</a:t>
            </a:r>
          </a:p>
          <a:p>
            <a:pPr marL="274320" indent="-274320" eaLnBrk="1" hangingPunct="1">
              <a:lnSpc>
                <a:spcPct val="80000"/>
              </a:lnSpc>
              <a:defRPr/>
            </a:pPr>
            <a:r>
              <a:rPr lang="en-US" b="0" dirty="0"/>
              <a:t>18. How do you visualize something that is invisible?</a:t>
            </a:r>
          </a:p>
          <a:p>
            <a:pPr marL="274320" indent="-274320" eaLnBrk="1" hangingPunct="1">
              <a:lnSpc>
                <a:spcPct val="80000"/>
              </a:lnSpc>
              <a:defRPr/>
            </a:pPr>
            <a:r>
              <a:rPr lang="en-US" b="0" dirty="0"/>
              <a:t>19. So we represent the HS with a dove, or with light, or with oil or some other physical thing.</a:t>
            </a:r>
          </a:p>
          <a:p>
            <a:pPr marL="274320" indent="-274320" eaLnBrk="1" hangingPunct="1">
              <a:lnSpc>
                <a:spcPct val="80000"/>
              </a:lnSpc>
              <a:defRPr/>
            </a:pPr>
            <a:r>
              <a:rPr lang="en-US" b="0" dirty="0"/>
              <a:t>20. But the Spirit is really like none of these: He is beyond our ability to visualize.</a:t>
            </a:r>
          </a:p>
          <a:p>
            <a:pPr marL="274320" indent="-274320" eaLnBrk="1" hangingPunct="1">
              <a:lnSpc>
                <a:spcPct val="80000"/>
              </a:lnSpc>
              <a:defRPr/>
            </a:pPr>
            <a:r>
              <a:rPr lang="en-US" b="0" dirty="0"/>
              <a:t>21. In the middle we have God the Father which we tend to visualize in human form because of His title, Father.</a:t>
            </a:r>
          </a:p>
          <a:p>
            <a:pPr marL="274320" indent="-274320" eaLnBrk="1" hangingPunct="1">
              <a:lnSpc>
                <a:spcPct val="80000"/>
              </a:lnSpc>
              <a:defRPr/>
            </a:pPr>
            <a:r>
              <a:rPr lang="en-US" b="0" dirty="0"/>
              <a:t>22. And since He is the Ancient of Days, we tend to visualize Him as a very old father.</a:t>
            </a:r>
          </a:p>
          <a:p>
            <a:pPr marL="274320" indent="-274320" eaLnBrk="1" hangingPunct="1">
              <a:lnSpc>
                <a:spcPct val="80000"/>
              </a:lnSpc>
              <a:defRPr/>
            </a:pPr>
            <a:r>
              <a:rPr lang="en-US" b="0" dirty="0"/>
              <a:t>23. But I wonder if we can really visualize the Father any better than the HS.</a:t>
            </a:r>
          </a:p>
          <a:p>
            <a:pPr marL="274320" indent="-274320" eaLnBrk="1" hangingPunct="1">
              <a:lnSpc>
                <a:spcPct val="80000"/>
              </a:lnSpc>
              <a:defRPr/>
            </a:pPr>
            <a:r>
              <a:rPr lang="en-US" b="0" dirty="0"/>
              <a:t>24. To the Samaritan woman at the well, Jesus declared that “God is Spirit and they that worship Him must worship Him in spirit and in truth.”</a:t>
            </a:r>
          </a:p>
          <a:p>
            <a:pPr marL="274320" indent="-274320" eaLnBrk="1" hangingPunct="1">
              <a:lnSpc>
                <a:spcPct val="80000"/>
              </a:lnSpc>
              <a:defRPr/>
            </a:pPr>
            <a:r>
              <a:rPr lang="en-US" b="0" dirty="0"/>
              <a:t>25. If God is Spirit, that means He doesn’t have a physical form that we can visualize, unless He wants to take such a form.</a:t>
            </a:r>
          </a:p>
          <a:p>
            <a:pPr marL="274320" indent="-274320" eaLnBrk="1" hangingPunct="1">
              <a:lnSpc>
                <a:spcPct val="80000"/>
              </a:lnSpc>
              <a:defRPr/>
            </a:pPr>
            <a:r>
              <a:rPr lang="en-US" b="0" dirty="0"/>
              <a:t>26. Paul wrote to Timothy this description of God:</a:t>
            </a:r>
          </a:p>
          <a:p>
            <a:r>
              <a:rPr lang="en-US" b="1" dirty="0"/>
              <a:t>1 Timothy 1:17New American Standard Bible (NASB)</a:t>
            </a:r>
          </a:p>
          <a:p>
            <a:pPr lvl="1"/>
            <a:r>
              <a:rPr lang="en-US" baseline="30000" dirty="0"/>
              <a:t>17 </a:t>
            </a:r>
            <a:r>
              <a:rPr lang="en-US" dirty="0"/>
              <a:t>Now to the King eternal, immortal, invisible, the only God, </a:t>
            </a:r>
            <a:r>
              <a:rPr lang="en-US" i="1" dirty="0"/>
              <a:t>be</a:t>
            </a:r>
            <a:r>
              <a:rPr lang="en-US" dirty="0"/>
              <a:t> honor and glory forever and ever. Amen.</a:t>
            </a:r>
          </a:p>
          <a:p>
            <a:pPr marL="274320" indent="-274320" eaLnBrk="1" hangingPunct="1">
              <a:lnSpc>
                <a:spcPct val="80000"/>
              </a:lnSpc>
              <a:defRPr/>
            </a:pPr>
            <a:r>
              <a:rPr lang="en-US" b="0" dirty="0"/>
              <a:t>27. There is no way to visualize someone who is invisible unless he takes on a physical form.</a:t>
            </a:r>
          </a:p>
          <a:p>
            <a:pPr marL="274320" indent="-274320" eaLnBrk="1" hangingPunct="1">
              <a:lnSpc>
                <a:spcPct val="80000"/>
              </a:lnSpc>
              <a:defRPr/>
            </a:pPr>
            <a:r>
              <a:rPr lang="en-US" b="0" dirty="0"/>
              <a:t>28. So we find our clearest understanding of God in Jesus Christ who became one of us and has been God’s active agent toward us even in OT times.</a:t>
            </a:r>
          </a:p>
          <a:p>
            <a:pPr marL="274320" indent="-274320" eaLnBrk="1" hangingPunct="1">
              <a:lnSpc>
                <a:spcPct val="80000"/>
              </a:lnSpc>
              <a:defRPr/>
            </a:pPr>
            <a:endParaRPr lang="en-US" b="0"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John 1:1-3 KJV </a:t>
            </a:r>
            <a:r>
              <a:rPr lang="en-US" b="0" dirty="0"/>
              <a:t>- In the beginning was the Word, and the Word was with God, and the Word was God. </a:t>
            </a:r>
            <a:r>
              <a:rPr lang="en-US" b="0" baseline="30000" dirty="0"/>
              <a:t>2</a:t>
            </a:r>
            <a:r>
              <a:rPr lang="en-US" b="0" dirty="0"/>
              <a:t> The same was in the beginning with God. </a:t>
            </a:r>
            <a:r>
              <a:rPr lang="en-US" b="0" baseline="30000" dirty="0"/>
              <a:t>3</a:t>
            </a:r>
            <a:r>
              <a:rPr lang="en-US" b="0" dirty="0"/>
              <a:t> All things were made by him; and without him was not any thing made that was made.</a:t>
            </a:r>
          </a:p>
          <a:p>
            <a:pPr marL="274320" indent="-274320"/>
            <a:r>
              <a:rPr lang="en-US" b="1" dirty="0"/>
              <a:t>John 1:14 KJV </a:t>
            </a:r>
            <a:r>
              <a:rPr lang="en-US" b="0" dirty="0"/>
              <a:t>- And the Word was made flesh, and dwelt among us, (and we beheld his glory, the glory as of the only begotten of the Father,) full of grace and truth.</a:t>
            </a:r>
          </a:p>
          <a:p>
            <a:pPr marL="274320" indent="-274320"/>
            <a:r>
              <a:rPr lang="en-US" b="1" dirty="0"/>
              <a:t>John 20:28 KJV</a:t>
            </a:r>
            <a:r>
              <a:rPr lang="en-US" b="0" dirty="0"/>
              <a:t> - And Thomas answered and said unto him, My Lord and my God.</a:t>
            </a:r>
          </a:p>
          <a:p>
            <a:pPr marL="274320" indent="-274320"/>
            <a:r>
              <a:rPr lang="en-US" b="1" dirty="0"/>
              <a:t>John 6:40 ESV </a:t>
            </a:r>
            <a:r>
              <a:rPr lang="en-US" b="0" dirty="0"/>
              <a:t>- For this is the will of my Father, that everyone who looks on the Son and believes in him should have eternal life, and I will raise him up on the last day.“</a:t>
            </a:r>
          </a:p>
          <a:p>
            <a:pPr marL="274320" indent="-274320"/>
            <a:r>
              <a:rPr lang="en-US" b="1" dirty="0"/>
              <a:t>John 8:58-59 ESV</a:t>
            </a:r>
            <a:r>
              <a:rPr lang="en-US" b="0" dirty="0"/>
              <a:t> - Jesus said to them, "Truly, truly, I say to you, before Abraham was, I am." </a:t>
            </a:r>
            <a:r>
              <a:rPr lang="en-US" b="0" baseline="30000" dirty="0"/>
              <a:t>59</a:t>
            </a:r>
            <a:r>
              <a:rPr lang="en-US" b="0" dirty="0"/>
              <a:t> So they picked up stones to throw at him, but Jesus hid himself and went out of the temple.</a:t>
            </a:r>
          </a:p>
          <a:p>
            <a:pPr marL="274320" indent="-274320"/>
            <a:r>
              <a:rPr lang="en-US" b="0" dirty="0"/>
              <a:t>1.  In addition to this Jesus uttered seven “I am” statements:</a:t>
            </a:r>
          </a:p>
          <a:p>
            <a:pPr marL="731520" lvl="1" indent="-274320"/>
            <a:r>
              <a:rPr lang="en-US" b="0" dirty="0"/>
              <a:t>I am the bread of life.</a:t>
            </a:r>
          </a:p>
          <a:p>
            <a:pPr marL="731520" lvl="1" indent="-274320"/>
            <a:r>
              <a:rPr lang="en-US" b="0" dirty="0"/>
              <a:t>I am the light of the world.</a:t>
            </a:r>
          </a:p>
          <a:p>
            <a:pPr marL="731520" lvl="1" indent="-274320"/>
            <a:r>
              <a:rPr lang="en-US" b="0" dirty="0"/>
              <a:t>I am the door of the sheep.</a:t>
            </a:r>
          </a:p>
          <a:p>
            <a:pPr marL="731520" lvl="1" indent="-274320"/>
            <a:r>
              <a:rPr lang="en-US" b="0" dirty="0"/>
              <a:t>I am the good shepherd.</a:t>
            </a:r>
          </a:p>
          <a:p>
            <a:pPr marL="731520" lvl="1" indent="-274320"/>
            <a:r>
              <a:rPr lang="en-US" b="0" dirty="0"/>
              <a:t>I am the resurrection and the life.</a:t>
            </a:r>
          </a:p>
          <a:p>
            <a:pPr marL="731520" lvl="1" indent="-274320"/>
            <a:r>
              <a:rPr lang="en-US" b="0" dirty="0"/>
              <a:t>I am the way, the truth, and the life.</a:t>
            </a:r>
          </a:p>
          <a:p>
            <a:pPr marL="731520" lvl="1" indent="-274320"/>
            <a:r>
              <a:rPr lang="en-US" b="0" dirty="0"/>
              <a:t>I am the true vine.</a:t>
            </a:r>
          </a:p>
          <a:p>
            <a:pPr marL="274320" lvl="0" indent="-274320"/>
            <a:r>
              <a:rPr lang="en-US" b="1" dirty="0"/>
              <a:t>John 14:9 ESV</a:t>
            </a:r>
            <a:r>
              <a:rPr lang="en-US" b="0" dirty="0"/>
              <a:t> - Whoever has seen me has seen the Father.</a:t>
            </a:r>
          </a:p>
          <a:p>
            <a:pPr marL="274320" lvl="0" indent="-274320"/>
            <a:r>
              <a:rPr lang="en-US" b="1" dirty="0"/>
              <a:t>John 17:5 ESV</a:t>
            </a:r>
            <a:r>
              <a:rPr lang="en-US" b="0" dirty="0"/>
              <a:t> - And now, Father, glorify me in your own presence with the glory that I had with you before the world existed.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John 9:38 ESV</a:t>
            </a:r>
            <a:r>
              <a:rPr lang="en-US" b="0" dirty="0"/>
              <a:t> - He said, "Lord, I believe," and he worshiped him. </a:t>
            </a:r>
            <a:r>
              <a:rPr lang="en-US" altLang="en-US" sz="1200" dirty="0"/>
              <a:t>(Healing of the man born blind)</a:t>
            </a:r>
          </a:p>
          <a:p>
            <a:pPr marL="274320" lvl="0" indent="-274320"/>
            <a:r>
              <a:rPr lang="en-US" b="0" dirty="0"/>
              <a:t>2.  In addition to all of these texts we have all the signs and miracles Jesus did, the witness of John the Baptist, the witness of the Father and the Holy Spirit at His baptism, the witness of His disciples and Nicodemus, the witness of OT prophecies fulfilled by Jesus, and many more evidences.</a:t>
            </a:r>
          </a:p>
          <a:p>
            <a:pPr marL="274320" lvl="0" indent="-274320"/>
            <a:r>
              <a:rPr lang="en-US" b="0" dirty="0"/>
              <a:t>3.  Finally, we have the greatest evidence that Jesus is the divine Son of God: His resurrection from the dead.</a:t>
            </a:r>
          </a:p>
          <a:p>
            <a:pPr marL="274320" lvl="0" indent="-274320"/>
            <a:r>
              <a:rPr lang="en-US" b="0" dirty="0"/>
              <a:t>4.  The resurrection is God’s stamp of approval on all that Jesus said and did, and by it, the apostle Paul says, “Jesus Christ our Lord was declared to be the Son of God with power.”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B1: </a:t>
            </a:r>
          </a:p>
          <a:p>
            <a:pPr marL="274320" indent="-457200"/>
            <a:r>
              <a:rPr lang="en-US" dirty="0"/>
              <a:t>[See noes on linked slide.]</a:t>
            </a:r>
          </a:p>
          <a:p>
            <a:pPr marL="274320" indent="-457200"/>
            <a:endParaRPr lang="en-US" dirty="0"/>
          </a:p>
          <a:p>
            <a:pPr marL="274320" indent="-457200"/>
            <a:r>
              <a:rPr lang="en-US" b="1" dirty="0"/>
              <a:t>B2:</a:t>
            </a:r>
          </a:p>
          <a:p>
            <a:pPr marL="274320" indent="-457200"/>
            <a:r>
              <a:rPr lang="en-US" dirty="0"/>
              <a:t>1.  First; at creation.</a:t>
            </a:r>
          </a:p>
          <a:p>
            <a:pPr marL="274320" indent="-457200"/>
            <a:r>
              <a:rPr lang="en-US" b="1" dirty="0"/>
              <a:t>Genesis 1:1-2 ESV</a:t>
            </a:r>
            <a:r>
              <a:rPr lang="en-US" dirty="0"/>
              <a:t> - In the beginning, God created the heavens and the earth. </a:t>
            </a:r>
            <a:r>
              <a:rPr lang="en-US" baseline="30000" dirty="0"/>
              <a:t>2</a:t>
            </a:r>
            <a:r>
              <a:rPr lang="en-US" dirty="0"/>
              <a:t> … And the Spirit of God was hovering over the face of the waters.</a:t>
            </a:r>
          </a:p>
          <a:p>
            <a:pPr marL="274320" indent="-457200"/>
            <a:r>
              <a:rPr lang="en-US" dirty="0"/>
              <a:t>2.  We know from the NT in at least three places that Jesus, in His pre-incarnate form, was the active agent in creation.  (John, Colossians, and Hebrews)</a:t>
            </a:r>
          </a:p>
          <a:p>
            <a:pPr marL="274320" indent="-457200"/>
            <a:r>
              <a:rPr lang="en-US" dirty="0"/>
              <a:t>3.  Second, at the incarnation.</a:t>
            </a:r>
          </a:p>
          <a:p>
            <a:pPr marL="274320" indent="-457200"/>
            <a:r>
              <a:rPr lang="en-US" b="1" dirty="0"/>
              <a:t>Luke 1:35 ESV </a:t>
            </a:r>
            <a:r>
              <a:rPr lang="en-US" dirty="0"/>
              <a:t>- 35 And the angel answered her, "The Holy Spirit will come upon you, and the power of the Most High will overshadow you; therefore the child to be born will be called holy--the Son of God.</a:t>
            </a:r>
          </a:p>
          <a:p>
            <a:pPr marL="274320" indent="-457200"/>
            <a:r>
              <a:rPr lang="en-US" dirty="0"/>
              <a:t>4.  Third at Christ’s Baptism:</a:t>
            </a:r>
          </a:p>
          <a:p>
            <a:pPr marL="274320" indent="-457200"/>
            <a:r>
              <a:rPr lang="en-US" b="1" dirty="0"/>
              <a:t>Matthew 3:16-17 ESV </a:t>
            </a:r>
            <a:r>
              <a:rPr lang="en-US" dirty="0"/>
              <a:t>- And when Jesus was baptized, immediately he went up from the water, and behold, the heavens were opened to him, and he saw the Spirit of God descending like a dove and coming to rest on him; </a:t>
            </a:r>
            <a:r>
              <a:rPr lang="en-US" baseline="30000" dirty="0"/>
              <a:t>17</a:t>
            </a:r>
            <a:r>
              <a:rPr lang="en-US" dirty="0"/>
              <a:t> and behold, a voice from heaven said, "This is my beloved Son, with whom I am well pleased.“</a:t>
            </a:r>
          </a:p>
          <a:p>
            <a:pPr marL="274320" indent="-457200"/>
            <a:r>
              <a:rPr lang="en-US" dirty="0"/>
              <a:t>5.  Fourth, at the crucifixion and resurrection.</a:t>
            </a:r>
          </a:p>
          <a:p>
            <a:pPr marL="274320" indent="-457200"/>
            <a:r>
              <a:rPr lang="en-US" dirty="0"/>
              <a:t>John records the Father speaking from heaven to Jesus before the crucifixion (John 12:28), and Paul describes Him as being raised by the power of the Holy Spirit on the resurrection morning (Rom 8:11).</a:t>
            </a:r>
          </a:p>
          <a:p>
            <a:pPr marL="274320" indent="-457200"/>
            <a:endParaRPr lang="en-US" dirty="0"/>
          </a:p>
          <a:p>
            <a:pPr marL="274320" indent="-457200"/>
            <a:r>
              <a:rPr lang="en-US" b="1" dirty="0"/>
              <a:t>B3:</a:t>
            </a:r>
          </a:p>
          <a:p>
            <a:pPr>
              <a:lnSpc>
                <a:spcPct val="80000"/>
              </a:lnSpc>
            </a:pPr>
            <a:r>
              <a:rPr lang="en-US" altLang="en-US" sz="1000" b="0" dirty="0"/>
              <a:t>[Read the following emphasizing the underlined words.]</a:t>
            </a:r>
          </a:p>
          <a:p>
            <a:r>
              <a:rPr lang="en-US" altLang="en-US" b="1" dirty="0"/>
              <a:t>2 Corinthians 13:14 (NKJV)</a:t>
            </a:r>
          </a:p>
          <a:p>
            <a:pPr lvl="1"/>
            <a:r>
              <a:rPr lang="en-US" altLang="en-US" baseline="30000" dirty="0"/>
              <a:t>14</a:t>
            </a:r>
            <a:r>
              <a:rPr lang="en-US" altLang="en-US" dirty="0"/>
              <a:t> The grace of the </a:t>
            </a:r>
            <a:r>
              <a:rPr lang="en-US" altLang="en-US" u="sng" dirty="0"/>
              <a:t>Lord Jesus Christ</a:t>
            </a:r>
            <a:r>
              <a:rPr lang="en-US" altLang="en-US" dirty="0"/>
              <a:t>, and the love of </a:t>
            </a:r>
            <a:r>
              <a:rPr lang="en-US" altLang="en-US" u="sng" dirty="0"/>
              <a:t>God</a:t>
            </a:r>
            <a:r>
              <a:rPr lang="en-US" altLang="en-US" dirty="0"/>
              <a:t>, and the communion of the </a:t>
            </a:r>
            <a:r>
              <a:rPr lang="en-US" altLang="en-US" u="sng" dirty="0"/>
              <a:t>Holy Spirit</a:t>
            </a:r>
            <a:r>
              <a:rPr lang="en-US" altLang="en-US" dirty="0"/>
              <a:t> </a:t>
            </a:r>
            <a:r>
              <a:rPr lang="en-US" altLang="en-US" i="1" dirty="0"/>
              <a:t>be</a:t>
            </a:r>
            <a:r>
              <a:rPr lang="en-US" altLang="en-US" dirty="0"/>
              <a:t> with you all. Amen. </a:t>
            </a:r>
          </a:p>
          <a:p>
            <a:r>
              <a:rPr lang="en-US" altLang="en-US" b="1" dirty="0"/>
              <a:t>Matthew 28:19 (NKJV)</a:t>
            </a:r>
          </a:p>
          <a:p>
            <a:pPr lvl="1"/>
            <a:r>
              <a:rPr lang="en-US" altLang="en-US" baseline="30000" dirty="0"/>
              <a:t>19</a:t>
            </a:r>
            <a:r>
              <a:rPr lang="en-US" altLang="en-US" dirty="0"/>
              <a:t> Go therefore and make disciples of all the nations, baptizing them in the name of </a:t>
            </a:r>
            <a:r>
              <a:rPr lang="en-US" altLang="en-US" u="sng" dirty="0"/>
              <a:t>the Father</a:t>
            </a:r>
            <a:r>
              <a:rPr lang="en-US" altLang="en-US" dirty="0"/>
              <a:t> and of </a:t>
            </a:r>
            <a:r>
              <a:rPr lang="en-US" altLang="en-US" u="sng" dirty="0"/>
              <a:t>the Son</a:t>
            </a:r>
            <a:r>
              <a:rPr lang="en-US" altLang="en-US" dirty="0"/>
              <a:t> and of </a:t>
            </a:r>
            <a:r>
              <a:rPr lang="en-US" altLang="en-US" u="sng" dirty="0"/>
              <a:t>the Holy Spirit</a:t>
            </a:r>
            <a:r>
              <a:rPr lang="en-US" altLang="en-US" dirty="0"/>
              <a:t>,</a:t>
            </a:r>
          </a:p>
          <a:p>
            <a:r>
              <a:rPr lang="en-US" b="1" dirty="0"/>
              <a:t>Luke 3:22 (NKJV)</a:t>
            </a:r>
          </a:p>
          <a:p>
            <a:r>
              <a:rPr lang="en-US" baseline="30000" dirty="0"/>
              <a:t>22 </a:t>
            </a:r>
            <a:r>
              <a:rPr lang="en-US" dirty="0"/>
              <a:t>And the </a:t>
            </a:r>
            <a:r>
              <a:rPr lang="en-US" u="sng" dirty="0"/>
              <a:t>Holy Spirit</a:t>
            </a:r>
            <a:r>
              <a:rPr lang="en-US" dirty="0"/>
              <a:t> descended in bodily form like a dove upon </a:t>
            </a:r>
            <a:r>
              <a:rPr lang="en-US" u="sng" dirty="0"/>
              <a:t>Him [Jesus]</a:t>
            </a:r>
            <a:r>
              <a:rPr lang="en-US" dirty="0"/>
              <a:t>, and a voice came from heaven which said, “You are My beloved Son; in You I am well pleased.” [</a:t>
            </a:r>
            <a:r>
              <a:rPr lang="en-US" u="sng" dirty="0"/>
              <a:t>The Father speaking</a:t>
            </a:r>
            <a:r>
              <a:rPr lang="en-US" dirty="0"/>
              <a:t>]</a:t>
            </a:r>
          </a:p>
          <a:p>
            <a:endParaRPr lang="en-US" altLang="en-US" b="1" dirty="0"/>
          </a:p>
          <a:p>
            <a:r>
              <a:rPr lang="en-US" altLang="en-US" b="1" dirty="0"/>
              <a:t>1 Peter 1:2 (NKJV)</a:t>
            </a:r>
          </a:p>
          <a:p>
            <a:pPr lvl="1"/>
            <a:r>
              <a:rPr lang="en-US" altLang="en-US" baseline="30000" dirty="0"/>
              <a:t>2</a:t>
            </a:r>
            <a:r>
              <a:rPr lang="en-US" altLang="en-US" dirty="0"/>
              <a:t> elect according to the foreknowledge of </a:t>
            </a:r>
            <a:r>
              <a:rPr lang="en-US" altLang="en-US" u="sng" dirty="0"/>
              <a:t>God the Father</a:t>
            </a:r>
            <a:r>
              <a:rPr lang="en-US" altLang="en-US" dirty="0"/>
              <a:t>, in sanctification of </a:t>
            </a:r>
            <a:r>
              <a:rPr lang="en-US" altLang="en-US" u="sng" dirty="0"/>
              <a:t>the Spirit</a:t>
            </a:r>
            <a:r>
              <a:rPr lang="en-US" altLang="en-US" dirty="0"/>
              <a:t>, for obedience and sprinkling of the blood of </a:t>
            </a:r>
            <a:r>
              <a:rPr lang="en-US" altLang="en-US" u="sng" dirty="0"/>
              <a:t>Jesus Christ</a:t>
            </a:r>
            <a:r>
              <a:rPr lang="en-US" altLang="en-US" dirty="0"/>
              <a:t>: Grace to you and peace be multiplied. </a:t>
            </a:r>
            <a:endParaRPr lang="en-US" altLang="en-US" b="1" dirty="0"/>
          </a:p>
          <a:p>
            <a:pPr marL="0" lvl="1"/>
            <a:r>
              <a:rPr lang="en-US" altLang="en-US" b="1" dirty="0"/>
              <a:t>Ephesians 4:4-6 (NKJV)</a:t>
            </a:r>
          </a:p>
          <a:p>
            <a:pPr lvl="1"/>
            <a:r>
              <a:rPr lang="en-US" altLang="en-US" baseline="30000" dirty="0"/>
              <a:t>4</a:t>
            </a:r>
            <a:r>
              <a:rPr lang="en-US" altLang="en-US" dirty="0"/>
              <a:t> </a:t>
            </a:r>
            <a:r>
              <a:rPr lang="en-US" altLang="en-US" i="1" dirty="0"/>
              <a:t>There is</a:t>
            </a:r>
            <a:r>
              <a:rPr lang="en-US" altLang="en-US" dirty="0"/>
              <a:t> one body and </a:t>
            </a:r>
            <a:r>
              <a:rPr lang="en-US" altLang="en-US" u="sng" dirty="0"/>
              <a:t>one Spirit</a:t>
            </a:r>
            <a:r>
              <a:rPr lang="en-US" altLang="en-US" dirty="0"/>
              <a:t>, just as you were called in one hope of your calling; </a:t>
            </a:r>
            <a:r>
              <a:rPr lang="en-US" altLang="en-US" baseline="30000" dirty="0"/>
              <a:t>5</a:t>
            </a:r>
            <a:r>
              <a:rPr lang="en-US" altLang="en-US" dirty="0"/>
              <a:t> </a:t>
            </a:r>
            <a:r>
              <a:rPr lang="en-US" altLang="en-US" u="sng" dirty="0"/>
              <a:t>one Lord</a:t>
            </a:r>
            <a:r>
              <a:rPr lang="en-US" altLang="en-US" dirty="0"/>
              <a:t>, one faith, one baptism; </a:t>
            </a:r>
            <a:r>
              <a:rPr lang="en-US" altLang="en-US" baseline="30000" dirty="0"/>
              <a:t>6</a:t>
            </a:r>
            <a:r>
              <a:rPr lang="en-US" altLang="en-US" dirty="0"/>
              <a:t> </a:t>
            </a:r>
            <a:r>
              <a:rPr lang="en-US" altLang="en-US" u="sng" dirty="0"/>
              <a:t>one God and Father of all</a:t>
            </a:r>
            <a:r>
              <a:rPr lang="en-US" altLang="en-US" dirty="0"/>
              <a:t>, who </a:t>
            </a:r>
            <a:r>
              <a:rPr lang="en-US" altLang="en-US" i="1" dirty="0"/>
              <a:t>is</a:t>
            </a:r>
            <a:r>
              <a:rPr lang="en-US" altLang="en-US" dirty="0"/>
              <a:t> above all, and through all, and in you all.</a:t>
            </a:r>
          </a:p>
          <a:p>
            <a:r>
              <a:rPr lang="en-US" altLang="en-US" b="1" dirty="0"/>
              <a:t>1 Corinthians 12:4-6 (NKIJV)</a:t>
            </a:r>
          </a:p>
          <a:p>
            <a:pPr lvl="1"/>
            <a:r>
              <a:rPr lang="en-US" altLang="en-US" baseline="30000" dirty="0"/>
              <a:t>4</a:t>
            </a:r>
            <a:r>
              <a:rPr lang="en-US" altLang="en-US" dirty="0"/>
              <a:t> There are diversities of gifts, but the same </a:t>
            </a:r>
            <a:r>
              <a:rPr lang="en-US" altLang="en-US" u="sng" dirty="0"/>
              <a:t>Spirit</a:t>
            </a:r>
            <a:r>
              <a:rPr lang="en-US" altLang="en-US" dirty="0"/>
              <a:t>. </a:t>
            </a:r>
            <a:r>
              <a:rPr lang="en-US" altLang="en-US" baseline="30000" dirty="0"/>
              <a:t>5</a:t>
            </a:r>
            <a:r>
              <a:rPr lang="en-US" altLang="en-US" dirty="0"/>
              <a:t> There are differences of ministries, but the same </a:t>
            </a:r>
            <a:r>
              <a:rPr lang="en-US" altLang="en-US" u="sng" dirty="0"/>
              <a:t>Lord</a:t>
            </a:r>
            <a:r>
              <a:rPr lang="en-US" altLang="en-US" dirty="0"/>
              <a:t>. </a:t>
            </a:r>
            <a:r>
              <a:rPr lang="en-US" altLang="en-US" baseline="30000" dirty="0"/>
              <a:t>6</a:t>
            </a:r>
            <a:r>
              <a:rPr lang="en-US" altLang="en-US" dirty="0"/>
              <a:t> And there are diversities of activities, but it is the same </a:t>
            </a:r>
            <a:r>
              <a:rPr lang="en-US" altLang="en-US" u="sng" dirty="0"/>
              <a:t>God</a:t>
            </a:r>
            <a:r>
              <a:rPr lang="en-US" altLang="en-US" dirty="0"/>
              <a:t> who works all in all.</a:t>
            </a:r>
          </a:p>
          <a:p>
            <a:r>
              <a:rPr lang="en-US" altLang="en-US" b="1" dirty="0"/>
              <a:t>Galatians 4:6 (NKJV)</a:t>
            </a:r>
          </a:p>
          <a:p>
            <a:pPr lvl="1"/>
            <a:r>
              <a:rPr lang="en-US" altLang="en-US" baseline="30000" dirty="0"/>
              <a:t>6</a:t>
            </a:r>
            <a:r>
              <a:rPr lang="en-US" altLang="en-US" dirty="0"/>
              <a:t> And because you are sons, </a:t>
            </a:r>
            <a:r>
              <a:rPr lang="en-US" altLang="en-US" u="sng" dirty="0"/>
              <a:t>God</a:t>
            </a:r>
            <a:r>
              <a:rPr lang="en-US" altLang="en-US" dirty="0"/>
              <a:t> has sent forth the </a:t>
            </a:r>
            <a:r>
              <a:rPr lang="en-US" altLang="en-US" u="sng" dirty="0"/>
              <a:t>Spirit</a:t>
            </a:r>
            <a:r>
              <a:rPr lang="en-US" altLang="en-US" dirty="0"/>
              <a:t> of His </a:t>
            </a:r>
            <a:r>
              <a:rPr lang="en-US" altLang="en-US" u="sng" dirty="0"/>
              <a:t>Son</a:t>
            </a:r>
            <a:r>
              <a:rPr lang="en-US" altLang="en-US" dirty="0"/>
              <a:t> into your hearts, crying out, “Abba, </a:t>
            </a:r>
            <a:r>
              <a:rPr lang="en-US" altLang="en-US" u="sng" dirty="0"/>
              <a:t>Father</a:t>
            </a:r>
            <a:r>
              <a:rPr lang="en-US" altLang="en-US" dirty="0"/>
              <a:t>!”</a:t>
            </a:r>
          </a:p>
          <a:p>
            <a:r>
              <a:rPr lang="en-US" altLang="en-US" b="1" dirty="0"/>
              <a:t>2 Thessalonians 2:13-14 (NKJV)</a:t>
            </a:r>
          </a:p>
          <a:p>
            <a:pPr lvl="1"/>
            <a:r>
              <a:rPr lang="en-US" altLang="en-US" baseline="30000" dirty="0"/>
              <a:t>13</a:t>
            </a:r>
            <a:r>
              <a:rPr lang="en-US" altLang="en-US" dirty="0"/>
              <a:t> But we are bound to give thanks to God always for you, brethren beloved by the Lord, because </a:t>
            </a:r>
            <a:r>
              <a:rPr lang="en-US" altLang="en-US" u="sng" dirty="0"/>
              <a:t>God</a:t>
            </a:r>
            <a:r>
              <a:rPr lang="en-US" altLang="en-US" dirty="0"/>
              <a:t> from the beginning chose you for salvation through sanctification by the </a:t>
            </a:r>
            <a:r>
              <a:rPr lang="en-US" altLang="en-US" u="sng" dirty="0"/>
              <a:t>Spirit</a:t>
            </a:r>
            <a:r>
              <a:rPr lang="en-US" altLang="en-US" dirty="0"/>
              <a:t> and belief in the truth, </a:t>
            </a:r>
            <a:r>
              <a:rPr lang="en-US" altLang="en-US" baseline="30000" dirty="0"/>
              <a:t>14</a:t>
            </a:r>
            <a:r>
              <a:rPr lang="en-US" altLang="en-US" dirty="0"/>
              <a:t> to which He called you by our gospel, for the obtaining of the glory of our </a:t>
            </a:r>
            <a:r>
              <a:rPr lang="en-US" altLang="en-US" u="sng" dirty="0"/>
              <a:t>Lord Jesus Christ</a:t>
            </a:r>
            <a:r>
              <a:rPr lang="en-US" altLang="en-US" dirty="0"/>
              <a:t>.</a:t>
            </a:r>
          </a:p>
          <a:p>
            <a:r>
              <a:rPr lang="en-US" altLang="en-US" b="1" dirty="0"/>
              <a:t>Titus 3:4-6 (NKJV)</a:t>
            </a:r>
          </a:p>
          <a:p>
            <a:pPr lvl="1"/>
            <a:r>
              <a:rPr lang="en-US" altLang="en-US" baseline="30000" dirty="0"/>
              <a:t>4</a:t>
            </a:r>
            <a:r>
              <a:rPr lang="en-US" altLang="en-US" dirty="0"/>
              <a:t> But when the kindness and the love of </a:t>
            </a:r>
            <a:r>
              <a:rPr lang="en-US" altLang="en-US" u="sng" dirty="0"/>
              <a:t>God our Savior</a:t>
            </a:r>
            <a:r>
              <a:rPr lang="en-US" altLang="en-US" dirty="0"/>
              <a:t> toward man appeared, </a:t>
            </a:r>
            <a:r>
              <a:rPr lang="en-US" altLang="en-US" baseline="30000" dirty="0"/>
              <a:t>5</a:t>
            </a:r>
            <a:r>
              <a:rPr lang="en-US" altLang="en-US" dirty="0"/>
              <a:t> not by works of righteousness which we have done, but according to His mercy He saved us, through the washing of regeneration and renewing of the </a:t>
            </a:r>
            <a:r>
              <a:rPr lang="en-US" altLang="en-US" u="sng" dirty="0"/>
              <a:t>Holy Spirit</a:t>
            </a:r>
            <a:r>
              <a:rPr lang="en-US" altLang="en-US" dirty="0"/>
              <a:t>, </a:t>
            </a:r>
            <a:r>
              <a:rPr lang="en-US" altLang="en-US" baseline="30000" dirty="0"/>
              <a:t>6</a:t>
            </a:r>
            <a:r>
              <a:rPr lang="en-US" altLang="en-US" dirty="0"/>
              <a:t> whom He poured out on us abundantly through </a:t>
            </a:r>
            <a:r>
              <a:rPr lang="en-US" altLang="en-US" u="sng" dirty="0"/>
              <a:t>Jesus Christ our Savior</a:t>
            </a:r>
            <a:r>
              <a:rPr lang="en-US" altLang="en-US" dirty="0"/>
              <a:t>,</a:t>
            </a:r>
          </a:p>
          <a:p>
            <a:pPr marL="274320" indent="-274320">
              <a:buNone/>
            </a:pPr>
            <a:r>
              <a:rPr lang="en-US" altLang="en-US" dirty="0"/>
              <a:t>1.  These texts help us to see that God is a unity of three co-eternal persons.</a:t>
            </a:r>
          </a:p>
          <a:p>
            <a:pPr marL="274320" indent="-274320">
              <a:buNone/>
            </a:pPr>
            <a:r>
              <a:rPr lang="en-US" altLang="en-US" dirty="0"/>
              <a:t>2.  We come to the idea of a triune godhead, not because it makes so much sense, but because the scriptures seem to teach it.</a:t>
            </a:r>
          </a:p>
          <a:p>
            <a:pPr marL="274320" indent="-457200"/>
            <a:r>
              <a:rPr lang="en-US" dirty="0"/>
              <a:t>3.  Even in the OT we can see a plurality in the Godhead.</a:t>
            </a:r>
          </a:p>
          <a:p>
            <a:pPr marL="274320" indent="-457200"/>
            <a:r>
              <a:rPr lang="en-US" dirty="0"/>
              <a:t>4.  In the creation account, God says:</a:t>
            </a:r>
          </a:p>
          <a:p>
            <a:pPr marL="274320" indent="-457200"/>
            <a:r>
              <a:rPr lang="en-US" b="1" dirty="0"/>
              <a:t>Genesis 1:26 ESV</a:t>
            </a:r>
            <a:r>
              <a:rPr lang="en-US" dirty="0"/>
              <a:t> - 26 Then God said, "Let us make man in our image, after our likeness…“</a:t>
            </a:r>
          </a:p>
          <a:p>
            <a:pPr marL="274320" indent="-457200"/>
            <a:r>
              <a:rPr lang="en-US" dirty="0"/>
              <a:t>5.  When Isaiah saw the vision of the Lord high and lifted up, the Seraphim repeated these words:</a:t>
            </a:r>
          </a:p>
          <a:p>
            <a:pPr marL="274320" indent="-457200"/>
            <a:r>
              <a:rPr lang="en-US" b="1" dirty="0"/>
              <a:t>Isaiah 6:3, 8 KJV</a:t>
            </a:r>
            <a:r>
              <a:rPr lang="en-US" dirty="0"/>
              <a:t> - 3 … Holy, holy, holy, is the LORD of hosts: the whole earth is full of his glory. </a:t>
            </a:r>
          </a:p>
          <a:p>
            <a:pPr marL="274320" indent="-457200"/>
            <a:r>
              <a:rPr lang="en-US" dirty="0"/>
              <a:t>6.  Why three “holies”?  Could it be an indication of three divine persons comprising the Lord of hosts?</a:t>
            </a:r>
          </a:p>
          <a:p>
            <a:pPr marL="274320" indent="-457200"/>
            <a:r>
              <a:rPr lang="en-US" dirty="0"/>
              <a:t>7.  Then we have the question for Isaiah to consider:</a:t>
            </a:r>
          </a:p>
          <a:p>
            <a:pPr marL="274320" indent="-457200"/>
            <a:r>
              <a:rPr lang="en-US" b="1" dirty="0"/>
              <a:t>Isa 6:8 KJV</a:t>
            </a:r>
            <a:r>
              <a:rPr lang="en-US" dirty="0"/>
              <a:t> Also I heard the voice of the Lord, saying, Whom shall I send, and who will go for us? Then said I, Here am I; send me.</a:t>
            </a:r>
          </a:p>
          <a:p>
            <a:pPr marL="274320" indent="-457200"/>
            <a:r>
              <a:rPr lang="en-US" dirty="0"/>
              <a:t>8.  Here we find the Lord as both singular and plural: Whom shall I send (singular) and who will go for us (plural)?</a:t>
            </a:r>
          </a:p>
          <a:p>
            <a:pPr marL="274320" indent="-457200"/>
            <a:r>
              <a:rPr lang="en-US" dirty="0"/>
              <a:t>9.  So we grapple with Scripture to try to make sense of the nature of God.</a:t>
            </a:r>
          </a:p>
          <a:p>
            <a:pPr marL="274320" indent="-457200"/>
            <a:r>
              <a:rPr lang="en-US" dirty="0"/>
              <a:t>10. Someday, God will make it plain:</a:t>
            </a:r>
          </a:p>
          <a:p>
            <a:pPr marL="274320" indent="-457200"/>
            <a:r>
              <a:rPr lang="en-US" b="1" dirty="0"/>
              <a:t>1 Corinthians 13:12 KJV </a:t>
            </a:r>
            <a:r>
              <a:rPr lang="en-US" dirty="0"/>
              <a:t>- For now we see through a glass, darkly; but then face to face: now I know in part; but then shall I know even as also I am known.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8422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does this say about the nature of God the Father?</a:t>
            </a:r>
          </a:p>
          <a:p>
            <a:pPr marL="274320" indent="-274320"/>
            <a:r>
              <a:rPr lang="en-US" dirty="0"/>
              <a:t>1.  Here is Jesus telling us that God the Father is Spirit.</a:t>
            </a:r>
          </a:p>
          <a:p>
            <a:pPr marL="274320" indent="-274320"/>
            <a:r>
              <a:rPr lang="en-US" dirty="0"/>
              <a:t>2.  So this description would fit both the Father and the Holy Spirit.</a:t>
            </a:r>
          </a:p>
          <a:p>
            <a:pPr marL="274320" indent="-274320"/>
            <a:endParaRPr lang="en-US" dirty="0"/>
          </a:p>
          <a:p>
            <a:pPr marL="274320" indent="-274320"/>
            <a:r>
              <a:rPr lang="en-US" b="1" dirty="0"/>
              <a:t>Q2:  What does it mean that God is spirit?</a:t>
            </a:r>
          </a:p>
          <a:p>
            <a:pPr marL="274320" indent="-274320"/>
            <a:r>
              <a:rPr lang="en-US" dirty="0"/>
              <a:t>1.  In Greek the word is “pneuma,” which can have a whole range of meanings.</a:t>
            </a:r>
          </a:p>
          <a:p>
            <a:pPr marL="274320" indent="-274320"/>
            <a:r>
              <a:rPr lang="en-US" dirty="0"/>
              <a:t>2.  Pneuma can be used to describe the wind or breath, it can be used of the Holy Spirit, it can be used to describe the animating power that gives life.</a:t>
            </a:r>
          </a:p>
          <a:p>
            <a:pPr marL="274320" indent="-274320"/>
            <a:r>
              <a:rPr lang="en-US" dirty="0"/>
              <a:t>3.  In reference to spiritual beings, such as angels, in can mean “</a:t>
            </a:r>
            <a:r>
              <a:rPr lang="en-US" b="0" i="0" dirty="0">
                <a:solidFill>
                  <a:srgbClr val="000000"/>
                </a:solidFill>
                <a:effectLst/>
                <a:latin typeface="arial" panose="020B0604020202020204" pitchFamily="34" charset="0"/>
              </a:rPr>
              <a:t>a simple essence, devoid of all or at least all grosser matter, and possessed of the power of knowing, desiring, deciding, and acting.”</a:t>
            </a:r>
          </a:p>
          <a:p>
            <a:pPr marL="274320" indent="-274320"/>
            <a:r>
              <a:rPr lang="en-US" b="0" i="0" dirty="0">
                <a:solidFill>
                  <a:srgbClr val="000000"/>
                </a:solidFill>
                <a:effectLst/>
                <a:latin typeface="arial" panose="020B0604020202020204" pitchFamily="34" charset="0"/>
              </a:rPr>
              <a:t>4.  So there is a spiritual realm of existence inhabited by angels and demons, which are fallen angels. </a:t>
            </a:r>
          </a:p>
          <a:p>
            <a:pPr marL="274320" indent="-274320"/>
            <a:r>
              <a:rPr lang="en-US" b="0" i="0" dirty="0">
                <a:solidFill>
                  <a:srgbClr val="000000"/>
                </a:solidFill>
                <a:effectLst/>
                <a:latin typeface="arial" panose="020B0604020202020204" pitchFamily="34" charset="0"/>
              </a:rPr>
              <a:t>5.  These spiritual beings are non-physical but can move in to possess physical human beings.</a:t>
            </a:r>
          </a:p>
          <a:p>
            <a:pPr marL="274320" indent="-274320"/>
            <a:r>
              <a:rPr lang="en-US" b="0" i="0" dirty="0">
                <a:solidFill>
                  <a:srgbClr val="000000"/>
                </a:solidFill>
                <a:effectLst/>
                <a:latin typeface="arial" panose="020B0604020202020204" pitchFamily="34" charset="0"/>
              </a:rPr>
              <a:t>6.  Or, in the case of angels, they can take on physicality and appear in human form as we see in the angles at the tomb when Jesus rose.</a:t>
            </a:r>
          </a:p>
          <a:p>
            <a:pPr marL="274320" indent="-274320"/>
            <a:r>
              <a:rPr lang="en-US" b="0" i="0" dirty="0">
                <a:solidFill>
                  <a:srgbClr val="000000"/>
                </a:solidFill>
                <a:effectLst/>
                <a:latin typeface="arial" panose="020B0604020202020204" pitchFamily="34" charset="0"/>
              </a:rPr>
              <a:t>7.  When we say that God is spirit we are saying that His nature is non-physical, He is outside of time and space, He transcends the physical world and is independent of the physical universe He created.</a:t>
            </a:r>
          </a:p>
          <a:p>
            <a:pPr marL="274320" indent="-274320"/>
            <a:r>
              <a:rPr lang="en-US" b="0" i="0" dirty="0">
                <a:solidFill>
                  <a:srgbClr val="000000"/>
                </a:solidFill>
                <a:effectLst/>
                <a:latin typeface="arial" panose="020B0604020202020204" pitchFamily="34" charset="0"/>
              </a:rPr>
              <a:t>8.  God created all things in the physical universe; He created every atom that exists; so He must necessarily be independent of all the physical matter He created.</a:t>
            </a:r>
          </a:p>
          <a:p>
            <a:pPr marL="274320" indent="-274320"/>
            <a:r>
              <a:rPr lang="en-US" dirty="0"/>
              <a:t>9.  Because God belongs to the spiritual realm and not the physical, It is very difficult for us to understand His nature.</a:t>
            </a:r>
          </a:p>
          <a:p>
            <a:pPr marL="274320" indent="-274320"/>
            <a:r>
              <a:rPr lang="en-US" dirty="0"/>
              <a:t>10. How does someone without a physical brain think, reason, understand, and remember?</a:t>
            </a:r>
          </a:p>
          <a:p>
            <a:pPr marL="274320" indent="-274320"/>
            <a:r>
              <a:rPr lang="en-US" dirty="0"/>
              <a:t>11. How is He able to manipulate protons, electrons, and neutrons and create atoms and elements?</a:t>
            </a:r>
          </a:p>
          <a:p>
            <a:pPr marL="274320" indent="-274320"/>
            <a:r>
              <a:rPr lang="en-US" dirty="0"/>
              <a:t>12. How can He be present everywhere in the physical realm at the same time?</a:t>
            </a:r>
          </a:p>
          <a:p>
            <a:pPr marL="274320" indent="-274320"/>
            <a:r>
              <a:rPr lang="en-US" dirty="0"/>
              <a:t>13. So the very nature of God stretches our mind to the point where we simply have to take by faith God’s revelation of Himself in Scripture.</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the first thing Paul declares about God the Father?</a:t>
            </a:r>
          </a:p>
          <a:p>
            <a:pPr marL="274320" indent="-274320"/>
            <a:r>
              <a:rPr lang="en-US" dirty="0"/>
              <a:t>1.  First, He is eternal.</a:t>
            </a:r>
          </a:p>
          <a:p>
            <a:pPr marL="274320" indent="-274320"/>
            <a:r>
              <a:rPr lang="en-US" dirty="0"/>
              <a:t>2.  He had no beginning and He will have no end.</a:t>
            </a:r>
          </a:p>
          <a:p>
            <a:pPr marL="274320" indent="-274320"/>
            <a:r>
              <a:rPr lang="en-US" dirty="0"/>
              <a:t>3.  He is the self-existent, eternal God.  </a:t>
            </a:r>
          </a:p>
          <a:p>
            <a:pPr marL="274320" indent="-274320"/>
            <a:r>
              <a:rPr lang="en-US" dirty="0"/>
              <a:t>4.  His life is underived and uncreated.</a:t>
            </a:r>
          </a:p>
          <a:p>
            <a:pPr marL="274320" indent="-274320"/>
            <a:r>
              <a:rPr lang="en-US" dirty="0"/>
              <a:t>5.  Second, He is immortal.  He has always lived and He will always live.</a:t>
            </a:r>
          </a:p>
          <a:p>
            <a:pPr marL="274320" indent="-274320"/>
            <a:r>
              <a:rPr lang="en-US" b="0" dirty="0"/>
              <a:t>6.  Third, He is invisible.  He cannot be seen.  </a:t>
            </a:r>
          </a:p>
          <a:p>
            <a:pPr marL="274320" indent="-274320"/>
            <a:r>
              <a:rPr lang="en-US" b="0" dirty="0"/>
              <a:t>7.  This agrees with John’s description of God as spirit.</a:t>
            </a:r>
          </a:p>
          <a:p>
            <a:pPr marL="274320" indent="-274320"/>
            <a:r>
              <a:rPr lang="en-US" b="0" dirty="0"/>
              <a:t>8.  So it is no wonder that God’s second commandment prohibits making a likeness of him and worshipping it.</a:t>
            </a:r>
          </a:p>
          <a:p>
            <a:pPr marL="274320" indent="-274320"/>
            <a:r>
              <a:rPr lang="en-US" b="0" dirty="0"/>
              <a:t>9.  If you are invisible, no physical likeness can properly represent you.</a:t>
            </a:r>
          </a:p>
          <a:p>
            <a:pPr marL="274320" indent="-274320"/>
            <a:r>
              <a:rPr lang="en-US" b="0" dirty="0"/>
              <a:t>10. Fourth, God is the only wise God, the only living God, the only God period.</a:t>
            </a:r>
          </a:p>
          <a:p>
            <a:pPr marL="274320" indent="-274320"/>
            <a:r>
              <a:rPr lang="en-US" b="0" dirty="0"/>
              <a:t>11. And finally, God is the One who deserves to be praised for ever and ever.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does John 3:16 tell you about God the Father?</a:t>
            </a:r>
          </a:p>
          <a:p>
            <a:pPr marL="274320" indent="-274320"/>
            <a:r>
              <a:rPr lang="en-US" dirty="0"/>
              <a:t>1.  He we see a distinction in persons and rolls between the Father and the Son.</a:t>
            </a:r>
          </a:p>
          <a:p>
            <a:pPr marL="274320" indent="-274320"/>
            <a:r>
              <a:rPr lang="en-US" dirty="0"/>
              <a:t>2.  The Father so loved the world that He sent His only Son to die for our sins.</a:t>
            </a:r>
          </a:p>
          <a:p>
            <a:pPr marL="274320" indent="-274320"/>
            <a:r>
              <a:rPr lang="en-US" dirty="0"/>
              <a:t>3.  Jesus accepted His role of Redeemer and Savior and willing came to die for our sins.</a:t>
            </a:r>
          </a:p>
          <a:p>
            <a:pPr marL="274320" indent="-274320"/>
            <a:r>
              <a:rPr lang="en-US" dirty="0"/>
              <a:t>4.  So while the Father is the planner, the initiator, the supervisor, the sustainer, the Son is the One who subordinates himself to the Father and carries out the plan of salvation as the Redeemer.</a:t>
            </a:r>
          </a:p>
          <a:p>
            <a:pPr marL="274320" indent="-274320"/>
            <a:r>
              <a:rPr lang="en-US" dirty="0"/>
              <a:t>5.  The two are one in purpose, mind, and character, but they willingly take different rolls in achieving their goal.</a:t>
            </a:r>
          </a:p>
          <a:p>
            <a:pPr marL="274320" indent="-274320"/>
            <a:r>
              <a:rPr lang="en-US" dirty="0"/>
              <a:t>[Go to next slide]</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defRPr/>
            </a:pPr>
            <a:r>
              <a:rPr lang="en-US" b="1" dirty="0"/>
              <a:t>Q1:  Who has the right to judge the world and hold it accountable for sin?</a:t>
            </a:r>
          </a:p>
          <a:p>
            <a:pPr marL="274320" indent="-274320">
              <a:defRPr/>
            </a:pPr>
            <a:r>
              <a:rPr lang="en-US" dirty="0"/>
              <a:t>1.  If the Father has given that role to the Son, then it was originally the Father’s to give.</a:t>
            </a:r>
          </a:p>
          <a:p>
            <a:pPr marL="274320" indent="-274320">
              <a:defRPr/>
            </a:pPr>
            <a:r>
              <a:rPr lang="en-US" dirty="0"/>
              <a:t>2.  So again the Father is the source, the initiator, the supervisor, the overseer, and the Son is the active agent in the judgment.</a:t>
            </a:r>
          </a:p>
          <a:p>
            <a:pPr marL="274320" indent="-274320">
              <a:defRPr/>
            </a:pPr>
            <a:r>
              <a:rPr lang="en-US" dirty="0"/>
              <a:t>3.  The Father will agree with the judgment of the Son.</a:t>
            </a:r>
          </a:p>
          <a:p>
            <a:pPr marL="274320" indent="-274320">
              <a:defRPr/>
            </a:pPr>
            <a:r>
              <a:rPr lang="en-US" dirty="0"/>
              <a:t>4.  And it will be Jesus returning to save the redeemed and destroy the wicked.</a:t>
            </a:r>
          </a:p>
          <a:p>
            <a:pPr marL="274320" indent="-274320">
              <a:defRPr/>
            </a:pPr>
            <a:r>
              <a:rPr lang="en-US" dirty="0"/>
              <a:t>5.  Again, we see the oneness in purpose, mind and character but a distinction in rolls, responsibilities, and function.</a:t>
            </a:r>
          </a:p>
          <a:p>
            <a:pPr marL="274320" indent="-274320">
              <a:defRPr/>
            </a:pPr>
            <a:r>
              <a:rPr lang="en-US" dirty="0"/>
              <a:t>[Go to next slide.]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distinction do you see here between the Father’s role and the Son’s?</a:t>
            </a:r>
          </a:p>
          <a:p>
            <a:pPr marL="274320" indent="-274320"/>
            <a:r>
              <a:rPr lang="en-US" dirty="0"/>
              <a:t>1.  We are to pray to the Father in the name of the Son.</a:t>
            </a:r>
          </a:p>
          <a:p>
            <a:pPr marL="274320" indent="-274320"/>
            <a:r>
              <a:rPr lang="en-US" dirty="0"/>
              <a:t>2.  Jesus prayed to His Father in heaven.</a:t>
            </a:r>
          </a:p>
          <a:p>
            <a:pPr marL="274320" indent="-274320"/>
            <a:r>
              <a:rPr lang="en-US" dirty="0"/>
              <a:t>3.  He taught his disciples to pray: “Our Father which art in heaven…”</a:t>
            </a:r>
          </a:p>
          <a:p>
            <a:pPr marL="274320" indent="-274320"/>
            <a:r>
              <a:rPr lang="en-US" dirty="0"/>
              <a:t>4.  It is the Father who is the source of answered prayer.</a:t>
            </a:r>
          </a:p>
          <a:p>
            <a:pPr marL="274320" indent="-274320"/>
            <a:r>
              <a:rPr lang="en-US" dirty="0"/>
              <a:t>5.  Jesus serves as a model of the things for which we should pray.</a:t>
            </a:r>
          </a:p>
          <a:p>
            <a:pPr marL="274320" indent="-274320"/>
            <a:r>
              <a:rPr lang="en-US" dirty="0"/>
              <a:t>6.  To pray in the name of Jesus is to pray for the things that He would want in our lives.</a:t>
            </a:r>
          </a:p>
          <a:p>
            <a:pPr marL="274320" indent="-274320"/>
            <a:r>
              <a:rPr lang="en-US" dirty="0"/>
              <a:t>7.  To pray in His name is to pray as He would, if He were in our place.</a:t>
            </a:r>
          </a:p>
          <a:p>
            <a:pPr marL="274320" indent="-274320"/>
            <a:r>
              <a:rPr lang="en-US" dirty="0"/>
              <a:t>8.  And we know how Jesus prayed to His Father during His time of agony in the garden of Gethsemane.  </a:t>
            </a:r>
          </a:p>
          <a:p>
            <a:pPr marL="274320" indent="-274320"/>
            <a:r>
              <a:rPr lang="en-US" dirty="0"/>
              <a:t>9.  Three times it was “not my will but thine be done.”</a:t>
            </a:r>
          </a:p>
          <a:p>
            <a:pPr marL="274320" indent="-274320"/>
            <a:r>
              <a:rPr lang="en-US" dirty="0"/>
              <a:t>10. If that is the attitude that we bring to God in prayer, Jesus assures us that we will receive the right answer from our Father in heaven.</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416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can we know what God the Father is like?</a:t>
            </a:r>
          </a:p>
          <a:p>
            <a:pPr marL="274320" indent="-274320"/>
            <a:r>
              <a:rPr lang="en-US" dirty="0"/>
              <a:t>1.  We can look at God the Son.</a:t>
            </a:r>
          </a:p>
          <a:p>
            <a:pPr marL="274320" indent="-274320"/>
            <a:r>
              <a:rPr lang="en-US" dirty="0"/>
              <a:t>2.  John says that Jesus has made known to us the Father in heaven.</a:t>
            </a:r>
          </a:p>
          <a:p>
            <a:pPr marL="274320" indent="-274320"/>
            <a:r>
              <a:rPr lang="en-US" dirty="0"/>
              <a:t>3.  Jesus said when we look at Him and His character, we see the character of our Father in heaven.</a:t>
            </a:r>
          </a:p>
          <a:p>
            <a:pPr marL="274320" indent="-274320"/>
            <a:r>
              <a:rPr lang="en-US" dirty="0"/>
              <a:t>4.  He and His Father are one in character, mind, purpose, values, and goals.</a:t>
            </a:r>
          </a:p>
          <a:p>
            <a:pPr marL="274320" indent="-274320"/>
            <a:r>
              <a:rPr lang="en-US" dirty="0"/>
              <a:t>5.  The Father is God; the Son is God; they are not different God’s but the same God.</a:t>
            </a:r>
          </a:p>
          <a:p>
            <a:pPr marL="274320" indent="-274320"/>
            <a:r>
              <a:rPr lang="en-US" dirty="0"/>
              <a:t>6.  To make sense of the Biblical data, we must see God as a plurality not a singularity.</a:t>
            </a:r>
          </a:p>
          <a:p>
            <a:pPr marL="274320" indent="-274320"/>
            <a:r>
              <a:rPr lang="en-US" dirty="0"/>
              <a:t>7.  One God consisting of three Persons with different roles and responsibilities.</a:t>
            </a:r>
          </a:p>
          <a:p>
            <a:pPr marL="274320" indent="-274320"/>
            <a:r>
              <a:rPr lang="en-US" dirty="0"/>
              <a:t>8.  So in these last days, God has made it easy for us.</a:t>
            </a:r>
          </a:p>
          <a:p>
            <a:pPr marL="274320" indent="-274320"/>
            <a:r>
              <a:rPr lang="en-US" dirty="0"/>
              <a:t>9.  We can see what God is like by looking at Jesus and seeing what He is like.</a:t>
            </a:r>
          </a:p>
          <a:p>
            <a:pPr marL="274320" indent="-274320"/>
            <a:r>
              <a:rPr lang="en-US" dirty="0"/>
              <a:t>10. The writer to the Hebrews begins his letter by emphasizing the witness of God’s son:</a:t>
            </a:r>
          </a:p>
          <a:p>
            <a:pPr marL="274320" indent="-274320"/>
            <a:r>
              <a:rPr lang="en-US" b="1" dirty="0"/>
              <a:t>Hebrews 1:1-2 KJV </a:t>
            </a:r>
            <a:r>
              <a:rPr lang="en-US" dirty="0"/>
              <a:t>- God, who at sundry times and in divers manners </a:t>
            </a:r>
            <a:r>
              <a:rPr lang="en-US" dirty="0" err="1"/>
              <a:t>spake</a:t>
            </a:r>
            <a:r>
              <a:rPr lang="en-US" dirty="0"/>
              <a:t> in time past unto the fathers by the prophets, </a:t>
            </a:r>
            <a:r>
              <a:rPr lang="en-US" baseline="30000" dirty="0"/>
              <a:t>2</a:t>
            </a:r>
            <a:r>
              <a:rPr lang="en-US" dirty="0"/>
              <a:t> Hath in these last days spoken unto us by his Son, whom he hath appointed heir of all things, by whom also he made the worlds;</a:t>
            </a:r>
          </a:p>
          <a:p>
            <a:pPr marL="274320" indent="-274320"/>
            <a:r>
              <a:rPr lang="en-US" dirty="0"/>
              <a:t>11. In these last days, God is still speaking to us by His Son.</a:t>
            </a:r>
          </a:p>
          <a:p>
            <a:pPr marL="274320" indent="-274320"/>
            <a:r>
              <a:rPr lang="en-US" dirty="0"/>
              <a:t>12. It is through Jesus that we see the goodness and grace of God.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would you reconcile the two underlined statements here?</a:t>
            </a:r>
          </a:p>
          <a:p>
            <a:pPr marL="274320" indent="-274320"/>
            <a:r>
              <a:rPr lang="en-US" dirty="0"/>
              <a:t>1.  Lying to the Holy Spirit is the same as lying to God.</a:t>
            </a:r>
          </a:p>
          <a:p>
            <a:pPr marL="274320" indent="-274320"/>
            <a:r>
              <a:rPr lang="en-US" dirty="0"/>
              <a:t>2.  Therefore, the Holy Spirit is God.</a:t>
            </a:r>
          </a:p>
          <a:p>
            <a:pPr marL="274320" indent="-274320"/>
            <a:r>
              <a:rPr lang="en-US" dirty="0"/>
              <a:t>3.  This is clear evidence for the divinity of the HS.</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1585586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can we conclude from these two descriptions of our bodies as temples?</a:t>
            </a:r>
          </a:p>
          <a:p>
            <a:pPr marL="274320" indent="-274320"/>
            <a:r>
              <a:rPr lang="en-US" dirty="0"/>
              <a:t>1.  The first text says that our body is the temple of God.</a:t>
            </a:r>
          </a:p>
          <a:p>
            <a:pPr marL="274320" indent="-274320"/>
            <a:r>
              <a:rPr lang="en-US" dirty="0"/>
              <a:t>2.  The second text says that our body is the temple of the Holy Spirit.</a:t>
            </a:r>
          </a:p>
          <a:p>
            <a:pPr marL="274320" indent="-274320"/>
            <a:r>
              <a:rPr lang="en-US" dirty="0"/>
              <a:t>3.  What is the conclusion?  (The Holy Spirit is God.)</a:t>
            </a:r>
          </a:p>
          <a:p>
            <a:pPr marL="274320" indent="-274320"/>
            <a:endParaRPr lang="en-US" b="0" dirty="0"/>
          </a:p>
          <a:p>
            <a:pPr marL="274320" indent="-274320"/>
            <a:r>
              <a:rPr lang="en-US" b="1" dirty="0"/>
              <a:t>Q2: What about the giver of Spiritual gifts?  What did Paul say about that?</a:t>
            </a:r>
          </a:p>
          <a:p>
            <a:pPr marL="274320" indent="-274320"/>
            <a:r>
              <a:rPr lang="en-US" b="0" dirty="0"/>
              <a:t>In 1 Cor 12:11 he writes: </a:t>
            </a:r>
          </a:p>
          <a:p>
            <a:pPr marL="274320" indent="-274320"/>
            <a:r>
              <a:rPr lang="en-US" b="1" dirty="0"/>
              <a:t>1 Corinthians 12:11 ESV</a:t>
            </a:r>
            <a:r>
              <a:rPr lang="en-US" b="0" dirty="0"/>
              <a:t> - All these are empowered by one and the same </a:t>
            </a:r>
            <a:r>
              <a:rPr lang="en-US" b="0" u="sng" dirty="0"/>
              <a:t>Spirit</a:t>
            </a:r>
            <a:r>
              <a:rPr lang="en-US" b="0" dirty="0"/>
              <a:t>, who apportions to each one individually as he wills. </a:t>
            </a:r>
          </a:p>
          <a:p>
            <a:pPr marL="274320" indent="-274320"/>
            <a:r>
              <a:rPr lang="en-US" b="0" dirty="0"/>
              <a:t>And in verse 28, it is God who appoints spiritual gifts:</a:t>
            </a:r>
          </a:p>
          <a:p>
            <a:pPr marL="274320" indent="-274320"/>
            <a:r>
              <a:rPr lang="en-US" b="1" dirty="0"/>
              <a:t>1 Corinthians 12:28 ESV</a:t>
            </a:r>
            <a:r>
              <a:rPr lang="en-US" b="0" dirty="0"/>
              <a:t> And </a:t>
            </a:r>
            <a:r>
              <a:rPr lang="en-US" b="0" u="sng" dirty="0"/>
              <a:t>God has appointed</a:t>
            </a:r>
            <a:r>
              <a:rPr lang="en-US" b="0" dirty="0"/>
              <a:t> in the church first apostles, second prophets, third teachers, then miracles, then gifts of healing, helping, administrating, and various kinds of tongues.</a:t>
            </a:r>
          </a:p>
          <a:p>
            <a:pPr marL="274320" indent="-274320"/>
            <a:r>
              <a:rPr lang="en-US" b="0" dirty="0"/>
              <a:t>Here again, God and the Holy Spirit are interchangeable.  </a:t>
            </a:r>
          </a:p>
          <a:p>
            <a:pPr marL="274320" indent="-274320"/>
            <a:r>
              <a:rPr lang="en-US" b="0" dirty="0"/>
              <a:t>That makes the Holy Spirit divine.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Q1: What does the Holy Spirit do here that only a person can do?</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1.  He will guide us into all truth.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2.  Only a person who knows the truth can guide others into the truth.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3.  He hears, He speaks, He tells us of things to come.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4.  Only a person can hear and speak and communicate information.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5.  He glorifies Christ by declaring the gospel of the Lord Jesus Christ to us.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6.  Only a person can declare the gospel of righteousness by faith.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7.  So it is clear that if we take the Bible as it reads, the HS is not some impersonal force, but a divine being that is able to be our Helper and guide us into all truth.</a:t>
            </a:r>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1743444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altLang="en-US" b="1" dirty="0"/>
              <a:t>Q1: In this text, who is it that raised Jesus and will raise you if you are in Him?</a:t>
            </a:r>
          </a:p>
          <a:p>
            <a:pPr marL="274320" indent="-274320"/>
            <a:r>
              <a:rPr lang="en-US" altLang="en-US" dirty="0"/>
              <a:t>1.  Here God uses the Holy Spirit to raise Jesus from the dead.</a:t>
            </a:r>
          </a:p>
          <a:p>
            <a:pPr marL="274320" indent="-274320"/>
            <a:r>
              <a:rPr lang="en-US" altLang="en-US" dirty="0"/>
              <a:t>2.  It will also be the Holy Spirit that dwells in us that raises us from the dead.</a:t>
            </a:r>
          </a:p>
          <a:p>
            <a:pPr marL="274320" indent="-274320"/>
            <a:r>
              <a:rPr lang="en-US" dirty="0"/>
              <a:t>3.  In Acts 17:31, for example, Paul preached in Athens that God raised Jesus from the dead.</a:t>
            </a:r>
          </a:p>
          <a:p>
            <a:pPr marL="274320" indent="-274320"/>
            <a:r>
              <a:rPr lang="en-US" dirty="0"/>
              <a:t>4.  What conclusion must we arrive at if God raised Jesus and the Holy Spirit raised Jesus? (The Holy Spirit is God.)</a:t>
            </a:r>
          </a:p>
          <a:p>
            <a:pPr marL="274320" indent="-274320"/>
            <a:endParaRPr lang="en-US" alt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dirty="0"/>
              <a:t>1.  Adventists believe in the trinitarian concept of the Godhead.</a:t>
            </a:r>
          </a:p>
          <a:p>
            <a:pPr marL="274320" indent="-457200"/>
            <a:r>
              <a:rPr lang="en-US" dirty="0"/>
              <a:t>2.  One God, three divine Persons, Father, Son, and Holy Spirit.</a:t>
            </a:r>
          </a:p>
          <a:p>
            <a:pPr marL="274320" indent="-457200"/>
            <a:r>
              <a:rPr lang="en-US" dirty="0"/>
              <a:t>3.  The book Seventh-day Adventists Believe goes on with this description:</a:t>
            </a:r>
          </a:p>
          <a:p>
            <a:pPr marL="731520" lvl="1" indent="-457200"/>
            <a:r>
              <a:rPr lang="en-US" dirty="0"/>
              <a:t>While the Godhead is </a:t>
            </a:r>
            <a:r>
              <a:rPr lang="en-US" b="1" dirty="0"/>
              <a:t>not</a:t>
            </a:r>
            <a:r>
              <a:rPr lang="en-US" dirty="0"/>
              <a:t> one in person, God </a:t>
            </a:r>
            <a:r>
              <a:rPr lang="en-US" b="1" dirty="0"/>
              <a:t>is</a:t>
            </a:r>
            <a:r>
              <a:rPr lang="en-US" dirty="0"/>
              <a:t> one in purpose, mind, and character.  The oneness does not obliterate the distinct personalities of the Father, the Son, and the Holy Spirit.  Nor does the separateness of personalities within the Deity destroy the monotheistic thrust of Scripture that the Father, Son, and Holy Spirit are </a:t>
            </a:r>
            <a:r>
              <a:rPr lang="en-US" b="1" dirty="0"/>
              <a:t>one God</a:t>
            </a:r>
            <a:r>
              <a:rPr lang="en-US" dirty="0"/>
              <a:t>.  </a:t>
            </a:r>
          </a:p>
          <a:p>
            <a:pPr marL="274320" lvl="0" indent="-457200"/>
            <a:r>
              <a:rPr lang="en-US" dirty="0"/>
              <a:t>4.  I know this concept is confusing to many, but it is the best we can do to makes sense of the NT Scriptures that we have looked at today.</a:t>
            </a:r>
          </a:p>
          <a:p>
            <a:pPr marL="274320" lvl="0" indent="-457200"/>
            <a:r>
              <a:rPr lang="en-US" dirty="0"/>
              <a:t>5.  The best analogy I can think of is a loving family that has different roles and responsibilities for each member, but is always in agreement on plans, purposes, goals, and methods, and who all share the same character.  </a:t>
            </a:r>
          </a:p>
          <a:p>
            <a:pPr marL="274320" lvl="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22</a:t>
            </a:fld>
            <a:endParaRPr lang="en-US" dirty="0"/>
          </a:p>
        </p:txBody>
      </p:sp>
    </p:spTree>
    <p:extLst>
      <p:ext uri="{BB962C8B-B14F-4D97-AF65-F5344CB8AC3E}">
        <p14:creationId xmlns:p14="http://schemas.microsoft.com/office/powerpoint/2010/main" val="2597970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slide" Target="slide1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slide" Target="slide2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First and Second Corinthians</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13</a:t>
            </a:r>
          </a:p>
          <a:p>
            <a:r>
              <a:rPr lang="en-US" dirty="0"/>
              <a:t>Grace, Love, and Fellowship</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2 Corinthians 13:14 ESV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85000" lnSpcReduction="20000"/>
          </a:bodyPr>
          <a:lstStyle/>
          <a:p>
            <a:r>
              <a:rPr lang="en-US" dirty="0">
                <a:effectLst>
                  <a:outerShdw blurRad="38100" dist="38100" dir="2700000" algn="tl">
                    <a:srgbClr val="000000">
                      <a:alpha val="43137"/>
                    </a:srgbClr>
                  </a:outerShdw>
                </a:effectLst>
              </a:rPr>
              <a:t>The grace of the Lord Jesus Christ and the love of God and the fellowship of the Holy Spirit be with you all.</a:t>
            </a:r>
          </a:p>
          <a:p>
            <a:r>
              <a:rPr lang="en-US" dirty="0">
                <a:effectLst>
                  <a:outerShdw blurRad="38100" dist="38100" dir="2700000" algn="tl">
                    <a:srgbClr val="000000">
                      <a:alpha val="43137"/>
                    </a:srgbClr>
                  </a:outerShdw>
                </a:effectLst>
              </a:rPr>
              <a:t>What three Persons does Paul invoke in this closing verse of 2 Corinthians?</a:t>
            </a:r>
          </a:p>
          <a:p>
            <a:r>
              <a:rPr lang="en-US" dirty="0"/>
              <a:t>How is the grace, love, and fellowship appropriate to each of the respective persons in this benediction?</a:t>
            </a:r>
          </a:p>
          <a:p>
            <a:r>
              <a:rPr lang="en-US" dirty="0"/>
              <a:t>Which Person of the Godhead is easier or harder for you to visualize and why?</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Paul ends his letter of 2 Corinthians with a clearly Trinitarian benediction affording us the opportunity to reflect on the nature of God as One God manifest in three Persons.  This Christian understanding of God is most clearly reflected in the New Testament, particularly in the gospel of John.</a:t>
            </a:r>
          </a:p>
          <a:p>
            <a:pPr lvl="1"/>
            <a:r>
              <a:rPr lang="en-US" sz="3200" dirty="0"/>
              <a:t>The Father</a:t>
            </a:r>
          </a:p>
          <a:p>
            <a:pPr lvl="1"/>
            <a:r>
              <a:rPr lang="en-US" sz="3200" dirty="0"/>
              <a:t>The Son</a:t>
            </a:r>
          </a:p>
          <a:p>
            <a:pPr lvl="1"/>
            <a:r>
              <a:rPr lang="en-US" sz="3200" dirty="0"/>
              <a:t>The Holy Spirit</a:t>
            </a:r>
          </a:p>
          <a:p>
            <a:pPr lvl="1"/>
            <a:r>
              <a:rPr lang="en-US" sz="3200" dirty="0"/>
              <a:t>The Godhead</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p:txBody>
          <a:bodyPr/>
          <a:lstStyle/>
          <a:p>
            <a:r>
              <a:rPr lang="en-US" dirty="0"/>
              <a:t>The Father</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85000" lnSpcReduction="10000"/>
          </a:bodyPr>
          <a:lstStyle/>
          <a:p>
            <a:r>
              <a:rPr lang="en-US" dirty="0"/>
              <a:t>What did Jesus tell the Samaritan woman about the nature of God the Father? (</a:t>
            </a:r>
            <a:r>
              <a:rPr lang="en-US" dirty="0">
                <a:hlinkClick r:id="rId4" action="ppaction://hlinksldjump"/>
              </a:rPr>
              <a:t>John 4:23-24</a:t>
            </a:r>
            <a:r>
              <a:rPr lang="en-US" dirty="0"/>
              <a:t>)</a:t>
            </a:r>
          </a:p>
          <a:p>
            <a:r>
              <a:rPr lang="en-US" dirty="0"/>
              <a:t>How did Paul describe the nature of the Father? (</a:t>
            </a:r>
            <a:r>
              <a:rPr lang="en-US" dirty="0">
                <a:hlinkClick r:id="rId5" action="ppaction://hlinksldjump"/>
              </a:rPr>
              <a:t>1 Tim 1:17</a:t>
            </a:r>
            <a:r>
              <a:rPr lang="en-US" dirty="0"/>
              <a:t>)</a:t>
            </a:r>
          </a:p>
          <a:p>
            <a:r>
              <a:rPr lang="en-US" dirty="0"/>
              <a:t>What are some of the things John tells us about the Father in His gospel? (</a:t>
            </a:r>
            <a:r>
              <a:rPr lang="en-US" dirty="0">
                <a:hlinkClick r:id="rId6" action="ppaction://hlinksldjump"/>
              </a:rPr>
              <a:t>John 3:16; 5:22; 16:23</a:t>
            </a:r>
            <a:r>
              <a:rPr lang="en-US" dirty="0"/>
              <a:t>)</a:t>
            </a:r>
          </a:p>
          <a:p>
            <a:r>
              <a:rPr lang="en-US" dirty="0"/>
              <a:t>How does John’s gospel describe the connection between Father and Son? (</a:t>
            </a:r>
            <a:r>
              <a:rPr lang="en-US" dirty="0">
                <a:hlinkClick r:id="rId7" action="ppaction://hlinksldjump"/>
              </a:rPr>
              <a:t>John 1:18; 14:9; 10:30; 1:1</a:t>
            </a:r>
            <a:r>
              <a:rPr lang="en-US" dirty="0"/>
              <a:t>)</a:t>
            </a:r>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p:txBody>
          <a:bodyPr/>
          <a:lstStyle/>
          <a:p>
            <a:r>
              <a:rPr lang="en-US" dirty="0"/>
              <a:t>The Son</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a:xfrm>
            <a:off x="3302000" y="1676400"/>
            <a:ext cx="5562600" cy="5029200"/>
          </a:xfrm>
        </p:spPr>
        <p:txBody>
          <a:bodyPr>
            <a:normAutofit fontScale="77500" lnSpcReduction="20000"/>
          </a:bodyPr>
          <a:lstStyle/>
          <a:p>
            <a:r>
              <a:rPr lang="en-US" altLang="en-US" sz="3200" dirty="0"/>
              <a:t>What indications do we have from John’s Gospel that Jesus was the divine Son of God?</a:t>
            </a:r>
          </a:p>
          <a:p>
            <a:pPr lvl="1"/>
            <a:r>
              <a:rPr lang="en-US" altLang="en-US" sz="2800" dirty="0"/>
              <a:t>Creator (John 1:1-3)</a:t>
            </a:r>
          </a:p>
          <a:p>
            <a:pPr lvl="1"/>
            <a:r>
              <a:rPr lang="en-US" altLang="en-US" sz="2800" dirty="0"/>
              <a:t>His Incarnation (John 1:14)</a:t>
            </a:r>
          </a:p>
          <a:p>
            <a:pPr lvl="1"/>
            <a:r>
              <a:rPr lang="en-US" altLang="en-US" sz="2800" dirty="0"/>
              <a:t>Texts referring to Jesus as God (John 1:1, John 20:28)</a:t>
            </a:r>
          </a:p>
          <a:p>
            <a:pPr lvl="1"/>
            <a:r>
              <a:rPr lang="en-US" altLang="en-US" sz="2800" dirty="0"/>
              <a:t>Exercises the prerogatives of God (John 6:40)</a:t>
            </a:r>
          </a:p>
          <a:p>
            <a:pPr lvl="1"/>
            <a:r>
              <a:rPr lang="en-US" altLang="en-US" sz="2800" dirty="0"/>
              <a:t>Takes the names of God (John 8:58-59,)</a:t>
            </a:r>
          </a:p>
          <a:p>
            <a:pPr lvl="1"/>
            <a:r>
              <a:rPr lang="en-US" altLang="en-US" sz="2800" dirty="0"/>
              <a:t>Claims unity with the Father (John 14:9, John 17:5)</a:t>
            </a:r>
          </a:p>
          <a:p>
            <a:pPr lvl="1"/>
            <a:r>
              <a:rPr lang="en-US" altLang="en-US" sz="2800" dirty="0"/>
              <a:t>Received the worship of men (John 9:38)</a:t>
            </a:r>
          </a:p>
          <a:p>
            <a:pPr lvl="1"/>
            <a:endParaRPr lang="en-US" dirty="0"/>
          </a:p>
          <a:p>
            <a:endParaRPr lang="en-US" dirty="0"/>
          </a:p>
          <a:p>
            <a:endParaRPr lang="en-US" dirty="0"/>
          </a:p>
        </p:txBody>
      </p:sp>
    </p:spTree>
    <p:extLst>
      <p:ext uri="{BB962C8B-B14F-4D97-AF65-F5344CB8AC3E}">
        <p14:creationId xmlns:p14="http://schemas.microsoft.com/office/powerpoint/2010/main" val="3186196354"/>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The Holy Spirit</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fontScale="85000" lnSpcReduction="10000"/>
          </a:bodyPr>
          <a:lstStyle/>
          <a:p>
            <a:r>
              <a:rPr lang="en-US" dirty="0"/>
              <a:t>How does Peter indicate the divinity of the Holy Spirit? (</a:t>
            </a:r>
            <a:r>
              <a:rPr lang="en-US" dirty="0">
                <a:hlinkClick r:id="rId4" action="ppaction://hlinksldjump"/>
              </a:rPr>
              <a:t>Acts 5:3-4</a:t>
            </a:r>
            <a:r>
              <a:rPr lang="en-US" dirty="0"/>
              <a:t>)</a:t>
            </a:r>
          </a:p>
          <a:p>
            <a:r>
              <a:rPr lang="en-US" dirty="0"/>
              <a:t>How does Paul describe the location of the temple of God and how God dwells in His temple? (</a:t>
            </a:r>
            <a:r>
              <a:rPr lang="en-US" dirty="0">
                <a:hlinkClick r:id="rId5" action="ppaction://hlinksldjump"/>
              </a:rPr>
              <a:t>1 Cor 3:16; 6:19</a:t>
            </a:r>
            <a:r>
              <a:rPr lang="en-US" dirty="0"/>
              <a:t>)</a:t>
            </a:r>
          </a:p>
          <a:p>
            <a:r>
              <a:rPr lang="en-US" dirty="0"/>
              <a:t>How does John describe the work of the Holy Spirit? (</a:t>
            </a:r>
            <a:r>
              <a:rPr lang="en-US" dirty="0">
                <a:hlinkClick r:id="rId6" action="ppaction://hlinksldjump"/>
              </a:rPr>
              <a:t>John 16: 13-14</a:t>
            </a:r>
            <a:r>
              <a:rPr lang="en-US" dirty="0"/>
              <a:t>)</a:t>
            </a:r>
          </a:p>
          <a:p>
            <a:r>
              <a:rPr lang="en-US" dirty="0"/>
              <a:t>How did the Spirit of God resurrect Jesus from the dead, and how will that Spirit work in us? (</a:t>
            </a:r>
            <a:r>
              <a:rPr lang="en-US" dirty="0">
                <a:hlinkClick r:id="rId7" action="ppaction://hlinksldjump"/>
              </a:rPr>
              <a:t>Rom 8:11</a:t>
            </a:r>
            <a:r>
              <a:rPr lang="en-US" dirty="0"/>
              <a:t>)</a:t>
            </a:r>
          </a:p>
          <a:p>
            <a:endParaRPr lang="en-US" dirty="0"/>
          </a:p>
          <a:p>
            <a:endParaRPr lang="en-US" dirty="0"/>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975C2-F278-7CC6-1688-5D257C07D504}"/>
              </a:ext>
            </a:extLst>
          </p:cNvPr>
          <p:cNvSpPr>
            <a:spLocks noGrp="1"/>
          </p:cNvSpPr>
          <p:nvPr>
            <p:ph type="title"/>
          </p:nvPr>
        </p:nvSpPr>
        <p:spPr/>
        <p:txBody>
          <a:bodyPr/>
          <a:lstStyle/>
          <a:p>
            <a:r>
              <a:rPr lang="en-US" dirty="0"/>
              <a:t>The Godhead</a:t>
            </a:r>
          </a:p>
        </p:txBody>
      </p:sp>
      <p:sp>
        <p:nvSpPr>
          <p:cNvPr id="3" name="Content Placeholder 2">
            <a:extLst>
              <a:ext uri="{FF2B5EF4-FFF2-40B4-BE49-F238E27FC236}">
                <a16:creationId xmlns:a16="http://schemas.microsoft.com/office/drawing/2014/main" id="{CE87A156-E2A3-050F-ED7F-C8ACD309C4B7}"/>
              </a:ext>
            </a:extLst>
          </p:cNvPr>
          <p:cNvSpPr>
            <a:spLocks noGrp="1"/>
          </p:cNvSpPr>
          <p:nvPr>
            <p:ph idx="1"/>
          </p:nvPr>
        </p:nvSpPr>
        <p:spPr/>
        <p:txBody>
          <a:bodyPr>
            <a:normAutofit fontScale="92500" lnSpcReduction="10000"/>
          </a:bodyPr>
          <a:lstStyle/>
          <a:p>
            <a:r>
              <a:rPr lang="en-US" dirty="0"/>
              <a:t>How can we describe what the Bible seems to teach about the nature of God? [</a:t>
            </a:r>
            <a:r>
              <a:rPr lang="en-US" dirty="0">
                <a:hlinkClick r:id="rId4" action="ppaction://hlinksldjump"/>
              </a:rPr>
              <a:t>Link</a:t>
            </a:r>
            <a:r>
              <a:rPr lang="en-US" dirty="0"/>
              <a:t>]</a:t>
            </a:r>
          </a:p>
          <a:p>
            <a:r>
              <a:rPr lang="en-US" dirty="0"/>
              <a:t>What are some of the places in scripture where we see Father, Son, and Holy Spirit acting together?</a:t>
            </a:r>
          </a:p>
          <a:p>
            <a:r>
              <a:rPr lang="en-US" dirty="0"/>
              <a:t>What are some of the trinitarian texts that place the Father, Son, and Holy Spirit together in ministry?</a:t>
            </a:r>
          </a:p>
        </p:txBody>
      </p:sp>
    </p:spTree>
    <p:extLst>
      <p:ext uri="{BB962C8B-B14F-4D97-AF65-F5344CB8AC3E}">
        <p14:creationId xmlns:p14="http://schemas.microsoft.com/office/powerpoint/2010/main" val="3856416862"/>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The Trinity is a uniquely Christian view of God that seeks to do justice to the inspired record of the NT.</a:t>
            </a:r>
          </a:p>
          <a:p>
            <a:r>
              <a:rPr lang="en-US" dirty="0"/>
              <a:t>The early Christians such as the apostles were confirmed monotheists that never spoke of Jesus as another god, but made a distinction between the Father and the Son as Jesus himself did, praying to His Father in heaven and urging His disciples to do so in His Name.</a:t>
            </a:r>
          </a:p>
          <a:p>
            <a:r>
              <a:rPr lang="en-US" dirty="0"/>
              <a:t>The gospel of John is foremost among the gospels in presenting Jesus as the Son of God and seeing in His life a revelation of the character, values, and mind of the Father.  </a:t>
            </a:r>
          </a:p>
          <a:p>
            <a:r>
              <a:rPr lang="en-US" dirty="0"/>
              <a:t>Jesus declared, “I and my Father are one,” and “Anyone who has seen me has seen the Father.”  </a:t>
            </a:r>
          </a:p>
          <a:p>
            <a:endParaRPr lang="en-US" dirty="0"/>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As in creation, so in salvation, Jesus took the functionally subordinate role of “active agent.”</a:t>
            </a:r>
          </a:p>
          <a:p>
            <a:r>
              <a:rPr lang="en-US" dirty="0"/>
              <a:t>The Father so loved the world that He sent His Son to save us; His Son so loved the world that He came and died for our sins.</a:t>
            </a:r>
          </a:p>
          <a:p>
            <a:r>
              <a:rPr lang="en-US" dirty="0"/>
              <a:t>John points to the divinity of Christ in many ways: His existence as God from the beginning, His work of creating all things, His incarnation to become God-man,  His promise to resurrect the dead and give them eternal life, applying the names of God to Himself, receiving worship, signs and miracles, the witness of John the Baptist and many others, the witness of the Father and Holy Spirit at His baptism, and finally, His resurrection from the dead.</a:t>
            </a:r>
          </a:p>
          <a:p>
            <a:endParaRPr lang="en-US" dirty="0"/>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The NT record includes the Holy Spirit as the third person of the Godhead.</a:t>
            </a:r>
          </a:p>
          <a:p>
            <a:r>
              <a:rPr lang="en-US" altLang="en-US" dirty="0"/>
              <a:t>John presents Him as the Helper who comes from the Father as a replacement for Jesus to dwell in the hearts of believers and lead us into all truth.</a:t>
            </a:r>
          </a:p>
          <a:p>
            <a:r>
              <a:rPr lang="en-US" dirty="0"/>
              <a:t>The Holy Spirit does things that only persons do: helps, teaches, guides, intercedes in prayer, testifies, hears, speaks, glorifies Christ, and can be grieved.</a:t>
            </a:r>
          </a:p>
          <a:p>
            <a:r>
              <a:rPr lang="en-US" altLang="en-US" dirty="0"/>
              <a:t>Parallel wording in several NT texts indicate that the Holy Spirit is God, and many texts include the Holy Spirit in ministry along with the Father and Son.</a:t>
            </a:r>
          </a:p>
          <a:p>
            <a:r>
              <a:rPr lang="en-US" altLang="en-US" dirty="0"/>
              <a:t>Knowing that a full understanding of God is beyond our comprehension, will you stand today on what Scripture has revealed? </a:t>
            </a:r>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John 4:23-24 ESV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But the hour is coming, and is now here, when the true worshipers will worship the Father in spirit and truth, for the Father is seeking such people to worship him. </a:t>
            </a:r>
            <a:r>
              <a:rPr lang="en-US" baseline="30000" dirty="0">
                <a:effectLst>
                  <a:outerShdw blurRad="38100" dist="38100" dir="2700000" algn="tl">
                    <a:srgbClr val="000000">
                      <a:alpha val="43137"/>
                    </a:srgbClr>
                  </a:outerShdw>
                </a:effectLst>
              </a:rPr>
              <a:t>24</a:t>
            </a:r>
            <a:r>
              <a:rPr lang="en-US" dirty="0">
                <a:effectLst>
                  <a:outerShdw blurRad="38100" dist="38100" dir="2700000" algn="tl">
                    <a:srgbClr val="000000">
                      <a:alpha val="43137"/>
                    </a:srgbClr>
                  </a:outerShdw>
                </a:effectLst>
              </a:rPr>
              <a:t> God is spirit, and those who worship him must worship in spirit and truth."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1 Timothy 1:17 KJV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Now unto the King eternal, immortal, invisible, the only wise God, be honor and glory for ever and ever. Amen.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John 3:16 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For God so loved the world, that he gave his only begotten Son, that whosoever believeth in him should not perish, but have everlasting life.  </a:t>
            </a:r>
          </a:p>
          <a:p>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b="1" dirty="0"/>
              <a:t>John 5:22 ESV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b="1" dirty="0"/>
              <a:t>For the Father judges no one, but has given all judgment to the Son,  </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John 16:23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Truly, truly, I say to you, whatever you ask of the Father in my name, he will give it to you.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79612611"/>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rPr>
              <a:t>Father and Son</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fontScale="92500" lnSpcReduction="20000"/>
          </a:bodyPr>
          <a:lstStyle/>
          <a:p>
            <a:r>
              <a:rPr lang="en-US" dirty="0">
                <a:effectLst/>
              </a:rPr>
              <a:t>John 1:18 NIV - No one has ever seen God, but the one and only Son, who is himself God and is in closest relationship with the Father, has made him known. </a:t>
            </a:r>
            <a:endParaRPr lang="en-US" dirty="0">
              <a:effectLst>
                <a:outerShdw blurRad="38100" dist="38100" dir="2700000" algn="tl">
                  <a:srgbClr val="000000">
                    <a:alpha val="43137"/>
                  </a:srgbClr>
                </a:outerShdw>
              </a:effectLst>
            </a:endParaRPr>
          </a:p>
          <a:p>
            <a:r>
              <a:rPr lang="en-US" dirty="0"/>
              <a:t>John 14:9 NIV - Jesus answered: … Anyone who has seen me has seen the Father. How can you say, 'Show us the Father’?</a:t>
            </a:r>
          </a:p>
          <a:p>
            <a:r>
              <a:rPr lang="en-US" dirty="0"/>
              <a:t>John 10:30 NKJV - "I and My Father are one.“</a:t>
            </a:r>
          </a:p>
          <a:p>
            <a:r>
              <a:rPr lang="en-US" dirty="0"/>
              <a:t>John 1:1 NKJV - In the beginning was the Word, and the Word was with God, and the Word was God.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E7D7E-8A39-4E09-B96F-51E9F2CBCC04}"/>
              </a:ext>
            </a:extLst>
          </p:cNvPr>
          <p:cNvSpPr>
            <a:spLocks noGrp="1"/>
          </p:cNvSpPr>
          <p:nvPr>
            <p:ph type="title"/>
          </p:nvPr>
        </p:nvSpPr>
        <p:spPr>
          <a:xfrm>
            <a:off x="533400" y="664729"/>
            <a:ext cx="7772400" cy="1011671"/>
          </a:xfrm>
        </p:spPr>
        <p:txBody>
          <a:bodyPr/>
          <a:lstStyle/>
          <a:p>
            <a:r>
              <a:rPr lang="en-US" dirty="0">
                <a:effectLst>
                  <a:outerShdw blurRad="38100" dist="38100" dir="2700000" algn="tl">
                    <a:srgbClr val="000000">
                      <a:alpha val="43137"/>
                    </a:srgbClr>
                  </a:outerShdw>
                </a:effectLst>
              </a:rPr>
              <a:t>Acts 5:3-4 ESV</a:t>
            </a:r>
          </a:p>
        </p:txBody>
      </p:sp>
      <p:sp>
        <p:nvSpPr>
          <p:cNvPr id="3" name="Content Placeholder 2">
            <a:extLst>
              <a:ext uri="{FF2B5EF4-FFF2-40B4-BE49-F238E27FC236}">
                <a16:creationId xmlns:a16="http://schemas.microsoft.com/office/drawing/2014/main" id="{AC69F2C1-A570-4D64-A881-58FE38FEAEBC}"/>
              </a:ext>
            </a:extLst>
          </p:cNvPr>
          <p:cNvSpPr>
            <a:spLocks noGrp="1"/>
          </p:cNvSpPr>
          <p:nvPr>
            <p:ph idx="1"/>
          </p:nvPr>
        </p:nvSpPr>
        <p:spPr>
          <a:xfrm>
            <a:off x="533400" y="1905001"/>
            <a:ext cx="7772400" cy="4038600"/>
          </a:xfrm>
        </p:spPr>
        <p:txBody>
          <a:bodyPr>
            <a:normAutofit fontScale="92500"/>
          </a:bodyPr>
          <a:lstStyle/>
          <a:p>
            <a:r>
              <a:rPr lang="en-US" dirty="0">
                <a:effectLst>
                  <a:outerShdw blurRad="38100" dist="38100" dir="2700000" algn="tl">
                    <a:srgbClr val="000000">
                      <a:alpha val="43137"/>
                    </a:srgbClr>
                  </a:outerShdw>
                </a:effectLst>
              </a:rPr>
              <a:t>But Peter said, "Ananias, why has Satan filled your heart </a:t>
            </a:r>
            <a:r>
              <a:rPr lang="en-US" u="sng" dirty="0">
                <a:effectLst>
                  <a:outerShdw blurRad="38100" dist="38100" dir="2700000" algn="tl">
                    <a:srgbClr val="000000">
                      <a:alpha val="43137"/>
                    </a:srgbClr>
                  </a:outerShdw>
                </a:effectLst>
              </a:rPr>
              <a:t>to lie to the Holy Spirit</a:t>
            </a:r>
            <a:r>
              <a:rPr lang="en-US" dirty="0">
                <a:effectLst>
                  <a:outerShdw blurRad="38100" dist="38100" dir="2700000" algn="tl">
                    <a:srgbClr val="000000">
                      <a:alpha val="43137"/>
                    </a:srgbClr>
                  </a:outerShdw>
                </a:effectLst>
              </a:rPr>
              <a:t> and to keep back for yourself part of the proceeds of the land? </a:t>
            </a:r>
            <a:r>
              <a:rPr lang="en-US" baseline="30000" dirty="0">
                <a:effectLst>
                  <a:outerShdw blurRad="38100" dist="38100" dir="2700000" algn="tl">
                    <a:srgbClr val="000000">
                      <a:alpha val="43137"/>
                    </a:srgbClr>
                  </a:outerShdw>
                </a:effectLst>
              </a:rPr>
              <a:t>4</a:t>
            </a:r>
            <a:r>
              <a:rPr lang="en-US" dirty="0">
                <a:effectLst>
                  <a:outerShdw blurRad="38100" dist="38100" dir="2700000" algn="tl">
                    <a:srgbClr val="000000">
                      <a:alpha val="43137"/>
                    </a:srgbClr>
                  </a:outerShdw>
                </a:effectLst>
              </a:rPr>
              <a:t> While it remained unsold, did it not remain your own? And after it was sold, was it not at your disposal? Why is it that you have contrived this deed in your heart? </a:t>
            </a:r>
            <a:r>
              <a:rPr lang="en-US" u="sng" dirty="0">
                <a:effectLst>
                  <a:outerShdw blurRad="38100" dist="38100" dir="2700000" algn="tl">
                    <a:srgbClr val="000000">
                      <a:alpha val="43137"/>
                    </a:srgbClr>
                  </a:outerShdw>
                </a:effectLst>
              </a:rPr>
              <a:t>You have not lied to man but to God</a:t>
            </a:r>
            <a:r>
              <a:rPr lang="en-US" dirty="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558469066"/>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God’s Temple</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1 Corinthians 3:16 ESV - Do you not know that you are </a:t>
            </a:r>
            <a:r>
              <a:rPr lang="en-US" u="sng" dirty="0">
                <a:effectLst>
                  <a:outerShdw blurRad="38100" dist="38100" dir="2700000" algn="tl">
                    <a:srgbClr val="000000">
                      <a:alpha val="43137"/>
                    </a:srgbClr>
                  </a:outerShdw>
                </a:effectLst>
              </a:rPr>
              <a:t>God's temple </a:t>
            </a:r>
            <a:r>
              <a:rPr lang="en-US" dirty="0">
                <a:effectLst>
                  <a:outerShdw blurRad="38100" dist="38100" dir="2700000" algn="tl">
                    <a:srgbClr val="000000">
                      <a:alpha val="43137"/>
                    </a:srgbClr>
                  </a:outerShdw>
                </a:effectLst>
              </a:rPr>
              <a:t>and that </a:t>
            </a:r>
            <a:r>
              <a:rPr lang="en-US" u="sng" dirty="0">
                <a:effectLst>
                  <a:outerShdw blurRad="38100" dist="38100" dir="2700000" algn="tl">
                    <a:srgbClr val="000000">
                      <a:alpha val="43137"/>
                    </a:srgbClr>
                  </a:outerShdw>
                </a:effectLst>
              </a:rPr>
              <a:t>God's Spirit</a:t>
            </a:r>
            <a:r>
              <a:rPr lang="en-US" dirty="0">
                <a:effectLst>
                  <a:outerShdw blurRad="38100" dist="38100" dir="2700000" algn="tl">
                    <a:srgbClr val="000000">
                      <a:alpha val="43137"/>
                    </a:srgbClr>
                  </a:outerShdw>
                </a:effectLst>
              </a:rPr>
              <a:t> dwells in you?</a:t>
            </a:r>
          </a:p>
          <a:p>
            <a:r>
              <a:rPr lang="en-US" dirty="0">
                <a:effectLst>
                  <a:outerShdw blurRad="38100" dist="38100" dir="2700000" algn="tl">
                    <a:srgbClr val="000000">
                      <a:alpha val="43137"/>
                    </a:srgbClr>
                  </a:outerShdw>
                </a:effectLst>
              </a:rPr>
              <a:t>1 Corinthians 6:19 ESV - Or do you not know that your body is a </a:t>
            </a:r>
            <a:r>
              <a:rPr lang="en-US" u="sng" dirty="0">
                <a:effectLst>
                  <a:outerShdw blurRad="38100" dist="38100" dir="2700000" algn="tl">
                    <a:srgbClr val="000000">
                      <a:alpha val="43137"/>
                    </a:srgbClr>
                  </a:outerShdw>
                </a:effectLst>
              </a:rPr>
              <a:t>temple of the Holy Spirit within you</a:t>
            </a:r>
            <a:r>
              <a:rPr lang="en-US" dirty="0">
                <a:effectLst>
                  <a:outerShdw blurRad="38100" dist="38100" dir="2700000" algn="tl">
                    <a:srgbClr val="000000">
                      <a:alpha val="43137"/>
                    </a:srgbClr>
                  </a:outerShdw>
                </a:effectLst>
              </a:rPr>
              <a:t>, whom you have from God? You are not your own,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2950317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16:13-14 ESV</a:t>
            </a:r>
          </a:p>
        </p:txBody>
      </p:sp>
      <p:sp>
        <p:nvSpPr>
          <p:cNvPr id="3" name="Content Placeholder 2"/>
          <p:cNvSpPr>
            <a:spLocks noGrp="1"/>
          </p:cNvSpPr>
          <p:nvPr>
            <p:ph idx="1"/>
          </p:nvPr>
        </p:nvSpPr>
        <p:spPr/>
        <p:txBody>
          <a:bodyPr>
            <a:normAutofit/>
          </a:bodyPr>
          <a:lstStyle/>
          <a:p>
            <a:r>
              <a:rPr lang="en-US" dirty="0"/>
              <a:t>When the Spirit of truth comes, he will guide you into all the truth, for he will not speak on his own authority, but whatever he hears he will speak, and he will declare to you the things that are to come. </a:t>
            </a:r>
            <a:r>
              <a:rPr lang="en-US" baseline="30000" dirty="0"/>
              <a:t>14</a:t>
            </a:r>
            <a:r>
              <a:rPr lang="en-US" dirty="0"/>
              <a:t> He will glorify me, for he will take what is mine and declare it to you.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460771859"/>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Romans 8:11 ESV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a:xfrm>
            <a:off x="533400" y="1981200"/>
            <a:ext cx="7772400" cy="4449763"/>
          </a:xfrm>
        </p:spPr>
        <p:txBody>
          <a:bodyPr>
            <a:normAutofit/>
          </a:bodyPr>
          <a:lstStyle/>
          <a:p>
            <a:r>
              <a:rPr lang="en-US" dirty="0">
                <a:effectLst>
                  <a:outerShdw blurRad="38100" dist="38100" dir="2700000" algn="tl">
                    <a:srgbClr val="000000">
                      <a:alpha val="43137"/>
                    </a:srgbClr>
                  </a:outerShdw>
                </a:effectLst>
              </a:rPr>
              <a:t>If the Spirit of him who raised Jesus from the dead dwells in you, he who raised Christ Jesus from the dead will also give life to your mortal bodies through his Spirit who dwells in you.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682922024"/>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66875-97BC-3E98-2EA3-CA43F72FF24F}"/>
              </a:ext>
            </a:extLst>
          </p:cNvPr>
          <p:cNvSpPr>
            <a:spLocks noGrp="1"/>
          </p:cNvSpPr>
          <p:nvPr>
            <p:ph type="title"/>
          </p:nvPr>
        </p:nvSpPr>
        <p:spPr/>
        <p:txBody>
          <a:bodyPr/>
          <a:lstStyle/>
          <a:p>
            <a:r>
              <a:rPr lang="en-US" dirty="0"/>
              <a:t>Seventh-day Adventists Believe…</a:t>
            </a:r>
          </a:p>
        </p:txBody>
      </p:sp>
      <p:sp>
        <p:nvSpPr>
          <p:cNvPr id="3" name="Content Placeholder 2">
            <a:extLst>
              <a:ext uri="{FF2B5EF4-FFF2-40B4-BE49-F238E27FC236}">
                <a16:creationId xmlns:a16="http://schemas.microsoft.com/office/drawing/2014/main" id="{EA16D120-E2D6-90D2-9494-FEB00CF41F01}"/>
              </a:ext>
            </a:extLst>
          </p:cNvPr>
          <p:cNvSpPr>
            <a:spLocks noGrp="1"/>
          </p:cNvSpPr>
          <p:nvPr>
            <p:ph idx="1"/>
          </p:nvPr>
        </p:nvSpPr>
        <p:spPr/>
        <p:txBody>
          <a:bodyPr>
            <a:normAutofit lnSpcReduction="10000"/>
          </a:bodyPr>
          <a:lstStyle/>
          <a:p>
            <a:r>
              <a:rPr lang="en-US" dirty="0"/>
              <a:t>There is one God: Father, Son, and Holy Spirit, a unity of three co-eternal Persons.  God is immortal, all-powerful, all-knowing, above all, and ever present.  He is infinite and beyond human comprehension, yet known through His self-revelation.  He is forever worthy of worship, adoration, and service by the whole creation.   [</a:t>
            </a:r>
            <a:r>
              <a:rPr lang="en-US" dirty="0">
                <a:hlinkClick r:id="rId3" action="ppaction://hlinksldjump"/>
              </a:rPr>
              <a:t>R</a:t>
            </a:r>
            <a:r>
              <a:rPr lang="en-US" dirty="0"/>
              <a:t>] </a:t>
            </a:r>
            <a:r>
              <a:rPr lang="en-US" i="1" dirty="0"/>
              <a:t>Fundamental Beliefs, 2</a:t>
            </a:r>
          </a:p>
        </p:txBody>
      </p:sp>
    </p:spTree>
    <p:extLst>
      <p:ext uri="{BB962C8B-B14F-4D97-AF65-F5344CB8AC3E}">
        <p14:creationId xmlns:p14="http://schemas.microsoft.com/office/powerpoint/2010/main" val="1141017198"/>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1418493</TotalTime>
  <Words>6197</Words>
  <Application>Microsoft Office PowerPoint</Application>
  <PresentationFormat>On-screen Show (4:3)</PresentationFormat>
  <Paragraphs>362</Paragraphs>
  <Slides>22</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arial</vt:lpstr>
      <vt:lpstr>Arial Rounded MT Bold</vt:lpstr>
      <vt:lpstr>Calibri</vt:lpstr>
      <vt:lpstr>2_Default Design</vt:lpstr>
      <vt:lpstr>Default Design</vt:lpstr>
      <vt:lpstr>First and Second Corinthians</vt:lpstr>
      <vt:lpstr>Memory Text 2 Corinthians 13:14 ESV</vt:lpstr>
      <vt:lpstr>Overview</vt:lpstr>
      <vt:lpstr>The Father</vt:lpstr>
      <vt:lpstr>The Son</vt:lpstr>
      <vt:lpstr>The Holy Spirit</vt:lpstr>
      <vt:lpstr>The Godhead</vt:lpstr>
      <vt:lpstr>Summary</vt:lpstr>
      <vt:lpstr>Summary</vt:lpstr>
      <vt:lpstr>Summary</vt:lpstr>
      <vt:lpstr>PowerPoint Presentation</vt:lpstr>
      <vt:lpstr>John 4:23-24 ESV</vt:lpstr>
      <vt:lpstr>1 Timothy 1:17 KJV</vt:lpstr>
      <vt:lpstr>John 3:16 KJV</vt:lpstr>
      <vt:lpstr>John 5:22 ESV</vt:lpstr>
      <vt:lpstr>John 16:23 ESV</vt:lpstr>
      <vt:lpstr>Father and Son</vt:lpstr>
      <vt:lpstr>Acts 5:3-4 ESV</vt:lpstr>
      <vt:lpstr>God’s Temple</vt:lpstr>
      <vt:lpstr>John 16:13-14 ESV</vt:lpstr>
      <vt:lpstr>Romans 8:11 ESV</vt:lpstr>
      <vt:lpstr>Seventh-day Adventists Believe…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13: Grace, Love, and Fellowship</dc:title>
  <dc:subject>First and Second Corinthians</dc:subject>
  <dc:creator>Kenneth J. McNulty</dc:creator>
  <cp:lastModifiedBy>Kenneth McNulty</cp:lastModifiedBy>
  <cp:revision>23773</cp:revision>
  <cp:lastPrinted>2016-06-03T16:02:10Z</cp:lastPrinted>
  <dcterms:created xsi:type="dcterms:W3CDTF">2005-09-30T23:50:48Z</dcterms:created>
  <dcterms:modified xsi:type="dcterms:W3CDTF">2026-09-26T01:12:20Z</dcterms:modified>
  <cp:category>Bible Books</cp:category>
</cp:coreProperties>
</file>