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Lst>
  <p:notesMasterIdLst>
    <p:notesMasterId r:id="rId24"/>
  </p:notesMasterIdLst>
  <p:handoutMasterIdLst>
    <p:handoutMasterId r:id="rId25"/>
  </p:handoutMasterIdLst>
  <p:sldIdLst>
    <p:sldId id="3191" r:id="rId3"/>
    <p:sldId id="2881" r:id="rId4"/>
    <p:sldId id="3193" r:id="rId5"/>
    <p:sldId id="1100" r:id="rId6"/>
    <p:sldId id="3164" r:id="rId7"/>
    <p:sldId id="3209" r:id="rId8"/>
    <p:sldId id="3159" r:id="rId9"/>
    <p:sldId id="3160" r:id="rId10"/>
    <p:sldId id="3176" r:id="rId11"/>
    <p:sldId id="3118" r:id="rId12"/>
    <p:sldId id="2803" r:id="rId13"/>
    <p:sldId id="672" r:id="rId14"/>
    <p:sldId id="2664" r:id="rId15"/>
    <p:sldId id="3139" r:id="rId16"/>
    <p:sldId id="3201" r:id="rId17"/>
    <p:sldId id="3072" r:id="rId18"/>
    <p:sldId id="3199" r:id="rId19"/>
    <p:sldId id="3208" r:id="rId20"/>
    <p:sldId id="3206" r:id="rId21"/>
    <p:sldId id="3207" r:id="rId22"/>
    <p:sldId id="3210" r:id="rId23"/>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62" autoAdjust="0"/>
    <p:restoredTop sz="62453" autoAdjust="0"/>
  </p:normalViewPr>
  <p:slideViewPr>
    <p:cSldViewPr>
      <p:cViewPr varScale="1">
        <p:scale>
          <a:sx n="53" d="100"/>
          <a:sy n="53" d="100"/>
        </p:scale>
        <p:origin x="1733" y="53"/>
      </p:cViewPr>
      <p:guideLst>
        <p:guide orient="horz" pos="2160"/>
        <p:guide pos="2880"/>
      </p:guideLst>
    </p:cSldViewPr>
  </p:slideViewPr>
  <p:outlineViewPr>
    <p:cViewPr>
      <p:scale>
        <a:sx n="33" d="100"/>
        <a:sy n="33" d="100"/>
      </p:scale>
      <p:origin x="0" y="-13402"/>
    </p:cViewPr>
  </p:outlineViewPr>
  <p:notesTextViewPr>
    <p:cViewPr>
      <p:scale>
        <a:sx n="200" d="100"/>
        <a:sy n="20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9/18/2026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We are not fighting a physical foe.</a:t>
            </a:r>
          </a:p>
          <a:p>
            <a:pPr marL="274320" indent="-274320"/>
            <a:r>
              <a:rPr lang="en-US" dirty="0"/>
              <a:t>2.  We cannot see our enemy directly or lay hands on him to wrestle him down.</a:t>
            </a:r>
          </a:p>
          <a:p>
            <a:pPr marL="274320" indent="-274320"/>
            <a:r>
              <a:rPr lang="en-US" dirty="0"/>
              <a:t>3.  In the 6</a:t>
            </a:r>
            <a:r>
              <a:rPr lang="en-US" baseline="30000" dirty="0"/>
              <a:t>th</a:t>
            </a:r>
            <a:r>
              <a:rPr lang="en-US" dirty="0"/>
              <a:t> chapter of Ephesians, Paul describes our warfare:</a:t>
            </a:r>
          </a:p>
          <a:p>
            <a:pPr marL="274320" indent="-274320"/>
            <a:r>
              <a:rPr lang="en-US" b="1" dirty="0"/>
              <a:t>Ephesians 6:12 KJV </a:t>
            </a:r>
            <a:r>
              <a:rPr lang="en-US" dirty="0"/>
              <a:t>- For we wrestle not against flesh and blood, but against principalities, against powers, against the rulers of the darkness of this world, against spiritual wickedness in high places.</a:t>
            </a:r>
          </a:p>
          <a:p>
            <a:pPr marL="274320" indent="-274320"/>
            <a:r>
              <a:rPr lang="en-US" dirty="0"/>
              <a:t>4.  The NIV says our enemy is the spiritual forces of evil in the heavenly realms.</a:t>
            </a:r>
          </a:p>
          <a:p>
            <a:pPr marL="274320" indent="-274320"/>
            <a:r>
              <a:rPr lang="en-US" dirty="0"/>
              <a:t>5.  The NLT says our enemy is </a:t>
            </a:r>
            <a:r>
              <a:rPr lang="en-US" sz="1200" b="0" i="0" kern="1200" dirty="0">
                <a:solidFill>
                  <a:schemeClr val="tx1"/>
                </a:solidFill>
                <a:effectLst/>
                <a:latin typeface="+mn-lt"/>
                <a:ea typeface="+mn-ea"/>
                <a:cs typeface="+mn-cs"/>
              </a:rPr>
              <a:t>evil spirits in the heavenly places</a:t>
            </a:r>
            <a:endParaRPr lang="en-US" dirty="0"/>
          </a:p>
          <a:p>
            <a:pPr marL="274320" indent="-274320"/>
            <a:r>
              <a:rPr lang="en-US" dirty="0"/>
              <a:t>6.  We are not fighting a physical foe that is subject to physical warfare.</a:t>
            </a:r>
          </a:p>
          <a:p>
            <a:pPr marL="274320" indent="-274320"/>
            <a:r>
              <a:rPr lang="en-US" dirty="0"/>
              <a:t>7.  We are fighting a spiritual foe, Satan, a fallen angel and his hosts of demons.</a:t>
            </a:r>
          </a:p>
          <a:p>
            <a:pPr marL="274320" indent="-274320"/>
            <a:r>
              <a:rPr lang="en-US" dirty="0"/>
              <a:t>8.  And apparently they inhabit a spiritual dimension outside our physical universe, but they have the power to interact with the physical world.</a:t>
            </a:r>
          </a:p>
          <a:p>
            <a:pPr marL="274320" indent="-274320"/>
            <a:r>
              <a:rPr lang="en-US" dirty="0"/>
              <a:t>9.  They can tempt and afflict and possess and influence and communicate and harass the human race.</a:t>
            </a:r>
          </a:p>
          <a:p>
            <a:pPr marL="274320" indent="-274320"/>
            <a:r>
              <a:rPr lang="en-US" dirty="0"/>
              <a:t>10. They can battle the forces of Christ and the hosts of good angels in conflicts unseen by the physical world.</a:t>
            </a:r>
          </a:p>
          <a:p>
            <a:pPr marL="274320" indent="-274320"/>
            <a:r>
              <a:rPr lang="en-US" dirty="0"/>
              <a:t>11. They are the forces of evil in the long war against God that are attempting to sweep humanity into the abyss of eternal destruction.</a:t>
            </a:r>
          </a:p>
          <a:p>
            <a:pPr marL="274320" indent="-274320"/>
            <a:r>
              <a:rPr lang="en-US" dirty="0"/>
              <a:t>12. While our loving God is continually offering us eternal life through a saving relationship with His Son.</a:t>
            </a:r>
          </a:p>
          <a:p>
            <a:pPr marL="274320" indent="-274320"/>
            <a:r>
              <a:rPr lang="en-US" dirty="0"/>
              <a:t>13. This is the great cosmic conflict we call the Great Controversy.</a:t>
            </a:r>
          </a:p>
          <a:p>
            <a:pPr marL="274320" indent="-274320"/>
            <a:r>
              <a:rPr lang="en-US" dirty="0"/>
              <a:t>14. And it is being fought over the souls of human beings.</a:t>
            </a:r>
          </a:p>
          <a:p>
            <a:pPr marL="274320" indent="-274320"/>
            <a:endParaRPr lang="en-US" dirty="0"/>
          </a:p>
          <a:p>
            <a:pPr marL="274320" indent="-274320"/>
            <a:r>
              <a:rPr lang="en-US" b="1" dirty="0"/>
              <a:t>B3:</a:t>
            </a:r>
          </a:p>
          <a:p>
            <a:pPr marL="274320" indent="-274320"/>
            <a:r>
              <a:rPr lang="en-US" dirty="0"/>
              <a:t>1.  Guns, missiles, and bombs will not work if we can’t see the enemy.</a:t>
            </a:r>
          </a:p>
          <a:p>
            <a:pPr marL="274320" indent="-274320"/>
            <a:r>
              <a:rPr lang="en-US" dirty="0"/>
              <a:t>2.  But Paul gives us a list of armor that we can put on to enable us to stand and allow the angelic forces to fight on our behalf.</a:t>
            </a:r>
          </a:p>
          <a:p>
            <a:pPr marL="274320" indent="-274320"/>
            <a:r>
              <a:rPr lang="en-US" dirty="0"/>
              <a:t>3.  The first weapon we can use is our own will power.  </a:t>
            </a:r>
          </a:p>
          <a:p>
            <a:pPr marL="274320" indent="-274320"/>
            <a:r>
              <a:rPr lang="en-US" dirty="0"/>
              <a:t>4.  The first thing Paul tells us to do in this battle with evil is to stand.</a:t>
            </a:r>
          </a:p>
          <a:p>
            <a:pPr marL="274320" indent="-274320"/>
            <a:r>
              <a:rPr lang="en-US" dirty="0"/>
              <a:t>5.  Stand against the enemy and his temptations.</a:t>
            </a:r>
          </a:p>
          <a:p>
            <a:pPr marL="274320" indent="-274320"/>
            <a:r>
              <a:rPr lang="en-US" dirty="0"/>
              <a:t>6.  Face him head on as Jesus did with “It is written” on His lips.</a:t>
            </a:r>
          </a:p>
          <a:p>
            <a:pPr marL="274320" indent="-274320"/>
            <a:r>
              <a:rPr lang="en-US" dirty="0"/>
              <a:t>7.  Don’t give in; don’t give up; don’t lay down your weapons, don’t turn and run.</a:t>
            </a:r>
          </a:p>
          <a:p>
            <a:pPr marL="274320" indent="-274320"/>
            <a:r>
              <a:rPr lang="en-US" dirty="0"/>
              <a:t>8.  You’ve got a shield in front but no protection in the back.</a:t>
            </a:r>
          </a:p>
          <a:p>
            <a:pPr marL="274320" indent="-274320"/>
            <a:r>
              <a:rPr lang="en-US" dirty="0"/>
              <a:t>9.  He says: “Stand therefore having your loins girt about with truth.”</a:t>
            </a:r>
          </a:p>
          <a:p>
            <a:pPr marL="274320" indent="-457200"/>
            <a:r>
              <a:rPr lang="en-US" sz="1200" b="1" i="0" kern="1200" dirty="0">
                <a:solidFill>
                  <a:schemeClr val="tx1"/>
                </a:solidFill>
                <a:effectLst/>
                <a:latin typeface="+mn-lt"/>
                <a:ea typeface="+mn-ea"/>
                <a:cs typeface="+mn-cs"/>
              </a:rPr>
              <a:t>Belt of truth</a:t>
            </a:r>
            <a:r>
              <a:rPr lang="en-US" sz="1200" b="0" i="0" kern="1200" dirty="0">
                <a:solidFill>
                  <a:schemeClr val="tx1"/>
                </a:solidFill>
                <a:effectLst/>
                <a:latin typeface="+mn-lt"/>
                <a:ea typeface="+mn-ea"/>
                <a:cs typeface="+mn-cs"/>
              </a:rPr>
              <a:t> — Truth holds the rest of the armor together: </a:t>
            </a:r>
          </a:p>
          <a:p>
            <a:pPr marL="274320" indent="-457200"/>
            <a:r>
              <a:rPr lang="en-US" sz="1200" b="0" i="0" kern="1200" dirty="0">
                <a:solidFill>
                  <a:schemeClr val="tx1"/>
                </a:solidFill>
                <a:effectLst/>
                <a:latin typeface="+mn-lt"/>
                <a:ea typeface="+mn-ea"/>
                <a:cs typeface="+mn-cs"/>
              </a:rPr>
              <a:t>1.  God’s truth stands in direct opposition to Satan’s lies and helps us to recognize his deceptions and counterfeits as soon as they arise.</a:t>
            </a:r>
          </a:p>
          <a:p>
            <a:pPr marL="274320" indent="-457200"/>
            <a:r>
              <a:rPr lang="en-US" sz="1200" b="0" i="0" kern="1200" dirty="0">
                <a:solidFill>
                  <a:schemeClr val="tx1"/>
                </a:solidFill>
                <a:effectLst/>
                <a:latin typeface="+mn-lt"/>
                <a:ea typeface="+mn-ea"/>
                <a:cs typeface="+mn-cs"/>
              </a:rPr>
              <a:t>2.  Where do we find God’s truth?  We find it in His word, and we stand on that truth refusing to believe Satan’s lies.</a:t>
            </a:r>
          </a:p>
          <a:p>
            <a:pPr marL="274320" indent="-457200"/>
            <a:r>
              <a:rPr lang="en-US" sz="1200" b="1" i="0" kern="1200" dirty="0">
                <a:solidFill>
                  <a:schemeClr val="tx1"/>
                </a:solidFill>
                <a:effectLst/>
                <a:latin typeface="+mn-lt"/>
                <a:ea typeface="+mn-ea"/>
                <a:cs typeface="+mn-cs"/>
              </a:rPr>
              <a:t>Breastplate of righteousness</a:t>
            </a:r>
            <a:r>
              <a:rPr lang="en-US" sz="1200" b="0" i="0" kern="1200" dirty="0">
                <a:solidFill>
                  <a:schemeClr val="tx1"/>
                </a:solidFill>
                <a:effectLst/>
                <a:latin typeface="+mn-lt"/>
                <a:ea typeface="+mn-ea"/>
                <a:cs typeface="+mn-cs"/>
              </a:rPr>
              <a:t> — This protects the heart and vital inner life through Christ’s righteousness credited to believers and through a life that practices what is right. </a:t>
            </a:r>
          </a:p>
          <a:p>
            <a:pPr marL="274320" indent="-457200"/>
            <a:r>
              <a:rPr lang="en-US" sz="1200" b="0" i="0" kern="1200" dirty="0">
                <a:solidFill>
                  <a:schemeClr val="tx1"/>
                </a:solidFill>
                <a:effectLst/>
                <a:latin typeface="+mn-lt"/>
                <a:ea typeface="+mn-ea"/>
                <a:cs typeface="+mn-cs"/>
              </a:rPr>
              <a:t>1.  It helps us stand against guilt, accusation, compromise, and sinful habits.</a:t>
            </a:r>
          </a:p>
          <a:p>
            <a:pPr marL="274320" indent="-457200"/>
            <a:r>
              <a:rPr lang="en-US" sz="1200" b="1" i="0" kern="1200" dirty="0">
                <a:solidFill>
                  <a:schemeClr val="tx1"/>
                </a:solidFill>
                <a:effectLst/>
                <a:latin typeface="+mn-lt"/>
                <a:ea typeface="+mn-ea"/>
                <a:cs typeface="+mn-cs"/>
              </a:rPr>
              <a:t>Shoes of the gospel of peace</a:t>
            </a:r>
            <a:r>
              <a:rPr lang="en-US" sz="1200" b="0" i="0" kern="1200" dirty="0">
                <a:solidFill>
                  <a:schemeClr val="tx1"/>
                </a:solidFill>
                <a:effectLst/>
                <a:latin typeface="+mn-lt"/>
                <a:ea typeface="+mn-ea"/>
                <a:cs typeface="+mn-cs"/>
              </a:rPr>
              <a:t> — The good news of peace with God gives believers firm footing and readiness to go wherever God sends them. </a:t>
            </a:r>
          </a:p>
          <a:p>
            <a:pPr marL="274320" indent="-457200"/>
            <a:r>
              <a:rPr lang="en-US" sz="1200" b="0" i="0" kern="1200" dirty="0">
                <a:solidFill>
                  <a:schemeClr val="tx1"/>
                </a:solidFill>
                <a:effectLst/>
                <a:latin typeface="+mn-lt"/>
                <a:ea typeface="+mn-ea"/>
                <a:cs typeface="+mn-cs"/>
              </a:rPr>
              <a:t>1.  Armed with the gospel of salvation that brings us peace with God, we can be ambassadors for Christ to reconcile others to God as well.</a:t>
            </a:r>
          </a:p>
          <a:p>
            <a:pPr marL="274320" indent="-457200"/>
            <a:r>
              <a:rPr lang="en-US" sz="1200" b="1" i="0" kern="1200" dirty="0">
                <a:solidFill>
                  <a:schemeClr val="tx1"/>
                </a:solidFill>
                <a:effectLst/>
                <a:latin typeface="+mn-lt"/>
                <a:ea typeface="+mn-ea"/>
                <a:cs typeface="+mn-cs"/>
              </a:rPr>
              <a:t>Shield of faith</a:t>
            </a:r>
            <a:r>
              <a:rPr lang="en-US" sz="1200" b="0" i="0" kern="1200" dirty="0">
                <a:solidFill>
                  <a:schemeClr val="tx1"/>
                </a:solidFill>
                <a:effectLst/>
                <a:latin typeface="+mn-lt"/>
                <a:ea typeface="+mn-ea"/>
                <a:cs typeface="+mn-cs"/>
              </a:rPr>
              <a:t> — Faith actively trusts God’s character, His promises, and His saving work when doubts, temptations, fears, and accusations come like “flaming arrows.” </a:t>
            </a:r>
          </a:p>
          <a:p>
            <a:pPr marL="274320" indent="-457200"/>
            <a:r>
              <a:rPr lang="en-US" sz="1200" b="0" i="0" kern="1200" dirty="0">
                <a:solidFill>
                  <a:schemeClr val="tx1"/>
                </a:solidFill>
                <a:effectLst/>
                <a:latin typeface="+mn-lt"/>
                <a:ea typeface="+mn-ea"/>
                <a:cs typeface="+mn-cs"/>
              </a:rPr>
              <a:t>1.  It enables us to stand by extinguishing attacks that seek to set our thoughts, emotions, or desires on fire.</a:t>
            </a:r>
          </a:p>
          <a:p>
            <a:pPr marL="274320" indent="-457200"/>
            <a:r>
              <a:rPr lang="en-US" sz="1200" b="1" i="0" kern="1200" dirty="0">
                <a:solidFill>
                  <a:schemeClr val="tx1"/>
                </a:solidFill>
                <a:effectLst/>
                <a:latin typeface="+mn-lt"/>
                <a:ea typeface="+mn-ea"/>
                <a:cs typeface="+mn-cs"/>
              </a:rPr>
              <a:t>Helmet of salvation</a:t>
            </a:r>
            <a:r>
              <a:rPr lang="en-US" sz="1200" b="0" i="0" kern="1200" dirty="0">
                <a:solidFill>
                  <a:schemeClr val="tx1"/>
                </a:solidFill>
                <a:effectLst/>
                <a:latin typeface="+mn-lt"/>
                <a:ea typeface="+mn-ea"/>
                <a:cs typeface="+mn-cs"/>
              </a:rPr>
              <a:t> — Salvation guards the mind with confidence in what Christ has done, what He is doing, and the final deliverance He will bring. </a:t>
            </a:r>
          </a:p>
          <a:p>
            <a:pPr marL="274320" indent="-457200"/>
            <a:r>
              <a:rPr lang="en-US" sz="1200" b="0" i="0" kern="1200" dirty="0">
                <a:solidFill>
                  <a:schemeClr val="tx1"/>
                </a:solidFill>
                <a:effectLst/>
                <a:latin typeface="+mn-lt"/>
                <a:ea typeface="+mn-ea"/>
                <a:cs typeface="+mn-cs"/>
              </a:rPr>
              <a:t>1.  It helps us resist despair, discouragement, and attacks on our assurance and hope.</a:t>
            </a:r>
          </a:p>
          <a:p>
            <a:pPr marL="274320" indent="-457200"/>
            <a:r>
              <a:rPr lang="en-US" sz="1200" b="1" i="0" kern="1200" dirty="0">
                <a:solidFill>
                  <a:schemeClr val="tx1"/>
                </a:solidFill>
                <a:effectLst/>
                <a:latin typeface="+mn-lt"/>
                <a:ea typeface="+mn-ea"/>
                <a:cs typeface="+mn-cs"/>
              </a:rPr>
              <a:t>Sword of the Spirit, which is the word of God</a:t>
            </a:r>
            <a:r>
              <a:rPr lang="en-US" sz="1200" b="0" i="0" kern="1200" dirty="0">
                <a:solidFill>
                  <a:schemeClr val="tx1"/>
                </a:solidFill>
                <a:effectLst/>
                <a:latin typeface="+mn-lt"/>
                <a:ea typeface="+mn-ea"/>
                <a:cs typeface="+mn-cs"/>
              </a:rPr>
              <a:t> — God’s Word is the one clearly offensive weapon in the list, used as the Spirit brings Scripture to mind and applies it truthfully.</a:t>
            </a:r>
          </a:p>
          <a:p>
            <a:pPr marL="274320" indent="-457200"/>
            <a:r>
              <a:rPr lang="en-US" sz="1200" b="0" i="0" kern="1200" dirty="0">
                <a:solidFill>
                  <a:schemeClr val="tx1"/>
                </a:solidFill>
                <a:effectLst/>
                <a:latin typeface="+mn-lt"/>
                <a:ea typeface="+mn-ea"/>
                <a:cs typeface="+mn-cs"/>
              </a:rPr>
              <a:t>1.  It enables us to answer lies and temptation with God’s revealed truth, as Jesus did when tempted in the wilderness.</a:t>
            </a:r>
          </a:p>
          <a:p>
            <a:pPr marL="274320" indent="-457200"/>
            <a:r>
              <a:rPr lang="en-US" sz="1200" b="1" i="0" kern="1200" dirty="0">
                <a:solidFill>
                  <a:schemeClr val="tx1"/>
                </a:solidFill>
                <a:effectLst/>
                <a:latin typeface="+mn-lt"/>
                <a:ea typeface="+mn-ea"/>
                <a:cs typeface="+mn-cs"/>
              </a:rPr>
              <a:t>Prayer “at all times in the Spirit”</a:t>
            </a:r>
            <a:r>
              <a:rPr lang="en-US" sz="1200" b="0" i="0" kern="1200" dirty="0">
                <a:solidFill>
                  <a:schemeClr val="tx1"/>
                </a:solidFill>
                <a:effectLst/>
                <a:latin typeface="+mn-lt"/>
                <a:ea typeface="+mn-ea"/>
                <a:cs typeface="+mn-cs"/>
              </a:rPr>
              <a:t> — Prayer is not named as a separate piece of armor, but it is the continuing dependence that puts every part into action. </a:t>
            </a:r>
          </a:p>
          <a:p>
            <a:pPr marL="274320" indent="-457200"/>
            <a:r>
              <a:rPr lang="en-US" sz="1200" b="0" i="0" kern="1200" dirty="0">
                <a:solidFill>
                  <a:schemeClr val="tx1"/>
                </a:solidFill>
                <a:effectLst/>
                <a:latin typeface="+mn-lt"/>
                <a:ea typeface="+mn-ea"/>
                <a:cs typeface="+mn-cs"/>
              </a:rPr>
              <a:t>1.  It keeps believers alert, connected to God’s strength, and concerned for fellow Christians who are also standing in the battle.</a:t>
            </a:r>
          </a:p>
          <a:p>
            <a:pPr marL="274320" indent="-457200"/>
            <a:r>
              <a:rPr lang="en-US" dirty="0"/>
              <a:t>2.  So we have spiritual weapons that can give us victory in this battle with spiritual forces.</a:t>
            </a:r>
          </a:p>
          <a:p>
            <a:pPr marL="274320" indent="-457200"/>
            <a:r>
              <a:rPr lang="en-US" dirty="0"/>
              <a:t>3.  You want victory in Jesus?  Let’s stand in the battle, put on the whole armor of God, and claim the victory through Christ our redeemer.</a:t>
            </a:r>
          </a:p>
          <a:p>
            <a:pPr marL="274320" indent="-457200"/>
            <a:endParaRPr lang="en-US" dirty="0"/>
          </a:p>
          <a:p>
            <a:pPr marL="274320" indent="-457200"/>
            <a:r>
              <a:rPr lang="en-US" b="1" dirty="0"/>
              <a:t>B4:</a:t>
            </a:r>
          </a:p>
          <a:p>
            <a:pPr marL="274320" indent="-457200"/>
            <a:r>
              <a:rPr lang="en-US" dirty="0"/>
              <a:t>1.  Our weapons have divine power to destroy strongholds.</a:t>
            </a:r>
          </a:p>
          <a:p>
            <a:pPr marL="274320" indent="-457200"/>
            <a:r>
              <a:rPr lang="en-US" dirty="0"/>
              <a:t>2.  What do you think Paul means by that?</a:t>
            </a:r>
          </a:p>
          <a:p>
            <a:pPr marL="274320" indent="-457200"/>
            <a:r>
              <a:rPr lang="en-US" dirty="0"/>
              <a:t>3.  Think about the title of our lesson this week. (Dealing with False Teachers.)</a:t>
            </a:r>
          </a:p>
          <a:p>
            <a:pPr marL="274320" indent="-457200"/>
            <a:r>
              <a:rPr lang="en-US" dirty="0"/>
              <a:t>4.  Paul is saying that our weapons have the ability by their divine power to destroy the strongholds of the false teachers in Colossae.</a:t>
            </a:r>
          </a:p>
          <a:p>
            <a:pPr marL="274320" indent="-457200"/>
            <a:r>
              <a:rPr lang="en-US" dirty="0"/>
              <a:t>5.  God’s word, it’s truth, the gospel that brings salvation and changes lives, the faith in Christ that brings us righteousness instead of wallowing in sin, salvation instead of condemnation, the power of prayer to change us and our destiny: all of these contain divine power to destroy the strongholds of evil and error and false doctrines.</a:t>
            </a:r>
          </a:p>
          <a:p>
            <a:pPr marL="274320" indent="-457200"/>
            <a:r>
              <a:rPr lang="en-US" b="1" dirty="0"/>
              <a:t>Isaiah 8:20 KJV </a:t>
            </a:r>
            <a:r>
              <a:rPr lang="en-US" dirty="0"/>
              <a:t>- To the law and to the testimony: if they speak not according to this word, it is because there is no light in them.</a:t>
            </a:r>
          </a:p>
          <a:p>
            <a:pPr marL="274320" indent="-457200"/>
            <a:r>
              <a:rPr lang="en-US" dirty="0"/>
              <a:t>6.   We can be confident that the law and the testimony, the word of God, will expose whether or not there is light in a particular doctrine promoted as truth. </a:t>
            </a:r>
          </a:p>
          <a:p>
            <a:pPr marL="274320" indent="-457200"/>
            <a:endParaRPr lang="en-US" dirty="0"/>
          </a:p>
          <a:p>
            <a:pPr marL="274320" indent="-457200"/>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indent="-274320"/>
            <a:r>
              <a:rPr lang="en-US" b="0" dirty="0"/>
              <a:t>[See notes on linked slide.]</a:t>
            </a:r>
          </a:p>
          <a:p>
            <a:pPr marL="274320" indent="-274320"/>
            <a:endParaRPr lang="en-US" b="0" dirty="0"/>
          </a:p>
          <a:p>
            <a:pPr marL="274320" indent="-274320"/>
            <a:r>
              <a:rPr lang="en-US" b="1" dirty="0"/>
              <a:t>B4:</a:t>
            </a:r>
          </a:p>
          <a:p>
            <a:pPr marL="274320" indent="-274320"/>
            <a:r>
              <a:rPr lang="en-US" b="0" dirty="0"/>
              <a:t>[See notes on linked slide.]</a:t>
            </a:r>
          </a:p>
          <a:p>
            <a:pPr marL="274320" indent="-274320"/>
            <a:endParaRPr lang="en-US" b="0" dirty="0"/>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59643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30960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r>
              <a:rPr lang="en-US" b="0" dirty="0"/>
              <a:t> </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6</a:t>
            </a:fld>
            <a:endParaRPr lang="en-US" dirty="0"/>
          </a:p>
        </p:txBody>
      </p:sp>
    </p:spTree>
    <p:extLst>
      <p:ext uri="{BB962C8B-B14F-4D97-AF65-F5344CB8AC3E}">
        <p14:creationId xmlns:p14="http://schemas.microsoft.com/office/powerpoint/2010/main" val="4135738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88C43-A5A7-7F50-203D-0B169EEA2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AA0043-D596-9E8B-F863-DB532FABE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53ECAC-82E4-6AEC-8770-FF3DF7C78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0752F2-7D19-7420-2F8C-78F944D00DB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973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26286-5CEB-A5DC-F80B-413401387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FE37E-EF5A-9408-ABFE-BB7CFD4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A1F0C-7B57-B56A-B9A2-0544C5238C5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D8BD811E-F6FE-EBBF-D285-C073F4F96D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8400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648D8-4B30-1990-030E-E528BE730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EE5D6-996E-52E9-60B0-EB6129AB7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1FE1F-AFCA-8014-7646-42CA574A7BA1}"/>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A287B321-1CE4-160D-084D-1291D76BA0A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03033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10</a:t>
            </a:fld>
            <a:endParaRPr lang="en-US" dirty="0"/>
          </a:p>
        </p:txBody>
      </p:sp>
    </p:spTree>
    <p:extLst>
      <p:ext uri="{BB962C8B-B14F-4D97-AF65-F5344CB8AC3E}">
        <p14:creationId xmlns:p14="http://schemas.microsoft.com/office/powerpoint/2010/main" val="1490056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If we are going to boast about something, what should it be?</a:t>
            </a:r>
          </a:p>
          <a:p>
            <a:pPr marL="274320" indent="-274320"/>
            <a:r>
              <a:rPr lang="en-US" dirty="0"/>
              <a:t>1.  We should boast about what the Lord has done for us or through us.</a:t>
            </a:r>
          </a:p>
          <a:p>
            <a:pPr marL="274320" indent="-274320"/>
            <a:r>
              <a:rPr lang="en-US" dirty="0"/>
              <a:t>2.  All the glory should go back to God.</a:t>
            </a:r>
          </a:p>
          <a:p>
            <a:pPr marL="274320" indent="-274320"/>
            <a:r>
              <a:rPr lang="en-US" dirty="0"/>
              <a:t>3.  Our boast should not be about how great we are but about how great God is.</a:t>
            </a:r>
          </a:p>
          <a:p>
            <a:pPr marL="274320" indent="-274320"/>
            <a:endParaRPr lang="en-US" dirty="0"/>
          </a:p>
          <a:p>
            <a:pPr marL="274320" indent="-274320"/>
            <a:r>
              <a:rPr lang="en-US" b="1" dirty="0"/>
              <a:t>Q2: You will note that this verse is in quotation marks.  Where do you think Paul is quoting this from?</a:t>
            </a:r>
          </a:p>
          <a:p>
            <a:pPr marL="274320" indent="-274320"/>
            <a:r>
              <a:rPr lang="en-US" dirty="0"/>
              <a:t>1.  If you think the OT Scriptures, you would be correct.</a:t>
            </a:r>
          </a:p>
          <a:p>
            <a:pPr marL="274320" indent="-274320"/>
            <a:r>
              <a:rPr lang="en-US" dirty="0"/>
              <a:t>2.  This is a famous quotation from Jeremiah 9:</a:t>
            </a:r>
          </a:p>
          <a:p>
            <a:pPr marL="274320" indent="-274320"/>
            <a:r>
              <a:rPr lang="en-US" b="1" dirty="0"/>
              <a:t>Jeremiah 9:23-24 ESV</a:t>
            </a:r>
            <a:r>
              <a:rPr lang="en-US" dirty="0"/>
              <a:t> - Thus says the LORD: "Let not the wise man boast in his wisdom, let not the mighty man boast in his might, let not the rich man boast in his riches, </a:t>
            </a:r>
            <a:r>
              <a:rPr lang="en-US" baseline="30000" dirty="0"/>
              <a:t>24</a:t>
            </a:r>
            <a:r>
              <a:rPr lang="en-US" dirty="0"/>
              <a:t> but let him who boasts boast in this, that he understands and knows me, that I am the LORD who practices steadfast love, justice, and righteousness in the earth. For in these things I delight, declares the LORD.“</a:t>
            </a:r>
          </a:p>
          <a:p>
            <a:pPr marL="274320" indent="-274320"/>
            <a:r>
              <a:rPr lang="en-US" dirty="0"/>
              <a:t>3.  So if we know the LORD and understand His working in us and through us, we will not boast in our own self-sufficiency but in His empowering grace.</a:t>
            </a:r>
          </a:p>
          <a:p>
            <a:pPr marL="274320" indent="-274320"/>
            <a:r>
              <a:rPr lang="en-US" dirty="0"/>
              <a:t>4.  In 1 Cor 4:7, Paul asks the rhetorical question:</a:t>
            </a:r>
          </a:p>
          <a:p>
            <a:pPr marL="274320" indent="-274320"/>
            <a:r>
              <a:rPr lang="en-US" b="1" dirty="0"/>
              <a:t>1 Corinthians 4:7 ESV </a:t>
            </a:r>
            <a:r>
              <a:rPr lang="en-US" dirty="0"/>
              <a:t>- What do you have that you did not receive? If then you received it, why do you boast as if you did not receive it?</a:t>
            </a:r>
          </a:p>
          <a:p>
            <a:pPr marL="274320" indent="-274320"/>
            <a:r>
              <a:rPr lang="en-US" dirty="0"/>
              <a:t>5.  From the Christian perspective, all that we have we have received from God who made us.</a:t>
            </a:r>
          </a:p>
          <a:p>
            <a:pPr marL="274320" indent="-274320"/>
            <a:r>
              <a:rPr lang="en-US" dirty="0"/>
              <a:t>6.  So don’t boast as if you did it all by yourself: give the glory to God!</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92934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How are the false teachers, described in this verse, boasting?</a:t>
            </a:r>
          </a:p>
          <a:p>
            <a:pPr marL="274320" indent="-457200"/>
            <a:r>
              <a:rPr lang="en-US" b="0" dirty="0"/>
              <a:t>1.  They are boasting about themselves, about how great they are, </a:t>
            </a:r>
            <a:r>
              <a:rPr lang="en-US" b="1" dirty="0"/>
              <a:t>not</a:t>
            </a:r>
            <a:r>
              <a:rPr lang="en-US" b="0" dirty="0"/>
              <a:t> about how the Lord is at work through their ministry.</a:t>
            </a:r>
          </a:p>
          <a:p>
            <a:pPr marL="274320" indent="-457200"/>
            <a:r>
              <a:rPr lang="en-US" b="0" dirty="0"/>
              <a:t>2.  They are comparing themselves with each other or with the apostle Paul.</a:t>
            </a:r>
          </a:p>
          <a:p>
            <a:pPr marL="274320" indent="-457200"/>
            <a:r>
              <a:rPr lang="en-US" b="0" dirty="0"/>
              <a:t>3.  Maybe they are eloquent speakers.</a:t>
            </a:r>
          </a:p>
          <a:p>
            <a:pPr marL="274320" indent="-457200"/>
            <a:r>
              <a:rPr lang="en-US" b="0" dirty="0"/>
              <a:t>4.  Maybe they can turn a Greek phrase better than the apostle Paul.</a:t>
            </a:r>
          </a:p>
          <a:p>
            <a:pPr marL="274320" indent="-457200"/>
            <a:r>
              <a:rPr lang="en-US" b="0" dirty="0"/>
              <a:t>5.  Maybe they have more educational credentials than him.</a:t>
            </a:r>
          </a:p>
          <a:p>
            <a:pPr marL="274320" indent="-457200"/>
            <a:r>
              <a:rPr lang="en-US" b="0" dirty="0"/>
              <a:t>6.  Apparently they are boasting about how they compare to other people, and so they commend themselves as superior and worthy of being followed.</a:t>
            </a:r>
          </a:p>
          <a:p>
            <a:pPr marL="274320" indent="-457200"/>
            <a:endParaRPr lang="en-US" b="0" dirty="0"/>
          </a:p>
          <a:p>
            <a:pPr marL="274320" indent="-457200"/>
            <a:r>
              <a:rPr lang="en-US" b="1" dirty="0"/>
              <a:t>Q2: What is going to happen to the church if these false apostles are successful in peddling their own influence to the Corinthians?</a:t>
            </a:r>
          </a:p>
          <a:p>
            <a:pPr marL="274320" indent="-457200"/>
            <a:r>
              <a:rPr lang="en-US" b="0" dirty="0"/>
              <a:t>1.  We will go right back to the early chapters of 1 Corinthians where the church was divided over their allegiance to certain ministers.</a:t>
            </a:r>
          </a:p>
          <a:p>
            <a:pPr marL="274320" indent="-457200"/>
            <a:r>
              <a:rPr lang="en-US" b="0" dirty="0"/>
              <a:t>2.  Some were following Peter, some were following Paul, some were following Apollos, some were following Christ.</a:t>
            </a:r>
          </a:p>
          <a:p>
            <a:pPr marL="274320" indent="-457200"/>
            <a:r>
              <a:rPr lang="en-US" b="0" dirty="0"/>
              <a:t>3.  And Paul’s plea was to drop the personality cliques and everyone be united in their love and appreciation for God who gives the increase.</a:t>
            </a:r>
          </a:p>
          <a:p>
            <a:pPr marL="274320" indent="-457200"/>
            <a:r>
              <a:rPr lang="en-US" b="0" dirty="0"/>
              <a:t>4.  Some servants plant, others water, but God is the source of your spiritual life.</a:t>
            </a:r>
          </a:p>
          <a:p>
            <a:pPr marL="274320" indent="-457200"/>
            <a:r>
              <a:rPr lang="en-US" b="0" dirty="0"/>
              <a:t>5.  It is Christ who died for you and saved you from your sins: follow Him.</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3071556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E2957F-B6D8-4FE6-B1D5-C77A90EE7B7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9D2B45-F3E3-4FB5-81D7-CEA9F00EA86B}"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63234" name="Rectangle 2">
            <a:extLst>
              <a:ext uri="{FF2B5EF4-FFF2-40B4-BE49-F238E27FC236}">
                <a16:creationId xmlns:a16="http://schemas.microsoft.com/office/drawing/2014/main" id="{6F6E8550-4967-4B08-BC55-32D96B82ED3F}"/>
              </a:ext>
            </a:extLst>
          </p:cNvPr>
          <p:cNvSpPr>
            <a:spLocks noGrp="1" noRot="1" noChangeAspect="1" noChangeArrowheads="1" noTextEdit="1"/>
          </p:cNvSpPr>
          <p:nvPr>
            <p:ph type="sldImg"/>
          </p:nvPr>
        </p:nvSpPr>
        <p:spPr>
          <a:ln/>
        </p:spPr>
      </p:sp>
      <p:sp>
        <p:nvSpPr>
          <p:cNvPr id="863235" name="Rectangle 3">
            <a:extLst>
              <a:ext uri="{FF2B5EF4-FFF2-40B4-BE49-F238E27FC236}">
                <a16:creationId xmlns:a16="http://schemas.microsoft.com/office/drawing/2014/main" id="{3EA115A9-6C0A-4640-97D3-C149B97F4AD2}"/>
              </a:ext>
            </a:extLst>
          </p:cNvPr>
          <p:cNvSpPr>
            <a:spLocks noGrp="1" noChangeArrowheads="1"/>
          </p:cNvSpPr>
          <p:nvPr>
            <p:ph type="body" idx="1"/>
          </p:nvPr>
        </p:nvSpPr>
        <p:spPr/>
        <p:txBody>
          <a:bodyPr/>
          <a:lstStyle/>
          <a:p>
            <a:pPr marL="274320" indent="-274320"/>
            <a:r>
              <a:rPr lang="en-US" altLang="en-US" b="1" dirty="0"/>
              <a:t>Q1:  What gives Paul the right to boast about the church at Corinth?</a:t>
            </a:r>
          </a:p>
          <a:p>
            <a:pPr marL="274320" indent="-274320"/>
            <a:r>
              <a:rPr lang="en-US" altLang="en-US" b="0" dirty="0"/>
              <a:t>1.  It was him and his missionary team that established the church in Corinth.</a:t>
            </a:r>
          </a:p>
          <a:p>
            <a:pPr marL="274320" indent="-274320"/>
            <a:r>
              <a:rPr lang="en-US" altLang="en-US" b="0" dirty="0"/>
              <a:t>2.  He is not boasting about building on someone else’s labor.</a:t>
            </a:r>
          </a:p>
          <a:p>
            <a:pPr marL="274320" indent="-274320"/>
            <a:r>
              <a:rPr lang="en-US" altLang="en-US" b="0" dirty="0"/>
              <a:t>3.  If he were to boast, he would do so concerning the area of influence God assigned to him and his team.</a:t>
            </a:r>
          </a:p>
          <a:p>
            <a:pPr marL="274320" indent="-274320"/>
            <a:r>
              <a:rPr lang="en-US" altLang="en-US" b="0" dirty="0"/>
              <a:t>4.  Now along come these other men that call themselves superior apostles and seek to divide the church and counter the work that Paul has done.</a:t>
            </a:r>
          </a:p>
          <a:p>
            <a:pPr marL="274320" indent="-274320"/>
            <a:r>
              <a:rPr lang="en-US" altLang="en-US" b="0" dirty="0"/>
              <a:t>5.  Paul was a church planter; He wanted to lay a firm foundation.</a:t>
            </a:r>
          </a:p>
          <a:p>
            <a:pPr marL="274320" indent="-274320"/>
            <a:r>
              <a:rPr lang="en-US" altLang="en-US" b="0" dirty="0"/>
              <a:t>6.  And the foundation he laid was Jesus Christ.</a:t>
            </a:r>
          </a:p>
          <a:p>
            <a:pPr marL="274320" indent="-274320"/>
            <a:r>
              <a:rPr lang="en-US" altLang="en-US" b="1" dirty="0"/>
              <a:t>1 Corinthians 3:11 KJV </a:t>
            </a:r>
            <a:r>
              <a:rPr lang="en-US" altLang="en-US" b="0" dirty="0"/>
              <a:t>- For other foundation can no man lay than that is laid, which is Jesus Christ.</a:t>
            </a:r>
          </a:p>
          <a:p>
            <a:pPr marL="274320" indent="-274320"/>
            <a:r>
              <a:rPr lang="en-US" altLang="en-US" b="0" dirty="0"/>
              <a:t>7.  So Paul is rightly worried here that these false teachers will undo the hard work that God assigned for him to do.</a:t>
            </a:r>
          </a:p>
          <a:p>
            <a:pPr marL="274320" indent="-274320"/>
            <a:r>
              <a:rPr lang="en-US" altLang="en-US" b="0" dirty="0"/>
              <a:t>8.  And in verse 10 of Ch 10 he implies that it is hardly apostolic to boast about yourself in a location where you have not planted the seeds of the gospel.</a:t>
            </a:r>
          </a:p>
          <a:p>
            <a:pPr marL="274320" indent="-274320"/>
            <a:r>
              <a:rPr lang="en-US" altLang="en-US" b="1" dirty="0"/>
              <a:t>2 Corinthians 10:16 ESV </a:t>
            </a:r>
            <a:r>
              <a:rPr lang="en-US" altLang="en-US" b="0" dirty="0"/>
              <a:t>- so that we may preach the gospel in lands beyond you, without boasting of work already done in another's area of influence.</a:t>
            </a:r>
          </a:p>
        </p:txBody>
      </p:sp>
    </p:spTree>
    <p:extLst>
      <p:ext uri="{BB962C8B-B14F-4D97-AF65-F5344CB8AC3E}">
        <p14:creationId xmlns:p14="http://schemas.microsoft.com/office/powerpoint/2010/main" val="2135494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Whose commendation carries more weight?</a:t>
            </a:r>
          </a:p>
          <a:p>
            <a:pPr marL="274320" indent="-457200"/>
            <a:r>
              <a:rPr lang="en-US" dirty="0"/>
              <a:t>1.  Of course, the Lord’s.</a:t>
            </a:r>
          </a:p>
          <a:p>
            <a:pPr marL="274320" indent="-457200"/>
            <a:r>
              <a:rPr lang="en-US" dirty="0"/>
              <a:t>2.  Anyone can boast about themselves.</a:t>
            </a:r>
          </a:p>
          <a:p>
            <a:pPr marL="274320" indent="-457200"/>
            <a:r>
              <a:rPr lang="en-US" dirty="0"/>
              <a:t>3.  But where is the proof of their effectiveness as an apostle?</a:t>
            </a:r>
          </a:p>
          <a:p>
            <a:pPr marL="274320" indent="-457200"/>
            <a:r>
              <a:rPr lang="en-US" dirty="0"/>
              <a:t>4.  Paul was never in doubt about his apostolic call on the road to Damascus.</a:t>
            </a:r>
          </a:p>
          <a:p>
            <a:pPr marL="274320" indent="-457200"/>
            <a:r>
              <a:rPr lang="en-US" dirty="0"/>
              <a:t>5.  And his effectiveness as a missionary and church planter was evidence that the Lord was using him to fulfill the gospel commission.</a:t>
            </a:r>
          </a:p>
          <a:p>
            <a:pPr marL="274320" indent="-457200"/>
            <a:r>
              <a:rPr lang="en-US" dirty="0"/>
              <a:t>6.  He will go on in the next few chapters to defend his apostolic ministry and show what a true apostle is willing to endure for the cause of Christ.</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2277524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can we glean from this verse about the false teachers in Corinth?</a:t>
            </a:r>
          </a:p>
          <a:p>
            <a:pPr marL="274320" indent="-457200"/>
            <a:r>
              <a:rPr lang="en-US" dirty="0"/>
              <a:t>1.  Well, these do not seem to be just minor peripheral issues about the Christian faith.</a:t>
            </a:r>
          </a:p>
          <a:p>
            <a:pPr marL="274320" indent="-457200"/>
            <a:r>
              <a:rPr lang="en-US" dirty="0"/>
              <a:t>2.  These ae fundamentals of the faith.</a:t>
            </a:r>
          </a:p>
          <a:p>
            <a:pPr marL="274320" indent="-457200"/>
            <a:r>
              <a:rPr lang="en-US" dirty="0"/>
              <a:t>3.  A different Jesus; a different Holy Spirit; a different gospel!</a:t>
            </a:r>
          </a:p>
          <a:p>
            <a:pPr marL="274320" indent="-457200"/>
            <a:r>
              <a:rPr lang="en-US" dirty="0"/>
              <a:t>4.  Unfortunately, Paul doesn’t go into detail on how their beliefs were off base.</a:t>
            </a:r>
          </a:p>
          <a:p>
            <a:pPr marL="274320" indent="-457200"/>
            <a:r>
              <a:rPr lang="en-US" dirty="0"/>
              <a:t>5.  But it wouldn’t be the last time people differed on these fundamentals.</a:t>
            </a:r>
          </a:p>
          <a:p>
            <a:pPr marL="274320" indent="-457200"/>
            <a:r>
              <a:rPr lang="en-US" dirty="0"/>
              <a:t>6.  Down through the ages people have denied the trinity, believing that the Son was a created being rather than being coeternal with the Father.</a:t>
            </a:r>
          </a:p>
          <a:p>
            <a:pPr marL="274320" indent="-457200"/>
            <a:r>
              <a:rPr lang="en-US" dirty="0"/>
              <a:t>7.  Even today, I know some Seventh-day Adventists who deny the personality and divinity of the Holy Spirit.</a:t>
            </a:r>
          </a:p>
          <a:p>
            <a:pPr marL="274320" indent="-457200"/>
            <a:r>
              <a:rPr lang="en-US" dirty="0"/>
              <a:t>8.  And what about the gospel?  How many Christians know and believe the gospel of righteousness by faith in Christ?</a:t>
            </a:r>
          </a:p>
          <a:p>
            <a:pPr marL="274320" indent="-457200"/>
            <a:r>
              <a:rPr lang="en-US" dirty="0"/>
              <a:t>9.  How many still think their good works will save them?</a:t>
            </a:r>
          </a:p>
          <a:p>
            <a:pPr marL="274320" indent="-457200"/>
            <a:r>
              <a:rPr lang="en-US" dirty="0"/>
              <a:t>10. When he wrote to the Galatians, Paul insisted that the gospel that he preached was absolutely essential.</a:t>
            </a:r>
          </a:p>
          <a:p>
            <a:pPr marL="274320" indent="-457200"/>
            <a:r>
              <a:rPr lang="en-US" b="1" dirty="0"/>
              <a:t>Galatians 1:8 KJV </a:t>
            </a:r>
            <a:r>
              <a:rPr lang="en-US" dirty="0"/>
              <a:t>- But though we, or an angel from heaven, preach any other gospel unto you than that which we have preached unto you, let him be accursed.</a:t>
            </a:r>
          </a:p>
          <a:p>
            <a:pPr marL="274320" indent="-457200"/>
            <a:r>
              <a:rPr lang="en-US" dirty="0"/>
              <a:t>11. Instead of being scandalized by these fundamental departures from the faith, he says the Corinthians happily put up with it.</a:t>
            </a:r>
          </a:p>
          <a:p>
            <a:pPr marL="274320" indent="-457200"/>
            <a:r>
              <a:rPr lang="en-US" dirty="0"/>
              <a:t>12. Let’s make sure we are discerning and willing to oppose error.</a:t>
            </a:r>
          </a:p>
          <a:p>
            <a:pPr marL="274320" indent="-457200"/>
            <a:r>
              <a:rPr lang="en-US" dirty="0"/>
              <a:t>13. We do not want to just go along to get along.  </a:t>
            </a:r>
          </a:p>
          <a:p>
            <a:pPr marL="274320" indent="-457200"/>
            <a:r>
              <a:rPr lang="en-US" dirty="0"/>
              <a:t>14. Paul would later write these words to Timothy:</a:t>
            </a:r>
          </a:p>
          <a:p>
            <a:pPr marL="274320" indent="-457200"/>
            <a:r>
              <a:rPr lang="en-US" b="1" dirty="0"/>
              <a:t>2 Timothy 4:3-4 KJV</a:t>
            </a:r>
            <a:r>
              <a:rPr lang="en-US" dirty="0"/>
              <a:t> - 3 For the time will come when they will not endure sound doctrine; but after their own lusts shall they heap to themselves teachers, having itching ears; 4 And they shall turn away their ears from the truth, and shall be turned unto fables.</a:t>
            </a:r>
          </a:p>
          <a:p>
            <a:pPr marL="274320" indent="-457200"/>
            <a:r>
              <a:rPr lang="en-US" dirty="0"/>
              <a:t>[Go to next slide]</a:t>
            </a:r>
          </a:p>
          <a:p>
            <a:pPr marL="274320" indent="-457200"/>
            <a:r>
              <a:rPr lang="en-US" dirty="0"/>
              <a:t>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1353218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Paul saying about the false teachers in this text?</a:t>
            </a:r>
          </a:p>
          <a:p>
            <a:pPr marL="274320" indent="-274320"/>
            <a:r>
              <a:rPr lang="en-US" dirty="0"/>
              <a:t>1.  This is a very devastating critique.</a:t>
            </a:r>
          </a:p>
          <a:p>
            <a:pPr marL="274320" indent="-274320"/>
            <a:r>
              <a:rPr lang="en-US" dirty="0"/>
              <a:t>2.  He calls them false apostles.</a:t>
            </a:r>
          </a:p>
          <a:p>
            <a:pPr marL="274320" indent="-274320"/>
            <a:r>
              <a:rPr lang="en-US" dirty="0"/>
              <a:t>3.  In other words, self-appointed rather than God-appointed.</a:t>
            </a:r>
          </a:p>
          <a:p>
            <a:pPr marL="274320" indent="-274320"/>
            <a:r>
              <a:rPr lang="en-US" dirty="0"/>
              <a:t>4.  They are deceivers and deceitful workers.</a:t>
            </a:r>
          </a:p>
          <a:p>
            <a:pPr marL="274320" indent="-274320"/>
            <a:r>
              <a:rPr lang="en-US" dirty="0"/>
              <a:t>5.  He calls them ministers of Satan who are masquerading as ministers of righteousness.</a:t>
            </a:r>
          </a:p>
          <a:p>
            <a:pPr marL="274320" indent="-274320"/>
            <a:r>
              <a:rPr lang="en-US" dirty="0"/>
              <a:t>6.  As Satan can transform himself into an angel of light, so have these deceitful workers who are ministers of Satan rather than ministers of Christ.</a:t>
            </a:r>
          </a:p>
          <a:p>
            <a:pPr marL="274320" indent="-274320"/>
            <a:r>
              <a:rPr lang="en-US" dirty="0"/>
              <a:t>7.  And Paul says they will be judged according to their works.</a:t>
            </a:r>
          </a:p>
          <a:p>
            <a:pPr marL="274320" indent="-274320"/>
            <a:r>
              <a:rPr lang="en-US" dirty="0"/>
              <a:t>8.  In other words, their works will be evaluated in the judgement as an indication of their faith.</a:t>
            </a:r>
          </a:p>
          <a:p>
            <a:pPr marL="274320" indent="-274320"/>
            <a:endParaRPr lang="en-US" dirty="0"/>
          </a:p>
          <a:p>
            <a:pPr marL="274320" indent="-274320"/>
            <a:r>
              <a:rPr lang="en-US" b="1" dirty="0"/>
              <a:t>Q2:  How is Satan still transforming himself into an angel of light today?</a:t>
            </a:r>
          </a:p>
          <a:p>
            <a:pPr marL="274320" indent="-274320">
              <a:lnSpc>
                <a:spcPct val="90000"/>
              </a:lnSpc>
            </a:pPr>
            <a:r>
              <a:rPr lang="en-US" dirty="0"/>
              <a:t>1.  Just this past week we celebrated the 25</a:t>
            </a:r>
            <a:r>
              <a:rPr lang="en-US" baseline="30000" dirty="0"/>
              <a:t>th</a:t>
            </a:r>
            <a:r>
              <a:rPr lang="en-US" dirty="0"/>
              <a:t> anniversary of 9/11/2001 when Muslim terrorists hijacked planes to take down the World Trade Towers in NYC, damage the Pentagon in Washington, DC, and crash the fourth plane into a field in Shanksville, PA.</a:t>
            </a:r>
          </a:p>
          <a:p>
            <a:pPr marL="274320" indent="-274320">
              <a:lnSpc>
                <a:spcPct val="90000"/>
              </a:lnSpc>
            </a:pPr>
            <a:r>
              <a:rPr lang="en-US" dirty="0"/>
              <a:t>2.  Three thousand of our fellow citizens were killed in this act of terror.</a:t>
            </a:r>
          </a:p>
          <a:p>
            <a:pPr marL="274320" indent="-274320">
              <a:lnSpc>
                <a:spcPct val="90000"/>
              </a:lnSpc>
            </a:pPr>
            <a:r>
              <a:rPr lang="en-US" dirty="0"/>
              <a:t>3.  Do you think the devil had anything to do with that?</a:t>
            </a:r>
          </a:p>
          <a:p>
            <a:pPr marL="274320" indent="-274320">
              <a:lnSpc>
                <a:spcPct val="90000"/>
              </a:lnSpc>
            </a:pPr>
            <a:r>
              <a:rPr lang="en-US" dirty="0"/>
              <a:t>4.  Do you think he appeared as an angel of light to the Muslim terrorists?</a:t>
            </a:r>
          </a:p>
          <a:p>
            <a:pPr marL="274320" indent="-274320">
              <a:lnSpc>
                <a:spcPct val="90000"/>
              </a:lnSpc>
            </a:pPr>
            <a:r>
              <a:rPr lang="en-US" dirty="0"/>
              <a:t>5.  Here’s the lie: if you die as a martyr in holy jihad, Allah will reward you with a direct flight to heaven and 72 beautiful virgins for your eternal pleasure.</a:t>
            </a:r>
          </a:p>
          <a:p>
            <a:pPr marL="274320" indent="-274320">
              <a:lnSpc>
                <a:spcPct val="90000"/>
              </a:lnSpc>
            </a:pPr>
            <a:r>
              <a:rPr lang="en-US" dirty="0"/>
              <a:t>6.  The devil is a liar and a murderer, and he is a master at making good look evil and evil look good.</a:t>
            </a:r>
          </a:p>
          <a:p>
            <a:pPr marL="274320" indent="-274320">
              <a:lnSpc>
                <a:spcPct val="90000"/>
              </a:lnSpc>
            </a:pPr>
            <a:r>
              <a:rPr lang="en-US" dirty="0"/>
              <a:t>It is likely that these terrorists were radicalized by some Muslim religious cleric appearing to them as an angel of light.</a:t>
            </a:r>
          </a:p>
          <a:p>
            <a:pPr marL="731520" lvl="1" indent="-274320">
              <a:lnSpc>
                <a:spcPct val="90000"/>
              </a:lnSpc>
            </a:pPr>
            <a:r>
              <a:rPr lang="en-US" dirty="0"/>
              <a:t>“Evil rarely looks evil until it accomplishes its goal; it gains entrance by appearing attractive, desirable, and perfectly legitimate.” (Klyne Snodgrass, </a:t>
            </a:r>
            <a:r>
              <a:rPr lang="en-US" i="1" dirty="0"/>
              <a:t>Ephesians</a:t>
            </a:r>
            <a:r>
              <a:rPr lang="en-US" dirty="0"/>
              <a:t>, 1996)</a:t>
            </a:r>
          </a:p>
          <a:p>
            <a:pPr marL="274320" indent="-274320"/>
            <a:r>
              <a:rPr lang="en-US" dirty="0"/>
              <a:t>7.  Satan masquerades as an angel of light to those caught up in the Muslim jihad.</a:t>
            </a:r>
          </a:p>
          <a:p>
            <a:pPr marL="274320" indent="-274320"/>
            <a:r>
              <a:rPr lang="en-US" dirty="0"/>
              <a:t>8.  By killing Christians and Jews, they think they are doing the will of Allah.</a:t>
            </a:r>
          </a:p>
          <a:p>
            <a:pPr marL="274320" indent="-274320"/>
            <a:r>
              <a:rPr lang="en-US" dirty="0"/>
              <a:t>[Go to next slide]</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079686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kind of picture does this paint of the false teachers?</a:t>
            </a:r>
          </a:p>
          <a:p>
            <a:pPr marL="274320" indent="-274320"/>
            <a:r>
              <a:rPr lang="en-US" b="0" dirty="0"/>
              <a:t>1.  It paints a picture of a controlling personality.</a:t>
            </a:r>
          </a:p>
          <a:p>
            <a:pPr marL="274320" indent="-274320"/>
            <a:r>
              <a:rPr lang="en-US" b="0" dirty="0"/>
              <a:t>2.  We have seen this in certain aberrant Christian communities as well.</a:t>
            </a:r>
          </a:p>
          <a:p>
            <a:pPr marL="182880" indent="-274320"/>
            <a:r>
              <a:rPr lang="en-US" b="0" dirty="0"/>
              <a:t>3.  Perhaps the most notorious was the People’s Temple under the leadership of Jim Jones</a:t>
            </a:r>
            <a:r>
              <a:rPr lang="en-US" dirty="0"/>
              <a:t> in Jonestown, Guyana where over 900 people died in a mass murder-suicide in 1978.  </a:t>
            </a:r>
          </a:p>
          <a:p>
            <a:pPr marL="182880" indent="-274320"/>
            <a:r>
              <a:rPr lang="en-US" dirty="0"/>
              <a:t>4.  And even closer to home is David Koresh and the Branch Davidians of Waco Texas who were off-shoots of the SDA church.</a:t>
            </a:r>
          </a:p>
          <a:p>
            <a:pPr marL="182880" indent="-274320"/>
            <a:r>
              <a:rPr lang="en-US" dirty="0"/>
              <a:t>5.  Their Mt. Carmel compound was raided and sieged by the ATF and FBI and some 80 cult members died in the ensuing fire on April 19, 1993.</a:t>
            </a:r>
          </a:p>
          <a:p>
            <a:pPr marL="182880" indent="-274320"/>
            <a:r>
              <a:rPr lang="en-US" dirty="0"/>
              <a:t>6.  Here again we see Satan at work appearing as an angel of light to those trapped in these cults.</a:t>
            </a:r>
          </a:p>
          <a:p>
            <a:pPr marL="274320" indent="-274320"/>
            <a:r>
              <a:rPr lang="en-US" b="0" dirty="0"/>
              <a:t>7.  So Paul gives a devastating critique of these false teachers.</a:t>
            </a:r>
          </a:p>
          <a:p>
            <a:pPr marL="274320" indent="-274320"/>
            <a:r>
              <a:rPr lang="en-US" dirty="0"/>
              <a:t>8.  They were proclaiming a counterfeit Christianity: one that claimed Christ and spirituality, but was marked by self-promotion, outward impressiveness, authoritarian control, a different Jesus, a different Holy Spirit, and a different gospel rather than the apostolic message of the crucified and risen Jesus, </a:t>
            </a:r>
            <a:endParaRPr lang="en-US" b="0" dirty="0"/>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2950391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is the one thing that Paul is willing to boast about in his work at Corinth?</a:t>
            </a:r>
          </a:p>
          <a:p>
            <a:pPr marL="274320" indent="-457200"/>
            <a:r>
              <a:rPr lang="en-US" dirty="0"/>
              <a:t>1.  He preached the gospel free of charge.</a:t>
            </a:r>
          </a:p>
          <a:p>
            <a:pPr marL="274320" indent="-457200"/>
            <a:r>
              <a:rPr lang="en-US" dirty="0"/>
              <a:t>2.  The false teachers cannot match that.</a:t>
            </a:r>
          </a:p>
          <a:p>
            <a:pPr marL="274320" indent="-457200"/>
            <a:r>
              <a:rPr lang="en-US" dirty="0"/>
              <a:t>3.  They’re expecting an income from the saints in Corinth.</a:t>
            </a:r>
          </a:p>
          <a:p>
            <a:pPr marL="274320" indent="-457200"/>
            <a:r>
              <a:rPr lang="en-US" dirty="0"/>
              <a:t>4.  But Paul wants everyone in the region of southern Greece (called Achia here) to know that he is not in it for the money.</a:t>
            </a:r>
          </a:p>
          <a:p>
            <a:pPr marL="274320" indent="-457200"/>
            <a:r>
              <a:rPr lang="en-US" dirty="0"/>
              <a:t>5.  He is a self-supporting missionary.</a:t>
            </a:r>
          </a:p>
          <a:p>
            <a:pPr marL="274320" indent="-457200"/>
            <a:r>
              <a:rPr lang="en-US" dirty="0"/>
              <a:t>6.  He doesn’t charge for preaching and teaching and writing letters and building up the church.</a:t>
            </a:r>
          </a:p>
          <a:p>
            <a:pPr marL="274320" indent="-457200"/>
            <a:r>
              <a:rPr lang="en-US" dirty="0"/>
              <a:t>7.  His claim is that his preaching the gospel free of charge is a mark of God’s power at work in his ministry.</a:t>
            </a:r>
          </a:p>
          <a:p>
            <a:pPr marL="274320" indent="-457200"/>
            <a:r>
              <a:rPr lang="en-US" dirty="0"/>
              <a:t>8.  He is not in it for the money, or even the food and shelter that he could rightfully claim.</a:t>
            </a:r>
          </a:p>
          <a:p>
            <a:pPr marL="274320" indent="-457200"/>
            <a:r>
              <a:rPr lang="en-US" dirty="0"/>
              <a:t>9.  He is in it for the love of Christ and the love of those to whom he preaches.</a:t>
            </a:r>
          </a:p>
          <a:p>
            <a:pPr marL="274320" indent="-457200"/>
            <a:r>
              <a:rPr lang="en-US" dirty="0"/>
              <a:t>10. This undermines the claims of the false apostles that they are like Paul only better.</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3960919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Q1:  What is Paul saying in these verses?</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0" dirty="0"/>
              <a:t>1.  He is presenting himself as a fool for boasting as a fool.</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0" dirty="0"/>
              <a:t>2.  He is saying that boasting according to the flesh is out of character for a Christian.</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0" dirty="0"/>
              <a:t>3.  In fact, he says that boasting is not what the Lord would do, but maybe what a fool would do.</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0" dirty="0"/>
              <a:t>4.  So he is asking them to bear with his foolishness while he boasts a little.</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0" dirty="0"/>
              <a:t>5.  Keep in mind that Paul’s reason for doing this is to protect them from false teachers.</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0" dirty="0"/>
              <a:t>6.  So his boasting is not an ego trip, but has a purpose in building up the church and preventing its people from being led astray.</a:t>
            </a:r>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0" dirty="0"/>
              <a:t>7.  In the end we will see that Paul is really boasting in the Lord because of the power God has displayed in Paul’s ministry.</a:t>
            </a:r>
          </a:p>
          <a:p>
            <a:pPr marL="274320" marR="0" lvl="0" indent="-457200" algn="l" defTabSz="914400" rtl="0" eaLnBrk="0" fontAlgn="base" latinLnBrk="0" hangingPunct="0">
              <a:lnSpc>
                <a:spcPct val="100000"/>
              </a:lnSpc>
              <a:spcBef>
                <a:spcPct val="30000"/>
              </a:spcBef>
              <a:spcAft>
                <a:spcPct val="0"/>
              </a:spcAft>
              <a:buClrTx/>
              <a:buSzTx/>
              <a:buFontTx/>
              <a:buNone/>
              <a:tabLst/>
              <a:defRPr/>
            </a:pPr>
            <a:endParaRPr lang="en-US" alt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2821926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do these first comparisons tell us about the false apostles?</a:t>
            </a:r>
          </a:p>
          <a:p>
            <a:pPr marL="274320" indent="-457200"/>
            <a:r>
              <a:rPr lang="en-US" dirty="0"/>
              <a:t>1.  Being a Hebrew, an Israelite, an offspring of Abraham identifies them as Jews who have accepted the Christian message.</a:t>
            </a:r>
          </a:p>
          <a:p>
            <a:pPr marL="274320" indent="-457200"/>
            <a:r>
              <a:rPr lang="en-US" dirty="0"/>
              <a:t>2.  They may have been Judaizers from Jerusalem who continued to insist the Gentiles follow Jewish ritual law, but Paul does not mention that here.</a:t>
            </a:r>
          </a:p>
          <a:p>
            <a:pPr marL="274320" indent="-457200"/>
            <a:r>
              <a:rPr lang="en-US" dirty="0"/>
              <a:t>3.  Although if they did, this would explain Paul’s criticism of their preaching another gospel, just like he did to the Judaizers in Galatia.</a:t>
            </a:r>
          </a:p>
          <a:p>
            <a:pPr marL="274320" indent="-457200"/>
            <a:r>
              <a:rPr lang="en-US" dirty="0"/>
              <a:t>4.  But Paul matches them one for one on their Jewish credentials.</a:t>
            </a:r>
          </a:p>
          <a:p>
            <a:pPr marL="274320" indent="-457200"/>
            <a:endParaRPr lang="en-US" dirty="0"/>
          </a:p>
          <a:p>
            <a:pPr marL="274320" indent="-457200"/>
            <a:r>
              <a:rPr lang="en-US" b="1" dirty="0"/>
              <a:t>Q2: when it comes to Christian service, how does Paul excel these false apostles?</a:t>
            </a:r>
          </a:p>
          <a:p>
            <a:pPr marL="274320" indent="-457200"/>
            <a:r>
              <a:rPr lang="en-US" dirty="0"/>
              <a:t>1.  Claiming to speak as a madman to show that his boasting is out of character,</a:t>
            </a:r>
          </a:p>
          <a:p>
            <a:pPr marL="274320" indent="-457200"/>
            <a:r>
              <a:rPr lang="en-US" dirty="0"/>
              <a:t>2.  He declares that his life as a servant of Christ, suffering for His cause, far exceeds theirs.</a:t>
            </a:r>
          </a:p>
          <a:p>
            <a:pPr marL="274320" indent="-457200"/>
            <a:r>
              <a:rPr lang="en-US" dirty="0"/>
              <a:t>3.  Paul goes on for the next five verses detailing all of the difficulties he has faced as a servant for Christ.</a:t>
            </a:r>
          </a:p>
          <a:p>
            <a:pPr marL="274320" indent="-457200"/>
            <a:r>
              <a:rPr lang="en-US" b="1" dirty="0"/>
              <a:t>2 Corinthians 11: 24-28 ESV</a:t>
            </a:r>
            <a:r>
              <a:rPr lang="en-US" dirty="0"/>
              <a:t> - Five times I received at the hands of the Jews the forty lashes less one. 25 Three times I was beaten with rods. Once I was stoned. Three times I was shipwrecked; a night and a day I was adrift at sea; 26 on frequent journeys, in danger from rivers, danger from robbers, danger from my own people, danger from Gentiles, danger in the city, danger in the wilderness, danger at sea, danger from false brothers; 27 in toil and hardship, through many a sleepless night, in hunger and thirst, often without food, in cold and exposure. 28 And, apart from other things, there is the daily pressure on me of my anxiety for all the churches.</a:t>
            </a:r>
          </a:p>
          <a:p>
            <a:pPr marL="274320" indent="-457200"/>
            <a:r>
              <a:rPr lang="en-US" dirty="0"/>
              <a:t>4.  So Paul is willing to compare his service as an apostle and a servant for Christ to that of any other apostle, confident that the false apostles will never match it.</a:t>
            </a:r>
          </a:p>
          <a:p>
            <a:pPr marL="274320" indent="-457200"/>
            <a:r>
              <a:rPr lang="en-US" dirty="0"/>
              <a:t>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2699385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How does Paul’s boasting then become boasting in the Lord?</a:t>
            </a:r>
          </a:p>
          <a:p>
            <a:pPr marL="274320" indent="-457200"/>
            <a:r>
              <a:rPr lang="en-US" dirty="0"/>
              <a:t>1.  Paul is not boasting about all that he has overcome in his own strength.</a:t>
            </a:r>
          </a:p>
          <a:p>
            <a:pPr marL="274320" indent="-457200"/>
            <a:r>
              <a:rPr lang="en-US" dirty="0"/>
              <a:t>2.  This is no ego trip for him.</a:t>
            </a:r>
          </a:p>
          <a:p>
            <a:pPr marL="274320" indent="-457200"/>
            <a:r>
              <a:rPr lang="en-US" dirty="0"/>
              <a:t>3.  He is boasting about how the power of God was manifest in delivering him from all the dangers he faced.</a:t>
            </a:r>
          </a:p>
          <a:p>
            <a:pPr marL="274320" indent="-457200"/>
            <a:r>
              <a:rPr lang="en-US" dirty="0"/>
              <a:t>4.  Back in chapter 11 after boasting about all that he had gone through in his service for Christ he says this in:</a:t>
            </a:r>
          </a:p>
          <a:p>
            <a:pPr marL="274320" indent="-457200"/>
            <a:r>
              <a:rPr lang="en-US" b="1" dirty="0"/>
              <a:t>2 Corinthians 11:30 ESV </a:t>
            </a:r>
            <a:r>
              <a:rPr lang="en-US" dirty="0"/>
              <a:t>- If I must boast, I will boast of the things that show my weakness.</a:t>
            </a:r>
          </a:p>
          <a:p>
            <a:pPr marL="274320" indent="-457200"/>
            <a:r>
              <a:rPr lang="en-US" dirty="0"/>
              <a:t>5.  In all the hardships he went through, it was not by his own strength that he prevailed.</a:t>
            </a:r>
          </a:p>
          <a:p>
            <a:pPr marL="274320" indent="-457200"/>
            <a:r>
              <a:rPr lang="en-US" dirty="0"/>
              <a:t>6.  His own personal weakness proclaimed the power of God to deliver him.</a:t>
            </a:r>
          </a:p>
          <a:p>
            <a:pPr marL="274320" indent="-457200"/>
            <a:r>
              <a:rPr lang="en-US" dirty="0"/>
              <a:t>7.  His thorn in the flesh kept him humble.</a:t>
            </a:r>
          </a:p>
          <a:p>
            <a:pPr marL="274320" indent="-457200"/>
            <a:r>
              <a:rPr lang="en-US" dirty="0"/>
              <a:t>8.  The weaker he was, the more powerful the hand of God in blessing his ministry.</a:t>
            </a:r>
          </a:p>
          <a:p>
            <a:pPr marL="274320" indent="-457200"/>
            <a:r>
              <a:rPr lang="en-US" dirty="0"/>
              <a:t>9.  So Paul ends his boasting by boasting of God’s power rather than his own.</a:t>
            </a:r>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21</a:t>
            </a:fld>
            <a:endParaRPr lang="en-US" dirty="0"/>
          </a:p>
        </p:txBody>
      </p:sp>
    </p:spTree>
    <p:extLst>
      <p:ext uri="{BB962C8B-B14F-4D97-AF65-F5344CB8AC3E}">
        <p14:creationId xmlns:p14="http://schemas.microsoft.com/office/powerpoint/2010/main" val="2676749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18.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slide" Target="slide20.xml"/><Relationship Id="rId4" Type="http://schemas.openxmlformats.org/officeDocument/2006/relationships/slide" Target="slide19.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First and Second Corinthians</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12</a:t>
            </a:r>
          </a:p>
          <a:p>
            <a:r>
              <a:rPr lang="en-US" dirty="0"/>
              <a:t>Dealing with </a:t>
            </a:r>
            <a:r>
              <a:rPr lang="en-US"/>
              <a:t>False Teachers</a:t>
            </a:r>
            <a:endParaRPr lang="en-US" dirty="0"/>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2 Corinthians 10:4 ESV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92500" lnSpcReduction="10000"/>
          </a:bodyPr>
          <a:lstStyle/>
          <a:p>
            <a:r>
              <a:rPr lang="en-US" dirty="0">
                <a:effectLst>
                  <a:outerShdw blurRad="38100" dist="38100" dir="2700000" algn="tl">
                    <a:srgbClr val="000000">
                      <a:alpha val="43137"/>
                    </a:srgbClr>
                  </a:outerShdw>
                </a:effectLst>
              </a:rPr>
              <a:t>For the weapons of our warfare are not of the flesh but have divine power to destroy strongholds.</a:t>
            </a:r>
          </a:p>
          <a:p>
            <a:r>
              <a:rPr lang="en-US" dirty="0">
                <a:effectLst>
                  <a:outerShdw blurRad="38100" dist="38100" dir="2700000" algn="tl">
                    <a:srgbClr val="000000">
                      <a:alpha val="43137"/>
                    </a:srgbClr>
                  </a:outerShdw>
                </a:effectLst>
              </a:rPr>
              <a:t>How would you characterize the warfare in which we are involved as Christians?</a:t>
            </a:r>
          </a:p>
          <a:p>
            <a:r>
              <a:rPr lang="en-US" dirty="0">
                <a:effectLst>
                  <a:outerShdw blurRad="38100" dist="38100" dir="2700000" algn="tl">
                    <a:srgbClr val="000000">
                      <a:alpha val="43137"/>
                    </a:srgbClr>
                  </a:outerShdw>
                </a:effectLst>
              </a:rPr>
              <a:t>What weapons can we use in this spiritual conflict?</a:t>
            </a:r>
          </a:p>
          <a:p>
            <a:r>
              <a:rPr lang="en-US" dirty="0">
                <a:effectLst>
                  <a:outerShdw blurRad="38100" dist="38100" dir="2700000" algn="tl">
                    <a:srgbClr val="000000">
                      <a:alpha val="43137"/>
                    </a:srgbClr>
                  </a:outerShdw>
                </a:effectLst>
              </a:rPr>
              <a:t>What are the weapons of our warfare able to do?</a:t>
            </a: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7500" lnSpcReduction="20000"/>
          </a:bodyPr>
          <a:lstStyle/>
          <a:p>
            <a:r>
              <a:rPr lang="en-US" sz="3600" dirty="0"/>
              <a:t>In chapters 10 – 13 of 2 Corinthians Paul defends his apostolic calling and authority against some in Corinth who were false teachers promoting themselves as superior apostles and preaching a different gospel rather than the apostolic message of the crucified and risen Jesus. </a:t>
            </a:r>
          </a:p>
          <a:p>
            <a:pPr lvl="1"/>
            <a:r>
              <a:rPr lang="en-US" sz="3200" dirty="0"/>
              <a:t>Apostolic Boasting</a:t>
            </a:r>
          </a:p>
          <a:p>
            <a:pPr lvl="1"/>
            <a:r>
              <a:rPr lang="en-US" sz="3200" dirty="0"/>
              <a:t>False Apostles</a:t>
            </a:r>
          </a:p>
          <a:p>
            <a:pPr lvl="1"/>
            <a:r>
              <a:rPr lang="en-US" sz="3200" dirty="0"/>
              <a:t>Boasting as a Fool</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Apostolic Boasting</a:t>
            </a:r>
          </a:p>
        </p:txBody>
      </p:sp>
      <p:sp>
        <p:nvSpPr>
          <p:cNvPr id="3" name="Content Placeholder 2"/>
          <p:cNvSpPr>
            <a:spLocks noGrp="1"/>
          </p:cNvSpPr>
          <p:nvPr>
            <p:ph idx="1"/>
          </p:nvPr>
        </p:nvSpPr>
        <p:spPr>
          <a:xfrm>
            <a:off x="3505200" y="1676400"/>
            <a:ext cx="5562600" cy="5029200"/>
          </a:xfrm>
        </p:spPr>
        <p:txBody>
          <a:bodyPr>
            <a:normAutofit fontScale="92500" lnSpcReduction="20000"/>
          </a:bodyPr>
          <a:lstStyle/>
          <a:p>
            <a:r>
              <a:rPr lang="en-US" dirty="0"/>
              <a:t>What kind of boasting is proper for an apostle of the Lord Jesus? (</a:t>
            </a:r>
            <a:r>
              <a:rPr lang="en-US" dirty="0">
                <a:hlinkClick r:id="rId4" action="ppaction://hlinksldjump"/>
              </a:rPr>
              <a:t>2 Cor 10:17</a:t>
            </a:r>
            <a:r>
              <a:rPr lang="en-US" dirty="0"/>
              <a:t>)</a:t>
            </a:r>
          </a:p>
          <a:p>
            <a:r>
              <a:rPr lang="en-US" dirty="0"/>
              <a:t>What kind of boasting does it appear the false apostles were engaged in? (</a:t>
            </a:r>
            <a:r>
              <a:rPr lang="en-US" dirty="0">
                <a:hlinkClick r:id="rId5" action="ppaction://hlinksldjump"/>
              </a:rPr>
              <a:t>2 Cor 10:12</a:t>
            </a:r>
            <a:r>
              <a:rPr lang="en-US" dirty="0"/>
              <a:t>)</a:t>
            </a:r>
          </a:p>
          <a:p>
            <a:r>
              <a:rPr lang="en-US" dirty="0"/>
              <a:t>What gave Paul the right to boast in the Lord in the church at Corinth? (</a:t>
            </a:r>
            <a:r>
              <a:rPr lang="en-US" dirty="0">
                <a:hlinkClick r:id="rId6" action="ppaction://hlinksldjump"/>
              </a:rPr>
              <a:t>2 Cor 10:13-15</a:t>
            </a:r>
            <a:r>
              <a:rPr lang="en-US" dirty="0"/>
              <a:t>)</a:t>
            </a:r>
          </a:p>
          <a:p>
            <a:r>
              <a:rPr lang="en-US" dirty="0"/>
              <a:t>Whose commendation should carry the most influence for the church at Corinth? (</a:t>
            </a:r>
            <a:r>
              <a:rPr lang="en-US" dirty="0">
                <a:hlinkClick r:id="rId7" action="ppaction://hlinksldjump"/>
              </a:rPr>
              <a:t>2 Cor 10:18</a:t>
            </a:r>
            <a:r>
              <a:rPr lang="en-US" dirty="0"/>
              <a:t>)</a:t>
            </a:r>
          </a:p>
        </p:txBody>
      </p:sp>
    </p:spTree>
    <p:extLst>
      <p:ext uri="{BB962C8B-B14F-4D97-AF65-F5344CB8AC3E}">
        <p14:creationId xmlns:p14="http://schemas.microsoft.com/office/powerpoint/2010/main" val="3091843596"/>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0" y="457200"/>
            <a:ext cx="5029200" cy="990600"/>
          </a:xfrm>
        </p:spPr>
        <p:txBody>
          <a:bodyPr/>
          <a:lstStyle/>
          <a:p>
            <a:r>
              <a:rPr lang="en-US" dirty="0"/>
              <a:t>False  Apostles</a:t>
            </a:r>
          </a:p>
        </p:txBody>
      </p:sp>
      <p:sp>
        <p:nvSpPr>
          <p:cNvPr id="3" name="Content Placeholder 2"/>
          <p:cNvSpPr>
            <a:spLocks noGrp="1"/>
          </p:cNvSpPr>
          <p:nvPr>
            <p:ph idx="1"/>
          </p:nvPr>
        </p:nvSpPr>
        <p:spPr>
          <a:xfrm>
            <a:off x="3505200" y="1676400"/>
            <a:ext cx="5486400" cy="4953000"/>
          </a:xfrm>
        </p:spPr>
        <p:txBody>
          <a:bodyPr>
            <a:normAutofit lnSpcReduction="10000"/>
          </a:bodyPr>
          <a:lstStyle/>
          <a:p>
            <a:r>
              <a:rPr lang="en-US" dirty="0">
                <a:effectLst/>
              </a:rPr>
              <a:t>What are some of the charges Paul makes against these false apostles?</a:t>
            </a:r>
          </a:p>
          <a:p>
            <a:pPr lvl="1"/>
            <a:r>
              <a:rPr lang="en-US" dirty="0">
                <a:effectLst/>
                <a:hlinkClick r:id="rId4" action="ppaction://hlinksldjump"/>
              </a:rPr>
              <a:t>2 Cor 11:4</a:t>
            </a:r>
          </a:p>
          <a:p>
            <a:pPr lvl="1"/>
            <a:r>
              <a:rPr lang="en-US" dirty="0">
                <a:effectLst/>
                <a:hlinkClick r:id="rId4" action="ppaction://hlinksldjump"/>
              </a:rPr>
              <a:t>2 Cor 11:13-15</a:t>
            </a:r>
          </a:p>
          <a:p>
            <a:pPr lvl="1"/>
            <a:r>
              <a:rPr lang="en-US" dirty="0">
                <a:effectLst/>
                <a:hlinkClick r:id="rId4" action="ppaction://hlinksldjump"/>
              </a:rPr>
              <a:t>2 Cor 11:20</a:t>
            </a:r>
            <a:endParaRPr lang="en-US" dirty="0">
              <a:effectLst/>
            </a:endParaRPr>
          </a:p>
          <a:p>
            <a:r>
              <a:rPr lang="en-US" dirty="0">
                <a:effectLst/>
              </a:rPr>
              <a:t>What boast of the apostle Paul cannot be matched by these false apostles? (</a:t>
            </a:r>
            <a:r>
              <a:rPr lang="en-US" dirty="0">
                <a:effectLst/>
                <a:hlinkClick r:id="rId5" action="ppaction://hlinksldjump"/>
              </a:rPr>
              <a:t>2 Cor 11:7,10,12</a:t>
            </a:r>
            <a:r>
              <a:rPr lang="en-US" dirty="0">
                <a:effectLst/>
              </a:rPr>
              <a:t>)</a:t>
            </a:r>
          </a:p>
          <a:p>
            <a:endParaRPr lang="en-US" dirty="0">
              <a:effectLst/>
            </a:endParaRPr>
          </a:p>
        </p:txBody>
      </p:sp>
    </p:spTree>
    <p:extLst>
      <p:ext uri="{BB962C8B-B14F-4D97-AF65-F5344CB8AC3E}">
        <p14:creationId xmlns:p14="http://schemas.microsoft.com/office/powerpoint/2010/main" val="148846617"/>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570E-76D1-3E22-B302-FB94DCADB734}"/>
              </a:ext>
            </a:extLst>
          </p:cNvPr>
          <p:cNvSpPr>
            <a:spLocks noGrp="1"/>
          </p:cNvSpPr>
          <p:nvPr>
            <p:ph type="title"/>
          </p:nvPr>
        </p:nvSpPr>
        <p:spPr/>
        <p:txBody>
          <a:bodyPr/>
          <a:lstStyle/>
          <a:p>
            <a:r>
              <a:rPr lang="en-US" dirty="0"/>
              <a:t>Boasting as a Fool</a:t>
            </a:r>
          </a:p>
        </p:txBody>
      </p:sp>
      <p:sp>
        <p:nvSpPr>
          <p:cNvPr id="3" name="Content Placeholder 2">
            <a:extLst>
              <a:ext uri="{FF2B5EF4-FFF2-40B4-BE49-F238E27FC236}">
                <a16:creationId xmlns:a16="http://schemas.microsoft.com/office/drawing/2014/main" id="{7E62F643-BB7D-33DF-942E-0B94C3F33AFE}"/>
              </a:ext>
            </a:extLst>
          </p:cNvPr>
          <p:cNvSpPr>
            <a:spLocks noGrp="1"/>
          </p:cNvSpPr>
          <p:nvPr>
            <p:ph idx="1"/>
          </p:nvPr>
        </p:nvSpPr>
        <p:spPr/>
        <p:txBody>
          <a:bodyPr>
            <a:normAutofit lnSpcReduction="10000"/>
          </a:bodyPr>
          <a:lstStyle/>
          <a:p>
            <a:r>
              <a:rPr lang="en-US" dirty="0"/>
              <a:t>How does Paul ask for permission to counter the boasts of the false apostles? (</a:t>
            </a:r>
            <a:r>
              <a:rPr lang="en-US" dirty="0">
                <a:hlinkClick r:id="rId4" action="ppaction://hlinksldjump"/>
              </a:rPr>
              <a:t>2 Cor 11:1,16-18</a:t>
            </a:r>
            <a:r>
              <a:rPr lang="en-US" dirty="0"/>
              <a:t>)</a:t>
            </a:r>
          </a:p>
          <a:p>
            <a:r>
              <a:rPr lang="en-US" dirty="0"/>
              <a:t>How does Paul compare himself to the false apostles? (</a:t>
            </a:r>
            <a:r>
              <a:rPr lang="en-US" dirty="0">
                <a:hlinkClick r:id="rId5" action="ppaction://hlinksldjump"/>
              </a:rPr>
              <a:t>2 Cor 11:22-23</a:t>
            </a:r>
            <a:r>
              <a:rPr lang="en-US" dirty="0"/>
              <a:t>)</a:t>
            </a:r>
          </a:p>
          <a:p>
            <a:r>
              <a:rPr lang="en-US" dirty="0"/>
              <a:t>How does Paul finally reach the point of boasting in the Lord? (</a:t>
            </a:r>
            <a:r>
              <a:rPr lang="en-US" dirty="0">
                <a:hlinkClick r:id="rId6" action="ppaction://hlinksldjump"/>
              </a:rPr>
              <a:t>2 Cor 12:7-10</a:t>
            </a:r>
            <a:r>
              <a:rPr lang="en-US" dirty="0"/>
              <a:t>)</a:t>
            </a:r>
          </a:p>
        </p:txBody>
      </p:sp>
    </p:spTree>
    <p:extLst>
      <p:ext uri="{BB962C8B-B14F-4D97-AF65-F5344CB8AC3E}">
        <p14:creationId xmlns:p14="http://schemas.microsoft.com/office/powerpoint/2010/main" val="3365886836"/>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32FF5A9C-3BC6-76C4-D968-DF25BFB2B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7F174-2F35-EF73-4BF0-E15398964765}"/>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30F56A72-B621-6128-3482-1E386920BE43}"/>
              </a:ext>
            </a:extLst>
          </p:cNvPr>
          <p:cNvSpPr>
            <a:spLocks noGrp="1"/>
          </p:cNvSpPr>
          <p:nvPr>
            <p:ph idx="1"/>
          </p:nvPr>
        </p:nvSpPr>
        <p:spPr>
          <a:xfrm>
            <a:off x="3429000" y="1676400"/>
            <a:ext cx="5638800" cy="5181600"/>
          </a:xfrm>
        </p:spPr>
        <p:txBody>
          <a:bodyPr>
            <a:normAutofit fontScale="70000" lnSpcReduction="20000"/>
          </a:bodyPr>
          <a:lstStyle/>
          <a:p>
            <a:r>
              <a:rPr lang="en-US" dirty="0"/>
              <a:t>Paul reminds us that we are in a spiritual battle with the forces of evil in the heavenly realm, and our weapons in this battle have divine power to  demolish strongholds of evil and error and bring captives of Satan to obedience to Christ.</a:t>
            </a:r>
          </a:p>
          <a:p>
            <a:r>
              <a:rPr lang="en-US" dirty="0"/>
              <a:t>For victory in this spiritual battle Paul encourages us to put on the whole armor of God: truth, righteousness, the gospel, faith, salvation, to take the word of God and activate it all with prayer at all times in the Spirit.</a:t>
            </a:r>
          </a:p>
          <a:p>
            <a:r>
              <a:rPr lang="en-US" dirty="0"/>
              <a:t>Paul has much to say about boasting in these chapters.</a:t>
            </a:r>
          </a:p>
          <a:p>
            <a:r>
              <a:rPr lang="en-US" dirty="0"/>
              <a:t>Those who fear the Lord should not be boasting about themselves but that they know the Lord and what He has done for them and through them.</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71190204"/>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69B01FD-54D7-D1C9-31DB-9B4ACC16B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F3340-7752-73FE-44EF-2BD11FA2B4FE}"/>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E760C847-8632-7962-539D-D18EE7E1FD5E}"/>
              </a:ext>
            </a:extLst>
          </p:cNvPr>
          <p:cNvSpPr>
            <a:spLocks noGrp="1"/>
          </p:cNvSpPr>
          <p:nvPr>
            <p:ph idx="1"/>
          </p:nvPr>
        </p:nvSpPr>
        <p:spPr>
          <a:xfrm>
            <a:off x="3505200" y="1676400"/>
            <a:ext cx="5562600" cy="5181600"/>
          </a:xfrm>
        </p:spPr>
        <p:txBody>
          <a:bodyPr>
            <a:normAutofit fontScale="70000" lnSpcReduction="20000"/>
          </a:bodyPr>
          <a:lstStyle/>
          <a:p>
            <a:pPr>
              <a:defRPr/>
            </a:pPr>
            <a:r>
              <a:rPr lang="en-US" dirty="0"/>
              <a:t>Paul’s critique of the false apostles reveals that they were proclaiming a counterfeit Christianity marked by self-promotion, outward impressiveness, authoritarian control, a different Jesus, a different Holy Spirit, and a different gospel. These apostles were self-appointed servants of Satan appearing as angels of light.</a:t>
            </a:r>
            <a:endParaRPr lang="en-US" b="0" dirty="0"/>
          </a:p>
          <a:p>
            <a:pPr>
              <a:defRPr/>
            </a:pPr>
            <a:r>
              <a:rPr lang="en-US" dirty="0"/>
              <a:t>They appear to be Jews that accepted the Christian message but were not fully grounded in the truth.  Perhaps they were Judaizers from Jerusalem insisting on the importance of Jewish ritual observance.</a:t>
            </a:r>
          </a:p>
          <a:p>
            <a:pPr>
              <a:defRPr/>
            </a:pPr>
            <a:r>
              <a:rPr lang="en-US" dirty="0"/>
              <a:t>Whatever their particular errors, Paul was willing to match His ministry against theirs.</a:t>
            </a:r>
          </a:p>
          <a:p>
            <a:pPr>
              <a:defRPr/>
            </a:pPr>
            <a:r>
              <a:rPr lang="en-US" dirty="0"/>
              <a:t>Paul’s first boast was that he established the church in Corinth and that he presented the gospel there free of charge.</a:t>
            </a:r>
          </a:p>
        </p:txBody>
      </p:sp>
    </p:spTree>
    <p:extLst>
      <p:ext uri="{BB962C8B-B14F-4D97-AF65-F5344CB8AC3E}">
        <p14:creationId xmlns:p14="http://schemas.microsoft.com/office/powerpoint/2010/main" val="1872224627"/>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75364285-449E-A52D-F417-F618AE09A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6906C5-6779-D880-195E-53AB8B4C2149}"/>
              </a:ext>
            </a:extLst>
          </p:cNvPr>
          <p:cNvSpPr>
            <a:spLocks noGrp="1"/>
          </p:cNvSpPr>
          <p:nvPr>
            <p:ph type="title"/>
          </p:nvPr>
        </p:nvSpPr>
        <p:spPr>
          <a:xfrm>
            <a:off x="3810000" y="457200"/>
            <a:ext cx="5029200" cy="990600"/>
          </a:xfrm>
        </p:spPr>
        <p:txBody>
          <a:bodyPr/>
          <a:lstStyle/>
          <a:p>
            <a:r>
              <a:rPr lang="en-US" dirty="0"/>
              <a:t>Summary</a:t>
            </a:r>
          </a:p>
        </p:txBody>
      </p:sp>
      <p:sp>
        <p:nvSpPr>
          <p:cNvPr id="5" name="Content Placeholder 4">
            <a:extLst>
              <a:ext uri="{FF2B5EF4-FFF2-40B4-BE49-F238E27FC236}">
                <a16:creationId xmlns:a16="http://schemas.microsoft.com/office/drawing/2014/main" id="{B14BD3FA-DCF5-2B39-12C6-6778AAF53CD8}"/>
              </a:ext>
            </a:extLst>
          </p:cNvPr>
          <p:cNvSpPr>
            <a:spLocks noGrp="1"/>
          </p:cNvSpPr>
          <p:nvPr>
            <p:ph idx="1"/>
          </p:nvPr>
        </p:nvSpPr>
        <p:spPr>
          <a:xfrm>
            <a:off x="3505200" y="1676400"/>
            <a:ext cx="5562600" cy="5181600"/>
          </a:xfrm>
        </p:spPr>
        <p:txBody>
          <a:bodyPr>
            <a:normAutofit fontScale="70000" lnSpcReduction="20000"/>
          </a:bodyPr>
          <a:lstStyle/>
          <a:p>
            <a:pPr eaLnBrk="1" hangingPunct="1">
              <a:defRPr/>
            </a:pPr>
            <a:r>
              <a:rPr lang="en-US" dirty="0"/>
              <a:t>Since boasting is out of character for a Christian, Paul couched his boasting as that of a fool, but his boasting was for the protection of the church at Corinth.</a:t>
            </a:r>
          </a:p>
          <a:p>
            <a:pPr eaLnBrk="1" hangingPunct="1">
              <a:defRPr/>
            </a:pPr>
            <a:r>
              <a:rPr lang="en-US" dirty="0"/>
              <a:t>While his Jewish credentials matched that of the false apostles, his service for Christ far exceeded anything that they could boast about.</a:t>
            </a:r>
          </a:p>
          <a:p>
            <a:pPr eaLnBrk="1" hangingPunct="1">
              <a:defRPr/>
            </a:pPr>
            <a:r>
              <a:rPr lang="en-US" dirty="0"/>
              <a:t>Paul finally drops the pretext of boasting to admit that everything he has boasted about was because of the power of God. </a:t>
            </a:r>
          </a:p>
          <a:p>
            <a:pPr eaLnBrk="1" hangingPunct="1">
              <a:defRPr/>
            </a:pPr>
            <a:r>
              <a:rPr lang="en-US" dirty="0"/>
              <a:t>He said: “I will boast of the things that show my weakness.”</a:t>
            </a:r>
          </a:p>
          <a:p>
            <a:pPr eaLnBrk="1" hangingPunct="1">
              <a:defRPr/>
            </a:pPr>
            <a:r>
              <a:rPr lang="en-US" dirty="0"/>
              <a:t>God’s power was magnified in Paul’s weakness.</a:t>
            </a:r>
          </a:p>
          <a:p>
            <a:pPr eaLnBrk="1" hangingPunct="1">
              <a:defRPr/>
            </a:pPr>
            <a:r>
              <a:rPr lang="en-US" dirty="0"/>
              <a:t>Will your boasting this week be about the Lord and what He has done for you? </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p:txBody>
      </p:sp>
    </p:spTree>
    <p:extLst>
      <p:ext uri="{BB962C8B-B14F-4D97-AF65-F5344CB8AC3E}">
        <p14:creationId xmlns:p14="http://schemas.microsoft.com/office/powerpoint/2010/main" val="2592697620"/>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169275825"/>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6A55E-F7E9-45C7-B306-3B9FF6DA601D}"/>
              </a:ext>
            </a:extLst>
          </p:cNvPr>
          <p:cNvSpPr>
            <a:spLocks noGrp="1"/>
          </p:cNvSpPr>
          <p:nvPr>
            <p:ph type="title"/>
          </p:nvPr>
        </p:nvSpPr>
        <p:spPr>
          <a:xfrm>
            <a:off x="533400" y="503237"/>
            <a:ext cx="7772400" cy="1219201"/>
          </a:xfrm>
        </p:spPr>
        <p:txBody>
          <a:bodyPr/>
          <a:lstStyle/>
          <a:p>
            <a:r>
              <a:rPr lang="en-US" dirty="0"/>
              <a:t>2 Corinthians 10:17 ESV</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E401994-CE02-4DC1-A397-A1EDC5036E64}"/>
              </a:ext>
            </a:extLst>
          </p:cNvPr>
          <p:cNvSpPr>
            <a:spLocks noGrp="1"/>
          </p:cNvSpPr>
          <p:nvPr>
            <p:ph idx="1"/>
          </p:nvPr>
        </p:nvSpPr>
        <p:spPr>
          <a:xfrm>
            <a:off x="498764" y="1722438"/>
            <a:ext cx="7959436" cy="4724400"/>
          </a:xfrm>
        </p:spPr>
        <p:txBody>
          <a:bodyPr>
            <a:normAutofit/>
          </a:bodyPr>
          <a:lstStyle/>
          <a:p>
            <a:r>
              <a:rPr lang="en-US" dirty="0"/>
              <a:t>"Let the one who boasts, boast in the Lord.“  [</a:t>
            </a:r>
            <a:r>
              <a:rPr lang="en-US" dirty="0">
                <a:hlinkClick r:id="rId3" action="ppaction://hlinksldjump"/>
              </a:rPr>
              <a:t>R</a:t>
            </a:r>
            <a:r>
              <a:rPr lang="en-US" dirty="0"/>
              <a:t>]</a:t>
            </a:r>
          </a:p>
        </p:txBody>
      </p:sp>
    </p:spTree>
    <p:extLst>
      <p:ext uri="{BB962C8B-B14F-4D97-AF65-F5344CB8AC3E}">
        <p14:creationId xmlns:p14="http://schemas.microsoft.com/office/powerpoint/2010/main" val="2711464536"/>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717250" name="Rectangle 2">
            <a:extLst>
              <a:ext uri="{FF2B5EF4-FFF2-40B4-BE49-F238E27FC236}">
                <a16:creationId xmlns:a16="http://schemas.microsoft.com/office/drawing/2014/main" id="{3DD910BA-8C8B-AF11-27C8-72958BDEBAB6}"/>
              </a:ext>
            </a:extLst>
          </p:cNvPr>
          <p:cNvSpPr>
            <a:spLocks noGrp="1" noChangeArrowheads="1"/>
          </p:cNvSpPr>
          <p:nvPr>
            <p:ph type="title"/>
          </p:nvPr>
        </p:nvSpPr>
        <p:spPr>
          <a:xfrm>
            <a:off x="1447800" y="381000"/>
            <a:ext cx="6477000" cy="762000"/>
          </a:xfrm>
        </p:spPr>
        <p:txBody>
          <a:bodyPr/>
          <a:lstStyle/>
          <a:p>
            <a:pPr eaLnBrk="1" hangingPunct="1">
              <a:defRPr/>
            </a:pPr>
            <a:r>
              <a:rPr lang="en-US" altLang="en-US" sz="3200" dirty="0"/>
              <a:t>2 Corinthians 10:12 NLT</a:t>
            </a:r>
          </a:p>
        </p:txBody>
      </p:sp>
      <p:sp>
        <p:nvSpPr>
          <p:cNvPr id="1717251" name="Rectangle 3">
            <a:extLst>
              <a:ext uri="{FF2B5EF4-FFF2-40B4-BE49-F238E27FC236}">
                <a16:creationId xmlns:a16="http://schemas.microsoft.com/office/drawing/2014/main" id="{CAA68AC7-387B-C608-89DE-777A64FC8E3F}"/>
              </a:ext>
            </a:extLst>
          </p:cNvPr>
          <p:cNvSpPr>
            <a:spLocks noGrp="1" noChangeArrowheads="1"/>
          </p:cNvSpPr>
          <p:nvPr>
            <p:ph type="body" idx="1"/>
          </p:nvPr>
        </p:nvSpPr>
        <p:spPr>
          <a:xfrm>
            <a:off x="838200" y="1600200"/>
            <a:ext cx="7696200" cy="4724400"/>
          </a:xfrm>
        </p:spPr>
        <p:txBody>
          <a:bodyPr>
            <a:normAutofit/>
          </a:bodyPr>
          <a:lstStyle/>
          <a:p>
            <a:pPr eaLnBrk="1" hangingPunct="1">
              <a:defRPr/>
            </a:pPr>
            <a:r>
              <a:rPr lang="en-US" altLang="en-US" sz="3100" dirty="0"/>
              <a:t>Oh, don't worry; we wouldn't dare say that we are as wonderful as these other men who tell you how important they are! But they are only comparing themselves with each other, using themselves as the standard of measurement. How ignorant!  </a:t>
            </a:r>
            <a:r>
              <a:rPr lang="en-US" sz="3500" dirty="0"/>
              <a:t>[</a:t>
            </a:r>
            <a:r>
              <a:rPr lang="en-US" sz="3500" dirty="0">
                <a:hlinkClick r:id="rId4" action="ppaction://hlinksldjump"/>
              </a:rPr>
              <a:t>R</a:t>
            </a:r>
            <a:r>
              <a:rPr lang="en-US" sz="3500" dirty="0"/>
              <a:t>]</a:t>
            </a:r>
          </a:p>
          <a:p>
            <a:pPr marL="0" indent="0" eaLnBrk="1" hangingPunct="1">
              <a:buNone/>
              <a:defRPr/>
            </a:pPr>
            <a:endParaRPr lang="en-US" altLang="en-US" dirty="0"/>
          </a:p>
        </p:txBody>
      </p:sp>
    </p:spTree>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62210" name="Rectangle 2">
            <a:extLst>
              <a:ext uri="{FF2B5EF4-FFF2-40B4-BE49-F238E27FC236}">
                <a16:creationId xmlns:a16="http://schemas.microsoft.com/office/drawing/2014/main" id="{61A3B8DF-2B63-4633-BB3B-FC72C2997040}"/>
              </a:ext>
            </a:extLst>
          </p:cNvPr>
          <p:cNvSpPr>
            <a:spLocks noGrp="1" noChangeArrowheads="1"/>
          </p:cNvSpPr>
          <p:nvPr>
            <p:ph type="title"/>
          </p:nvPr>
        </p:nvSpPr>
        <p:spPr>
          <a:xfrm>
            <a:off x="914400" y="304800"/>
            <a:ext cx="7543800" cy="1112838"/>
          </a:xfrm>
        </p:spPr>
        <p:txBody>
          <a:bodyPr/>
          <a:lstStyle/>
          <a:p>
            <a:r>
              <a:rPr lang="en-US" dirty="0">
                <a:effectLst>
                  <a:outerShdw blurRad="38100" dist="38100" dir="2700000" algn="tl">
                    <a:srgbClr val="000000">
                      <a:alpha val="43137"/>
                    </a:srgbClr>
                  </a:outerShdw>
                </a:effectLst>
              </a:rPr>
              <a:t>2 Corinthians 10:13-15 ESV</a:t>
            </a:r>
          </a:p>
        </p:txBody>
      </p:sp>
      <p:sp>
        <p:nvSpPr>
          <p:cNvPr id="862211" name="Rectangle 3">
            <a:extLst>
              <a:ext uri="{FF2B5EF4-FFF2-40B4-BE49-F238E27FC236}">
                <a16:creationId xmlns:a16="http://schemas.microsoft.com/office/drawing/2014/main" id="{C230B439-8119-4689-BE95-4F7456AE2CB7}"/>
              </a:ext>
            </a:extLst>
          </p:cNvPr>
          <p:cNvSpPr>
            <a:spLocks noGrp="1" noChangeArrowheads="1"/>
          </p:cNvSpPr>
          <p:nvPr>
            <p:ph idx="1"/>
          </p:nvPr>
        </p:nvSpPr>
        <p:spPr>
          <a:xfrm>
            <a:off x="914400" y="1524000"/>
            <a:ext cx="7391400" cy="4724400"/>
          </a:xfrm>
        </p:spPr>
        <p:txBody>
          <a:bodyPr>
            <a:normAutofit lnSpcReduction="10000"/>
          </a:bodyPr>
          <a:lstStyle/>
          <a:p>
            <a:r>
              <a:rPr lang="en-US" dirty="0">
                <a:effectLst>
                  <a:outerShdw blurRad="38100" dist="38100" dir="2700000" algn="tl">
                    <a:srgbClr val="000000">
                      <a:alpha val="43137"/>
                    </a:srgbClr>
                  </a:outerShdw>
                </a:effectLst>
              </a:rPr>
              <a:t>But we will not boast beyond limits, but will boast only with regard to the area of influence God assigned to us, to reach even to you. </a:t>
            </a:r>
            <a:r>
              <a:rPr lang="en-US" baseline="30000" dirty="0">
                <a:effectLst>
                  <a:outerShdw blurRad="38100" dist="38100" dir="2700000" algn="tl">
                    <a:srgbClr val="000000">
                      <a:alpha val="43137"/>
                    </a:srgbClr>
                  </a:outerShdw>
                </a:effectLst>
              </a:rPr>
              <a:t>14</a:t>
            </a:r>
            <a:r>
              <a:rPr lang="en-US" dirty="0">
                <a:effectLst>
                  <a:outerShdw blurRad="38100" dist="38100" dir="2700000" algn="tl">
                    <a:srgbClr val="000000">
                      <a:alpha val="43137"/>
                    </a:srgbClr>
                  </a:outerShdw>
                </a:effectLst>
              </a:rPr>
              <a:t> … For we were the first to come all the way to you with the gospel of Christ. </a:t>
            </a:r>
            <a:r>
              <a:rPr lang="en-US" baseline="30000" dirty="0">
                <a:effectLst>
                  <a:outerShdw blurRad="38100" dist="38100" dir="2700000" algn="tl">
                    <a:srgbClr val="000000">
                      <a:alpha val="43137"/>
                    </a:srgbClr>
                  </a:outerShdw>
                </a:effectLst>
              </a:rPr>
              <a:t>15</a:t>
            </a:r>
            <a:r>
              <a:rPr lang="en-US" dirty="0">
                <a:effectLst>
                  <a:outerShdw blurRad="38100" dist="38100" dir="2700000" algn="tl">
                    <a:srgbClr val="000000">
                      <a:alpha val="43137"/>
                    </a:srgbClr>
                  </a:outerShdw>
                </a:effectLst>
              </a:rPr>
              <a:t> We do not boast beyond limit in the labors of others. But our hope is that as your faith increases, our area of influence among you may be greatly enlarged,  [</a:t>
            </a:r>
            <a:r>
              <a:rPr lang="en-US" dirty="0">
                <a:effectLst>
                  <a:outerShdw blurRad="38100" dist="38100" dir="2700000" algn="tl">
                    <a:srgbClr val="000000">
                      <a:alpha val="43137"/>
                    </a:srgbClr>
                  </a:outerShdw>
                </a:effectLst>
                <a:hlinkClick r:id="rId4" action="ppaction://hlinksldjump"/>
              </a:rPr>
              <a:t>R</a:t>
            </a:r>
            <a:r>
              <a:rPr lang="en-US"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99071922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62211">
                                            <p:txEl>
                                              <p:pRg st="0" end="0"/>
                                            </p:txEl>
                                          </p:spTgt>
                                        </p:tgtEl>
                                        <p:attrNameLst>
                                          <p:attrName>style.visibility</p:attrName>
                                        </p:attrNameLst>
                                      </p:cBhvr>
                                      <p:to>
                                        <p:strVal val="visible"/>
                                      </p:to>
                                    </p:set>
                                    <p:anim calcmode="lin" valueType="num">
                                      <p:cBhvr>
                                        <p:cTn id="7" dur="500" fill="hold"/>
                                        <p:tgtEl>
                                          <p:spTgt spid="8622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62211">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21C89-81D3-A70B-7F16-B8C0AC005F24}"/>
              </a:ext>
            </a:extLst>
          </p:cNvPr>
          <p:cNvSpPr>
            <a:spLocks noGrp="1"/>
          </p:cNvSpPr>
          <p:nvPr>
            <p:ph type="title"/>
          </p:nvPr>
        </p:nvSpPr>
        <p:spPr/>
        <p:txBody>
          <a:bodyPr/>
          <a:lstStyle/>
          <a:p>
            <a:r>
              <a:rPr lang="en-US" dirty="0"/>
              <a:t>2 Corinthians 10:18 ESV</a:t>
            </a:r>
          </a:p>
        </p:txBody>
      </p:sp>
      <p:sp>
        <p:nvSpPr>
          <p:cNvPr id="3" name="Content Placeholder 2">
            <a:extLst>
              <a:ext uri="{FF2B5EF4-FFF2-40B4-BE49-F238E27FC236}">
                <a16:creationId xmlns:a16="http://schemas.microsoft.com/office/drawing/2014/main" id="{58DB4E6D-77B4-5F26-563E-FF49B03B6E27}"/>
              </a:ext>
            </a:extLst>
          </p:cNvPr>
          <p:cNvSpPr>
            <a:spLocks noGrp="1"/>
          </p:cNvSpPr>
          <p:nvPr>
            <p:ph idx="1"/>
          </p:nvPr>
        </p:nvSpPr>
        <p:spPr/>
        <p:txBody>
          <a:bodyPr>
            <a:normAutofit/>
          </a:bodyPr>
          <a:lstStyle/>
          <a:p>
            <a:r>
              <a:rPr lang="en-US" dirty="0"/>
              <a:t>For it is not the one who commends himself who is approved, but the one whom the Lord commends.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21210287"/>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EEA74-6DC7-C238-1F14-47154F782D08}"/>
              </a:ext>
            </a:extLst>
          </p:cNvPr>
          <p:cNvSpPr>
            <a:spLocks noGrp="1"/>
          </p:cNvSpPr>
          <p:nvPr>
            <p:ph type="title"/>
          </p:nvPr>
        </p:nvSpPr>
        <p:spPr/>
        <p:txBody>
          <a:bodyPr/>
          <a:lstStyle/>
          <a:p>
            <a:r>
              <a:rPr lang="en-US" altLang="en-US" dirty="0">
                <a:latin typeface="Arial" panose="020B0604020202020204" pitchFamily="34" charset="0"/>
              </a:rPr>
              <a:t>2 Corinthians 11:4 NLT</a:t>
            </a:r>
            <a:endParaRPr lang="en-US" dirty="0"/>
          </a:p>
        </p:txBody>
      </p:sp>
      <p:sp>
        <p:nvSpPr>
          <p:cNvPr id="3" name="Content Placeholder 2">
            <a:extLst>
              <a:ext uri="{FF2B5EF4-FFF2-40B4-BE49-F238E27FC236}">
                <a16:creationId xmlns:a16="http://schemas.microsoft.com/office/drawing/2014/main" id="{3F15062C-6FFF-78D6-07D0-D2C95BC0873D}"/>
              </a:ext>
            </a:extLst>
          </p:cNvPr>
          <p:cNvSpPr>
            <a:spLocks noGrp="1"/>
          </p:cNvSpPr>
          <p:nvPr>
            <p:ph idx="1"/>
          </p:nvPr>
        </p:nvSpPr>
        <p:spPr/>
        <p:txBody>
          <a:bodyPr>
            <a:normAutofit/>
          </a:bodyPr>
          <a:lstStyle/>
          <a:p>
            <a:r>
              <a:rPr lang="en-US" altLang="en-US" dirty="0">
                <a:latin typeface="Arial" panose="020B0604020202020204" pitchFamily="34" charset="0"/>
              </a:rPr>
              <a:t>You happily put up with whatever anyone tells you, even if they preach a different Jesus than the one we preach, or a different kind of Spirit than the one you received, or a different kind of gospel than the one you believed. </a:t>
            </a:r>
          </a:p>
          <a:p>
            <a:endParaRPr lang="en-US" dirty="0"/>
          </a:p>
        </p:txBody>
      </p:sp>
    </p:spTree>
    <p:extLst>
      <p:ext uri="{BB962C8B-B14F-4D97-AF65-F5344CB8AC3E}">
        <p14:creationId xmlns:p14="http://schemas.microsoft.com/office/powerpoint/2010/main" val="4076394618"/>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574A3-D476-B715-73F3-08206B206070}"/>
              </a:ext>
            </a:extLst>
          </p:cNvPr>
          <p:cNvSpPr>
            <a:spLocks noGrp="1"/>
          </p:cNvSpPr>
          <p:nvPr>
            <p:ph type="title"/>
          </p:nvPr>
        </p:nvSpPr>
        <p:spPr/>
        <p:txBody>
          <a:bodyPr/>
          <a:lstStyle/>
          <a:p>
            <a:r>
              <a:rPr lang="en-US" dirty="0"/>
              <a:t>2 Corinthians 11:13-15 KJV</a:t>
            </a:r>
          </a:p>
        </p:txBody>
      </p:sp>
      <p:sp>
        <p:nvSpPr>
          <p:cNvPr id="3" name="Content Placeholder 2">
            <a:extLst>
              <a:ext uri="{FF2B5EF4-FFF2-40B4-BE49-F238E27FC236}">
                <a16:creationId xmlns:a16="http://schemas.microsoft.com/office/drawing/2014/main" id="{6DCA4C8E-D24C-8D57-3B06-7B26208CD6FA}"/>
              </a:ext>
            </a:extLst>
          </p:cNvPr>
          <p:cNvSpPr>
            <a:spLocks noGrp="1"/>
          </p:cNvSpPr>
          <p:nvPr>
            <p:ph idx="1"/>
          </p:nvPr>
        </p:nvSpPr>
        <p:spPr/>
        <p:txBody>
          <a:bodyPr>
            <a:normAutofit/>
          </a:bodyPr>
          <a:lstStyle/>
          <a:p>
            <a:r>
              <a:rPr lang="en-US" dirty="0"/>
              <a:t>For such are false apostles, deceitful workers, transforming themselves into the apostles of Christ. </a:t>
            </a:r>
            <a:r>
              <a:rPr lang="en-US" baseline="30000" dirty="0"/>
              <a:t>14</a:t>
            </a:r>
            <a:r>
              <a:rPr lang="en-US" dirty="0"/>
              <a:t> And no marvel; for Satan himself is transformed into an angel of light. </a:t>
            </a:r>
            <a:r>
              <a:rPr lang="en-US" baseline="30000" dirty="0"/>
              <a:t>15</a:t>
            </a:r>
            <a:r>
              <a:rPr lang="en-US" dirty="0"/>
              <a:t> Therefore it is no great thing if his ministers also be transformed as the ministers of righteousness; whose end shall be according to their works.</a:t>
            </a:r>
          </a:p>
        </p:txBody>
      </p:sp>
    </p:spTree>
    <p:extLst>
      <p:ext uri="{BB962C8B-B14F-4D97-AF65-F5344CB8AC3E}">
        <p14:creationId xmlns:p14="http://schemas.microsoft.com/office/powerpoint/2010/main" val="1492923501"/>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DBB24-A6F5-A316-343E-DB83DBB12A1B}"/>
              </a:ext>
            </a:extLst>
          </p:cNvPr>
          <p:cNvSpPr>
            <a:spLocks noGrp="1"/>
          </p:cNvSpPr>
          <p:nvPr>
            <p:ph type="title"/>
          </p:nvPr>
        </p:nvSpPr>
        <p:spPr/>
        <p:txBody>
          <a:bodyPr/>
          <a:lstStyle/>
          <a:p>
            <a:r>
              <a:rPr lang="en-US" dirty="0"/>
              <a:t>2 Corinthians 11:20 NIV</a:t>
            </a:r>
          </a:p>
        </p:txBody>
      </p:sp>
      <p:sp>
        <p:nvSpPr>
          <p:cNvPr id="3" name="Content Placeholder 2">
            <a:extLst>
              <a:ext uri="{FF2B5EF4-FFF2-40B4-BE49-F238E27FC236}">
                <a16:creationId xmlns:a16="http://schemas.microsoft.com/office/drawing/2014/main" id="{BDD75004-E03B-5670-8835-395A6444CC09}"/>
              </a:ext>
            </a:extLst>
          </p:cNvPr>
          <p:cNvSpPr>
            <a:spLocks noGrp="1"/>
          </p:cNvSpPr>
          <p:nvPr>
            <p:ph idx="1"/>
          </p:nvPr>
        </p:nvSpPr>
        <p:spPr>
          <a:xfrm>
            <a:off x="533400" y="1905000"/>
            <a:ext cx="7772400" cy="4800600"/>
          </a:xfrm>
        </p:spPr>
        <p:txBody>
          <a:bodyPr>
            <a:normAutofit/>
          </a:bodyPr>
          <a:lstStyle/>
          <a:p>
            <a:r>
              <a:rPr lang="en-US" dirty="0"/>
              <a:t>In fact, you even put up with anyone who enslaves you or exploits you or takes advantage of you or puts on airs or slaps you in the face.  [</a:t>
            </a:r>
            <a:r>
              <a:rPr lang="en-US" dirty="0">
                <a:hlinkClick r:id="rId3" action="ppaction://hlinksldjump"/>
              </a:rPr>
              <a:t>R</a:t>
            </a:r>
            <a:r>
              <a:rPr lang="en-US" dirty="0"/>
              <a:t>]</a:t>
            </a:r>
          </a:p>
        </p:txBody>
      </p:sp>
    </p:spTree>
    <p:extLst>
      <p:ext uri="{BB962C8B-B14F-4D97-AF65-F5344CB8AC3E}">
        <p14:creationId xmlns:p14="http://schemas.microsoft.com/office/powerpoint/2010/main" val="3525479957"/>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A3EF-79EB-A987-9C77-923AD0E046A4}"/>
              </a:ext>
            </a:extLst>
          </p:cNvPr>
          <p:cNvSpPr>
            <a:spLocks noGrp="1"/>
          </p:cNvSpPr>
          <p:nvPr>
            <p:ph type="title"/>
          </p:nvPr>
        </p:nvSpPr>
        <p:spPr/>
        <p:txBody>
          <a:bodyPr/>
          <a:lstStyle/>
          <a:p>
            <a:r>
              <a:rPr lang="en-US" dirty="0"/>
              <a:t>2 Corinthians 11:7, 10, 12 ESV</a:t>
            </a:r>
          </a:p>
        </p:txBody>
      </p:sp>
      <p:sp>
        <p:nvSpPr>
          <p:cNvPr id="3" name="Content Placeholder 2">
            <a:extLst>
              <a:ext uri="{FF2B5EF4-FFF2-40B4-BE49-F238E27FC236}">
                <a16:creationId xmlns:a16="http://schemas.microsoft.com/office/drawing/2014/main" id="{501DE3BE-7B16-B8CE-C94E-52D68DD276B2}"/>
              </a:ext>
            </a:extLst>
          </p:cNvPr>
          <p:cNvSpPr>
            <a:spLocks noGrp="1"/>
          </p:cNvSpPr>
          <p:nvPr>
            <p:ph idx="1"/>
          </p:nvPr>
        </p:nvSpPr>
        <p:spPr/>
        <p:txBody>
          <a:bodyPr>
            <a:normAutofit fontScale="92500" lnSpcReduction="10000"/>
          </a:bodyPr>
          <a:lstStyle/>
          <a:p>
            <a:r>
              <a:rPr lang="en-US" dirty="0"/>
              <a:t>Or did I commit a sin in humbling myself so that you might be exalted, because I preached God's gospel to you </a:t>
            </a:r>
            <a:r>
              <a:rPr lang="en-US" u="sng" dirty="0"/>
              <a:t>free of charge</a:t>
            </a:r>
            <a:r>
              <a:rPr lang="en-US" dirty="0"/>
              <a:t>? ... </a:t>
            </a:r>
            <a:r>
              <a:rPr lang="en-US" baseline="30000" dirty="0"/>
              <a:t>10</a:t>
            </a:r>
            <a:r>
              <a:rPr lang="en-US" dirty="0"/>
              <a:t> As the truth of Christ is in me, this boasting of mine will not be silenced in the regions of Achaia. ... </a:t>
            </a:r>
            <a:r>
              <a:rPr lang="en-US" baseline="30000" dirty="0"/>
              <a:t>12</a:t>
            </a:r>
            <a:r>
              <a:rPr lang="en-US" dirty="0"/>
              <a:t> And what I am doing I will continue to do, in order to undermine the claim of those who would like to claim that, in their boasted mission, they work on the same terms as we do.  [</a:t>
            </a:r>
            <a:r>
              <a:rPr lang="en-US" dirty="0">
                <a:hlinkClick r:id="rId3" action="ppaction://hlinksldjump"/>
              </a:rPr>
              <a:t>R</a:t>
            </a:r>
            <a:r>
              <a:rPr lang="en-US" dirty="0"/>
              <a:t>]</a:t>
            </a:r>
          </a:p>
        </p:txBody>
      </p:sp>
    </p:spTree>
    <p:extLst>
      <p:ext uri="{BB962C8B-B14F-4D97-AF65-F5344CB8AC3E}">
        <p14:creationId xmlns:p14="http://schemas.microsoft.com/office/powerpoint/2010/main" val="3336710205"/>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1ACB2-352F-3E2C-D15D-664EDD4A5E5E}"/>
              </a:ext>
            </a:extLst>
          </p:cNvPr>
          <p:cNvSpPr>
            <a:spLocks noGrp="1"/>
          </p:cNvSpPr>
          <p:nvPr>
            <p:ph type="title"/>
          </p:nvPr>
        </p:nvSpPr>
        <p:spPr/>
        <p:txBody>
          <a:bodyPr/>
          <a:lstStyle/>
          <a:p>
            <a:r>
              <a:rPr lang="en-US" dirty="0"/>
              <a:t>2 Corinthians 11:1, 16-18 ESV</a:t>
            </a:r>
          </a:p>
        </p:txBody>
      </p:sp>
      <p:sp>
        <p:nvSpPr>
          <p:cNvPr id="3" name="Content Placeholder 2">
            <a:extLst>
              <a:ext uri="{FF2B5EF4-FFF2-40B4-BE49-F238E27FC236}">
                <a16:creationId xmlns:a16="http://schemas.microsoft.com/office/drawing/2014/main" id="{D9D72F18-4426-7BAE-159E-31E2BA8AEA9C}"/>
              </a:ext>
            </a:extLst>
          </p:cNvPr>
          <p:cNvSpPr>
            <a:spLocks noGrp="1"/>
          </p:cNvSpPr>
          <p:nvPr>
            <p:ph idx="1"/>
          </p:nvPr>
        </p:nvSpPr>
        <p:spPr>
          <a:xfrm>
            <a:off x="533400" y="1905000"/>
            <a:ext cx="7772400" cy="4724400"/>
          </a:xfrm>
        </p:spPr>
        <p:txBody>
          <a:bodyPr>
            <a:normAutofit/>
          </a:bodyPr>
          <a:lstStyle/>
          <a:p>
            <a:r>
              <a:rPr lang="en-US" dirty="0"/>
              <a:t>I wish you would bear with me in a little foolishness. Do bear with me! ... </a:t>
            </a:r>
            <a:r>
              <a:rPr lang="en-US" baseline="30000" dirty="0"/>
              <a:t>16</a:t>
            </a:r>
            <a:r>
              <a:rPr lang="en-US" dirty="0"/>
              <a:t> I repeat, let no one think me foolish. But even if you do, accept me as a fool, so that I too may boast a little. </a:t>
            </a:r>
            <a:r>
              <a:rPr lang="en-US" baseline="30000" dirty="0"/>
              <a:t>17</a:t>
            </a:r>
            <a:r>
              <a:rPr lang="en-US" dirty="0"/>
              <a:t> What I am saying with this boastful confidence, I say not as the Lord would but as a fool. </a:t>
            </a:r>
            <a:r>
              <a:rPr lang="en-US" baseline="30000" dirty="0"/>
              <a:t>18</a:t>
            </a:r>
            <a:r>
              <a:rPr lang="en-US" dirty="0"/>
              <a:t> Since many boast according to the flesh, I too will boast.  [</a:t>
            </a:r>
            <a:r>
              <a:rPr lang="en-US" dirty="0">
                <a:hlinkClick r:id="rId3" action="ppaction://hlinksldjump"/>
              </a:rPr>
              <a:t>R</a:t>
            </a:r>
            <a:r>
              <a:rPr lang="en-US" dirty="0"/>
              <a:t>]</a:t>
            </a:r>
          </a:p>
        </p:txBody>
      </p:sp>
    </p:spTree>
    <p:extLst>
      <p:ext uri="{BB962C8B-B14F-4D97-AF65-F5344CB8AC3E}">
        <p14:creationId xmlns:p14="http://schemas.microsoft.com/office/powerpoint/2010/main" val="1117412569"/>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5596-2977-FE93-B3DC-25BE9F84938E}"/>
              </a:ext>
            </a:extLst>
          </p:cNvPr>
          <p:cNvSpPr>
            <a:spLocks noGrp="1"/>
          </p:cNvSpPr>
          <p:nvPr>
            <p:ph type="title"/>
          </p:nvPr>
        </p:nvSpPr>
        <p:spPr>
          <a:xfrm>
            <a:off x="533400" y="457200"/>
            <a:ext cx="7772400" cy="1112838"/>
          </a:xfrm>
        </p:spPr>
        <p:txBody>
          <a:bodyPr/>
          <a:lstStyle/>
          <a:p>
            <a:r>
              <a:rPr lang="en-US" dirty="0">
                <a:effectLst/>
              </a:rPr>
              <a:t>2 Corinthians 11:18, 22-23 ESV</a:t>
            </a:r>
            <a:endParaRPr lang="en-US" dirty="0"/>
          </a:p>
        </p:txBody>
      </p:sp>
      <p:sp>
        <p:nvSpPr>
          <p:cNvPr id="3" name="Content Placeholder 2">
            <a:extLst>
              <a:ext uri="{FF2B5EF4-FFF2-40B4-BE49-F238E27FC236}">
                <a16:creationId xmlns:a16="http://schemas.microsoft.com/office/drawing/2014/main" id="{923866FD-57D3-2DE5-2134-FDB62B3DB66E}"/>
              </a:ext>
            </a:extLst>
          </p:cNvPr>
          <p:cNvSpPr>
            <a:spLocks noGrp="1"/>
          </p:cNvSpPr>
          <p:nvPr>
            <p:ph idx="1"/>
          </p:nvPr>
        </p:nvSpPr>
        <p:spPr>
          <a:xfrm>
            <a:off x="533400" y="1570038"/>
            <a:ext cx="7772400" cy="5135562"/>
          </a:xfrm>
        </p:spPr>
        <p:txBody>
          <a:bodyPr>
            <a:normAutofit/>
          </a:bodyPr>
          <a:lstStyle/>
          <a:p>
            <a:pPr lvl="0"/>
            <a:r>
              <a:rPr lang="en-US" dirty="0">
                <a:effectLst/>
              </a:rPr>
              <a:t>Since many boast according to the flesh, I too will boast. ... </a:t>
            </a:r>
            <a:r>
              <a:rPr lang="en-US" baseline="30000" dirty="0">
                <a:effectLst/>
              </a:rPr>
              <a:t>22</a:t>
            </a:r>
            <a:r>
              <a:rPr lang="en-US" dirty="0">
                <a:effectLst/>
              </a:rPr>
              <a:t> Are they Hebrews? So am I. Are they Israelites? So am I. Are they offspring of Abraham? So am I. </a:t>
            </a:r>
            <a:r>
              <a:rPr lang="en-US" baseline="30000" dirty="0">
                <a:effectLst/>
              </a:rPr>
              <a:t>23</a:t>
            </a:r>
            <a:r>
              <a:rPr lang="en-US" dirty="0">
                <a:effectLst/>
              </a:rPr>
              <a:t> Are they servants of Christ? I am a better one--I am talking like a madman--with far greater labors, far more imprisonments, with countless beatings, and often near death.  [</a:t>
            </a:r>
            <a:r>
              <a:rPr lang="en-US" dirty="0">
                <a:effectLst/>
                <a:hlinkClick r:id="rId3" action="ppaction://hlinksldjump"/>
              </a:rPr>
              <a:t>R</a:t>
            </a:r>
            <a:r>
              <a:rPr lang="en-US" dirty="0">
                <a:effectLst/>
              </a:rPr>
              <a:t>]</a:t>
            </a:r>
          </a:p>
          <a:p>
            <a:pPr marL="0" indent="0">
              <a:buNone/>
            </a:pPr>
            <a:endParaRPr lang="en-US" dirty="0"/>
          </a:p>
        </p:txBody>
      </p:sp>
    </p:spTree>
    <p:extLst>
      <p:ext uri="{BB962C8B-B14F-4D97-AF65-F5344CB8AC3E}">
        <p14:creationId xmlns:p14="http://schemas.microsoft.com/office/powerpoint/2010/main" val="830752530"/>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FCDFF-21DE-B5B1-AE29-B50019C7E822}"/>
              </a:ext>
            </a:extLst>
          </p:cNvPr>
          <p:cNvSpPr>
            <a:spLocks noGrp="1"/>
          </p:cNvSpPr>
          <p:nvPr>
            <p:ph type="title"/>
          </p:nvPr>
        </p:nvSpPr>
        <p:spPr/>
        <p:txBody>
          <a:bodyPr/>
          <a:lstStyle/>
          <a:p>
            <a:r>
              <a:rPr lang="en-US" dirty="0"/>
              <a:t>2 Corinthians 12:7-10 ESV</a:t>
            </a:r>
          </a:p>
        </p:txBody>
      </p:sp>
      <p:sp>
        <p:nvSpPr>
          <p:cNvPr id="3" name="Content Placeholder 2">
            <a:extLst>
              <a:ext uri="{FF2B5EF4-FFF2-40B4-BE49-F238E27FC236}">
                <a16:creationId xmlns:a16="http://schemas.microsoft.com/office/drawing/2014/main" id="{53D5A31A-29E8-697B-CE6A-72BD0F880E79}"/>
              </a:ext>
            </a:extLst>
          </p:cNvPr>
          <p:cNvSpPr>
            <a:spLocks noGrp="1"/>
          </p:cNvSpPr>
          <p:nvPr>
            <p:ph idx="1"/>
          </p:nvPr>
        </p:nvSpPr>
        <p:spPr>
          <a:xfrm>
            <a:off x="533400" y="1905000"/>
            <a:ext cx="7772400" cy="4724400"/>
          </a:xfrm>
        </p:spPr>
        <p:txBody>
          <a:bodyPr>
            <a:normAutofit fontScale="85000" lnSpcReduction="20000"/>
          </a:bodyPr>
          <a:lstStyle/>
          <a:p>
            <a:r>
              <a:rPr lang="en-US" dirty="0"/>
              <a:t>So to keep me from becoming conceited because of the surpassing greatness of the revelations, a thorn was given me in the flesh, a messenger of Satan to harass me, to keep me from becoming conceited. </a:t>
            </a:r>
            <a:r>
              <a:rPr lang="en-US" baseline="30000" dirty="0"/>
              <a:t>8</a:t>
            </a:r>
            <a:r>
              <a:rPr lang="en-US" dirty="0"/>
              <a:t> Three times I pleaded with the Lord about this, that it should leave me. </a:t>
            </a:r>
            <a:r>
              <a:rPr lang="en-US" baseline="30000" dirty="0"/>
              <a:t>9</a:t>
            </a:r>
            <a:r>
              <a:rPr lang="en-US" dirty="0"/>
              <a:t> But he said to me, "My grace is sufficient for you, for my power is made perfect in weakness." Therefore I will boast all the more gladly of my weaknesses, so that the power of Christ may rest upon me. </a:t>
            </a:r>
            <a:r>
              <a:rPr lang="en-US" baseline="30000" dirty="0"/>
              <a:t>10</a:t>
            </a:r>
            <a:r>
              <a:rPr lang="en-US" dirty="0"/>
              <a:t> For the sake of Christ, then, I am content with weaknesses, insults, hardships, persecutions, and calamities. For when I am weak, then I am strong.  [</a:t>
            </a:r>
            <a:r>
              <a:rPr lang="en-US" dirty="0">
                <a:hlinkClick r:id="rId3" action="ppaction://hlinksldjump"/>
              </a:rPr>
              <a:t>R</a:t>
            </a:r>
            <a:r>
              <a:rPr lang="en-US" dirty="0"/>
              <a:t>]</a:t>
            </a:r>
          </a:p>
        </p:txBody>
      </p:sp>
    </p:spTree>
    <p:extLst>
      <p:ext uri="{BB962C8B-B14F-4D97-AF65-F5344CB8AC3E}">
        <p14:creationId xmlns:p14="http://schemas.microsoft.com/office/powerpoint/2010/main" val="478673544"/>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1417902</TotalTime>
  <Words>5467</Words>
  <Application>Microsoft Office PowerPoint</Application>
  <PresentationFormat>On-screen Show (4:3)</PresentationFormat>
  <Paragraphs>311</Paragraphs>
  <Slides>21</Slides>
  <Notes>21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21</vt:i4>
      </vt:variant>
    </vt:vector>
  </HeadingPairs>
  <TitlesOfParts>
    <vt:vector size="26" baseType="lpstr">
      <vt:lpstr>Arial</vt:lpstr>
      <vt:lpstr>Arial Rounded MT Bold</vt:lpstr>
      <vt:lpstr>Calibri</vt:lpstr>
      <vt:lpstr>2_Default Design</vt:lpstr>
      <vt:lpstr>Default Design</vt:lpstr>
      <vt:lpstr>First and Second Corinthians</vt:lpstr>
      <vt:lpstr>Memory Text 2 Corinthians 10:4 ESV</vt:lpstr>
      <vt:lpstr>Overview</vt:lpstr>
      <vt:lpstr>Apostolic Boasting</vt:lpstr>
      <vt:lpstr>False  Apostles</vt:lpstr>
      <vt:lpstr>Boasting as a Fool</vt:lpstr>
      <vt:lpstr>Summary</vt:lpstr>
      <vt:lpstr>Summary</vt:lpstr>
      <vt:lpstr>Summary</vt:lpstr>
      <vt:lpstr>PowerPoint Presentation</vt:lpstr>
      <vt:lpstr>2 Corinthians 10:17 ESV</vt:lpstr>
      <vt:lpstr>2 Corinthians 10:12 NLT</vt:lpstr>
      <vt:lpstr>2 Corinthians 10:13-15 ESV</vt:lpstr>
      <vt:lpstr>2 Corinthians 10:18 ESV</vt:lpstr>
      <vt:lpstr>2 Corinthians 11:4 NLT</vt:lpstr>
      <vt:lpstr>2 Corinthians 11:13-15 KJV</vt:lpstr>
      <vt:lpstr>2 Corinthians 11:20 NIV</vt:lpstr>
      <vt:lpstr>2 Corinthians 11:7, 10, 12 ESV</vt:lpstr>
      <vt:lpstr>2 Corinthians 11:1, 16-18 ESV</vt:lpstr>
      <vt:lpstr>2 Corinthians 11:18, 22-23 ESV</vt:lpstr>
      <vt:lpstr>2 Corinthians 12:7-10 ESV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12: Dealing with False Teachers</dc:title>
  <dc:subject>First and Second Corinthians</dc:subject>
  <dc:creator>Kenneth J. McNulty</dc:creator>
  <cp:lastModifiedBy>Kenneth McNulty</cp:lastModifiedBy>
  <cp:revision>23767</cp:revision>
  <cp:lastPrinted>2016-06-03T16:02:10Z</cp:lastPrinted>
  <dcterms:created xsi:type="dcterms:W3CDTF">2005-09-30T23:50:48Z</dcterms:created>
  <dcterms:modified xsi:type="dcterms:W3CDTF">2026-09-19T02:06:05Z</dcterms:modified>
  <cp:category>Bible Books</cp:category>
</cp:coreProperties>
</file>