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6565" r:id="rId1"/>
    <p:sldMasterId id="2147486578" r:id="rId2"/>
    <p:sldMasterId id="2147486580" r:id="rId3"/>
  </p:sldMasterIdLst>
  <p:notesMasterIdLst>
    <p:notesMasterId r:id="rId27"/>
  </p:notesMasterIdLst>
  <p:handoutMasterIdLst>
    <p:handoutMasterId r:id="rId28"/>
  </p:handoutMasterIdLst>
  <p:sldIdLst>
    <p:sldId id="3191" r:id="rId4"/>
    <p:sldId id="2881" r:id="rId5"/>
    <p:sldId id="3193" r:id="rId6"/>
    <p:sldId id="1100" r:id="rId7"/>
    <p:sldId id="3164" r:id="rId8"/>
    <p:sldId id="2250" r:id="rId9"/>
    <p:sldId id="3159" r:id="rId10"/>
    <p:sldId id="3160" r:id="rId11"/>
    <p:sldId id="3176" r:id="rId12"/>
    <p:sldId id="3118" r:id="rId13"/>
    <p:sldId id="2803" r:id="rId14"/>
    <p:sldId id="672" r:id="rId15"/>
    <p:sldId id="1855" r:id="rId16"/>
    <p:sldId id="3139" r:id="rId17"/>
    <p:sldId id="3201" r:id="rId18"/>
    <p:sldId id="3072" r:id="rId19"/>
    <p:sldId id="3199" r:id="rId20"/>
    <p:sldId id="3208" r:id="rId21"/>
    <p:sldId id="3206" r:id="rId22"/>
    <p:sldId id="3207" r:id="rId23"/>
    <p:sldId id="2284" r:id="rId24"/>
    <p:sldId id="3203" r:id="rId25"/>
    <p:sldId id="3204" r:id="rId26"/>
  </p:sldIdLst>
  <p:sldSz cx="9144000" cy="6858000" type="screen4x3"/>
  <p:notesSz cx="7102475" cy="9388475"/>
  <p:defaultTextStyle>
    <a:defPPr>
      <a:defRPr lang="en-US"/>
    </a:defPPr>
    <a:lvl1pPr algn="l" rtl="0" fontAlgn="base">
      <a:spcBef>
        <a:spcPct val="0"/>
      </a:spcBef>
      <a:spcAft>
        <a:spcPct val="0"/>
      </a:spcAft>
      <a:defRPr kern="1200">
        <a:solidFill>
          <a:schemeClr val="folHlink"/>
        </a:solidFill>
        <a:latin typeface="Arial" charset="0"/>
        <a:ea typeface="+mn-ea"/>
        <a:cs typeface="Arial" charset="0"/>
      </a:defRPr>
    </a:lvl1pPr>
    <a:lvl2pPr marL="457200" algn="l" rtl="0" fontAlgn="base">
      <a:spcBef>
        <a:spcPct val="0"/>
      </a:spcBef>
      <a:spcAft>
        <a:spcPct val="0"/>
      </a:spcAft>
      <a:defRPr kern="1200">
        <a:solidFill>
          <a:schemeClr val="folHlink"/>
        </a:solidFill>
        <a:latin typeface="Arial" charset="0"/>
        <a:ea typeface="+mn-ea"/>
        <a:cs typeface="Arial" charset="0"/>
      </a:defRPr>
    </a:lvl2pPr>
    <a:lvl3pPr marL="914400" algn="l" rtl="0" fontAlgn="base">
      <a:spcBef>
        <a:spcPct val="0"/>
      </a:spcBef>
      <a:spcAft>
        <a:spcPct val="0"/>
      </a:spcAft>
      <a:defRPr kern="1200">
        <a:solidFill>
          <a:schemeClr val="folHlink"/>
        </a:solidFill>
        <a:latin typeface="Arial" charset="0"/>
        <a:ea typeface="+mn-ea"/>
        <a:cs typeface="Arial" charset="0"/>
      </a:defRPr>
    </a:lvl3pPr>
    <a:lvl4pPr marL="1371600" algn="l" rtl="0" fontAlgn="base">
      <a:spcBef>
        <a:spcPct val="0"/>
      </a:spcBef>
      <a:spcAft>
        <a:spcPct val="0"/>
      </a:spcAft>
      <a:defRPr kern="1200">
        <a:solidFill>
          <a:schemeClr val="folHlink"/>
        </a:solidFill>
        <a:latin typeface="Arial" charset="0"/>
        <a:ea typeface="+mn-ea"/>
        <a:cs typeface="Arial" charset="0"/>
      </a:defRPr>
    </a:lvl4pPr>
    <a:lvl5pPr marL="1828800" algn="l" rtl="0" fontAlgn="base">
      <a:spcBef>
        <a:spcPct val="0"/>
      </a:spcBef>
      <a:spcAft>
        <a:spcPct val="0"/>
      </a:spcAft>
      <a:defRPr kern="1200">
        <a:solidFill>
          <a:schemeClr val="folHlink"/>
        </a:solidFill>
        <a:latin typeface="Arial" charset="0"/>
        <a:ea typeface="+mn-ea"/>
        <a:cs typeface="Arial" charset="0"/>
      </a:defRPr>
    </a:lvl5pPr>
    <a:lvl6pPr marL="2286000" algn="l" defTabSz="914400" rtl="0" eaLnBrk="1" latinLnBrk="0" hangingPunct="1">
      <a:defRPr kern="1200">
        <a:solidFill>
          <a:schemeClr val="folHlink"/>
        </a:solidFill>
        <a:latin typeface="Arial" charset="0"/>
        <a:ea typeface="+mn-ea"/>
        <a:cs typeface="Arial" charset="0"/>
      </a:defRPr>
    </a:lvl6pPr>
    <a:lvl7pPr marL="2743200" algn="l" defTabSz="914400" rtl="0" eaLnBrk="1" latinLnBrk="0" hangingPunct="1">
      <a:defRPr kern="1200">
        <a:solidFill>
          <a:schemeClr val="folHlink"/>
        </a:solidFill>
        <a:latin typeface="Arial" charset="0"/>
        <a:ea typeface="+mn-ea"/>
        <a:cs typeface="Arial" charset="0"/>
      </a:defRPr>
    </a:lvl7pPr>
    <a:lvl8pPr marL="3200400" algn="l" defTabSz="914400" rtl="0" eaLnBrk="1" latinLnBrk="0" hangingPunct="1">
      <a:defRPr kern="1200">
        <a:solidFill>
          <a:schemeClr val="folHlink"/>
        </a:solidFill>
        <a:latin typeface="Arial" charset="0"/>
        <a:ea typeface="+mn-ea"/>
        <a:cs typeface="Arial" charset="0"/>
      </a:defRPr>
    </a:lvl8pPr>
    <a:lvl9pPr marL="3657600" algn="l" defTabSz="914400" rtl="0" eaLnBrk="1" latinLnBrk="0" hangingPunct="1">
      <a:defRPr kern="1200">
        <a:solidFill>
          <a:schemeClr val="folHlink"/>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57">
          <p15:clr>
            <a:srgbClr val="A4A3A4"/>
          </p15:clr>
        </p15:guide>
        <p15:guide id="2" pos="2237">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enneth McNulty" initials="KM" lastIdx="2" clrIdx="0">
    <p:extLst>
      <p:ext uri="{19B8F6BF-5375-455C-9EA6-DF929625EA0E}">
        <p15:presenceInfo xmlns:p15="http://schemas.microsoft.com/office/powerpoint/2012/main" userId="6299ae2126c195a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CCFF"/>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262" autoAdjust="0"/>
    <p:restoredTop sz="62453" autoAdjust="0"/>
  </p:normalViewPr>
  <p:slideViewPr>
    <p:cSldViewPr>
      <p:cViewPr varScale="1">
        <p:scale>
          <a:sx n="53" d="100"/>
          <a:sy n="53" d="100"/>
        </p:scale>
        <p:origin x="1733" y="53"/>
      </p:cViewPr>
      <p:guideLst>
        <p:guide orient="horz" pos="2160"/>
        <p:guide pos="2880"/>
      </p:guideLst>
    </p:cSldViewPr>
  </p:slideViewPr>
  <p:outlineViewPr>
    <p:cViewPr>
      <p:scale>
        <a:sx n="33" d="100"/>
        <a:sy n="33" d="100"/>
      </p:scale>
      <p:origin x="0" y="-13402"/>
    </p:cViewPr>
  </p:outlineViewPr>
  <p:notesTextViewPr>
    <p:cViewPr>
      <p:scale>
        <a:sx n="200" d="100"/>
        <a:sy n="200" d="100"/>
      </p:scale>
      <p:origin x="0" y="0"/>
    </p:cViewPr>
  </p:notesTextViewPr>
  <p:sorterViewPr>
    <p:cViewPr>
      <p:scale>
        <a:sx n="75" d="100"/>
        <a:sy n="75" d="100"/>
      </p:scale>
      <p:origin x="0" y="-821"/>
    </p:cViewPr>
  </p:sorterViewPr>
  <p:notesViewPr>
    <p:cSldViewPr>
      <p:cViewPr varScale="1">
        <p:scale>
          <a:sx n="63" d="100"/>
          <a:sy n="63" d="100"/>
        </p:scale>
        <p:origin x="3158" y="67"/>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F6D812D-51F5-4FE5-A4A1-470FB017C6E3}"/>
              </a:ext>
            </a:extLst>
          </p:cNvPr>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8E5ADB5A-D5F8-451A-BB34-B2E545868C1B}"/>
              </a:ext>
            </a:extLst>
          </p:cNvPr>
          <p:cNvSpPr>
            <a:spLocks noGrp="1"/>
          </p:cNvSpPr>
          <p:nvPr>
            <p:ph type="dt" sz="quarter" idx="1"/>
          </p:nvPr>
        </p:nvSpPr>
        <p:spPr>
          <a:xfrm>
            <a:off x="4022725" y="0"/>
            <a:ext cx="3078163" cy="469900"/>
          </a:xfrm>
          <a:prstGeom prst="rect">
            <a:avLst/>
          </a:prstGeom>
        </p:spPr>
        <p:txBody>
          <a:bodyPr vert="horz" lIns="91440" tIns="45720" rIns="91440" bIns="45720" rtlCol="0"/>
          <a:lstStyle>
            <a:lvl1pPr algn="r">
              <a:defRPr sz="1200"/>
            </a:lvl1pPr>
          </a:lstStyle>
          <a:p>
            <a:fld id="{F929DFDA-FA1E-40FF-9956-D234420C2A14}" type="datetimeFigureOut">
              <a:rPr lang="en-US" smtClean="0"/>
              <a:t>8/28/2026</a:t>
            </a:fld>
            <a:endParaRPr lang="en-US" dirty="0"/>
          </a:p>
        </p:txBody>
      </p:sp>
      <p:sp>
        <p:nvSpPr>
          <p:cNvPr id="4" name="Footer Placeholder 3">
            <a:extLst>
              <a:ext uri="{FF2B5EF4-FFF2-40B4-BE49-F238E27FC236}">
                <a16:creationId xmlns:a16="http://schemas.microsoft.com/office/drawing/2014/main" id="{8D05B59C-FED4-4A56-80F0-C76A98CB748E}"/>
              </a:ext>
            </a:extLst>
          </p:cNvPr>
          <p:cNvSpPr>
            <a:spLocks noGrp="1"/>
          </p:cNvSpPr>
          <p:nvPr>
            <p:ph type="ftr" sz="quarter" idx="2"/>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0DCAAB61-4088-4F01-8AA0-695C9223DD7F}"/>
              </a:ext>
            </a:extLst>
          </p:cNvPr>
          <p:cNvSpPr>
            <a:spLocks noGrp="1"/>
          </p:cNvSpPr>
          <p:nvPr>
            <p:ph type="sldNum" sz="quarter" idx="3"/>
          </p:nvPr>
        </p:nvSpPr>
        <p:spPr>
          <a:xfrm>
            <a:off x="4022725" y="8918575"/>
            <a:ext cx="3078163" cy="469900"/>
          </a:xfrm>
          <a:prstGeom prst="rect">
            <a:avLst/>
          </a:prstGeom>
        </p:spPr>
        <p:txBody>
          <a:bodyPr vert="horz" lIns="91440" tIns="45720" rIns="91440" bIns="45720" rtlCol="0" anchor="b"/>
          <a:lstStyle>
            <a:lvl1pPr algn="r">
              <a:defRPr sz="1200"/>
            </a:lvl1pPr>
          </a:lstStyle>
          <a:p>
            <a:fld id="{06CE996A-FB27-4801-A8E7-9EF22DFC39D1}" type="slidenum">
              <a:rPr lang="en-US" smtClean="0"/>
              <a:t>‹#›</a:t>
            </a:fld>
            <a:endParaRPr lang="en-US" dirty="0"/>
          </a:p>
        </p:txBody>
      </p:sp>
    </p:spTree>
    <p:extLst>
      <p:ext uri="{BB962C8B-B14F-4D97-AF65-F5344CB8AC3E}">
        <p14:creationId xmlns:p14="http://schemas.microsoft.com/office/powerpoint/2010/main" val="22088947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t" anchorCtr="0" compatLnSpc="1">
            <a:prstTxWarp prst="textNoShape">
              <a:avLst/>
            </a:prstTxWarp>
          </a:bodyPr>
          <a:lstStyle>
            <a:lvl1pPr>
              <a:defRPr sz="1200">
                <a:solidFill>
                  <a:schemeClr val="tx1"/>
                </a:solidFill>
                <a:latin typeface="Arial" charset="0"/>
                <a:cs typeface="+mn-cs"/>
              </a:defRPr>
            </a:lvl1pPr>
          </a:lstStyle>
          <a:p>
            <a:pPr>
              <a:defRPr/>
            </a:pPr>
            <a:endParaRPr lang="en-US" dirty="0"/>
          </a:p>
        </p:txBody>
      </p:sp>
      <p:sp>
        <p:nvSpPr>
          <p:cNvPr id="14339" name="Rectangle 3"/>
          <p:cNvSpPr>
            <a:spLocks noGrp="1" noChangeArrowheads="1"/>
          </p:cNvSpPr>
          <p:nvPr>
            <p:ph type="dt" idx="1"/>
          </p:nvPr>
        </p:nvSpPr>
        <p:spPr bwMode="auto">
          <a:xfrm>
            <a:off x="4023092" y="0"/>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t" anchorCtr="0" compatLnSpc="1">
            <a:prstTxWarp prst="textNoShape">
              <a:avLst/>
            </a:prstTxWarp>
          </a:bodyPr>
          <a:lstStyle>
            <a:lvl1pPr algn="r">
              <a:defRPr sz="1200">
                <a:solidFill>
                  <a:schemeClr val="tx1"/>
                </a:solidFill>
                <a:latin typeface="Arial" charset="0"/>
                <a:cs typeface="+mn-cs"/>
              </a:defRPr>
            </a:lvl1pPr>
          </a:lstStyle>
          <a:p>
            <a:pPr>
              <a:defRPr/>
            </a:pPr>
            <a:endParaRPr lang="en-US" dirty="0"/>
          </a:p>
        </p:txBody>
      </p:sp>
      <p:sp>
        <p:nvSpPr>
          <p:cNvPr id="32772" name="Rectangle 4"/>
          <p:cNvSpPr>
            <a:spLocks noGrp="1" noRot="1" noChangeAspect="1" noChangeArrowheads="1" noTextEdit="1"/>
          </p:cNvSpPr>
          <p:nvPr>
            <p:ph type="sldImg" idx="2"/>
          </p:nvPr>
        </p:nvSpPr>
        <p:spPr bwMode="auto">
          <a:xfrm>
            <a:off x="1204913" y="704850"/>
            <a:ext cx="4692650" cy="3519488"/>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4341" name="Rectangle 5"/>
          <p:cNvSpPr>
            <a:spLocks noGrp="1" noChangeArrowheads="1"/>
          </p:cNvSpPr>
          <p:nvPr>
            <p:ph type="body" sz="quarter" idx="3"/>
          </p:nvPr>
        </p:nvSpPr>
        <p:spPr bwMode="auto">
          <a:xfrm>
            <a:off x="710248" y="4459526"/>
            <a:ext cx="5681980" cy="4224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4342" name="Rectangle 6"/>
          <p:cNvSpPr>
            <a:spLocks noGrp="1" noChangeArrowheads="1"/>
          </p:cNvSpPr>
          <p:nvPr>
            <p:ph type="ftr" sz="quarter" idx="4"/>
          </p:nvPr>
        </p:nvSpPr>
        <p:spPr bwMode="auto">
          <a:xfrm>
            <a:off x="0" y="8917422"/>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b" anchorCtr="0" compatLnSpc="1">
            <a:prstTxWarp prst="textNoShape">
              <a:avLst/>
            </a:prstTxWarp>
          </a:bodyPr>
          <a:lstStyle>
            <a:lvl1pPr>
              <a:defRPr sz="1200">
                <a:solidFill>
                  <a:schemeClr val="tx1"/>
                </a:solidFill>
                <a:latin typeface="Arial" charset="0"/>
                <a:cs typeface="+mn-cs"/>
              </a:defRPr>
            </a:lvl1pPr>
          </a:lstStyle>
          <a:p>
            <a:pPr>
              <a:defRPr/>
            </a:pPr>
            <a:endParaRPr lang="en-US" dirty="0"/>
          </a:p>
        </p:txBody>
      </p:sp>
      <p:sp>
        <p:nvSpPr>
          <p:cNvPr id="14343" name="Rectangle 7"/>
          <p:cNvSpPr>
            <a:spLocks noGrp="1" noChangeArrowheads="1"/>
          </p:cNvSpPr>
          <p:nvPr>
            <p:ph type="sldNum" sz="quarter" idx="5"/>
          </p:nvPr>
        </p:nvSpPr>
        <p:spPr bwMode="auto">
          <a:xfrm>
            <a:off x="4023092" y="8917422"/>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b" anchorCtr="0" compatLnSpc="1">
            <a:prstTxWarp prst="textNoShape">
              <a:avLst/>
            </a:prstTxWarp>
          </a:bodyPr>
          <a:lstStyle>
            <a:lvl1pPr algn="r">
              <a:defRPr sz="1200">
                <a:solidFill>
                  <a:schemeClr val="tx1"/>
                </a:solidFill>
                <a:latin typeface="Arial" charset="0"/>
                <a:cs typeface="+mn-cs"/>
              </a:defRPr>
            </a:lvl1pPr>
          </a:lstStyle>
          <a:p>
            <a:pPr>
              <a:defRPr/>
            </a:pPr>
            <a:fld id="{8FA03DF1-0740-4641-8846-A13960E4BC68}" type="slidenum">
              <a:rPr lang="en-US"/>
              <a:pPr>
                <a:defRPr/>
              </a:pPr>
              <a:t>‹#›</a:t>
            </a:fld>
            <a:endParaRPr lang="en-US" dirty="0"/>
          </a:p>
        </p:txBody>
      </p:sp>
    </p:spTree>
    <p:extLst>
      <p:ext uri="{BB962C8B-B14F-4D97-AF65-F5344CB8AC3E}">
        <p14:creationId xmlns:p14="http://schemas.microsoft.com/office/powerpoint/2010/main" val="176988238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a:t>
            </a:fld>
            <a:endParaRPr lang="en-US" dirty="0"/>
          </a:p>
        </p:txBody>
      </p:sp>
    </p:spTree>
    <p:extLst>
      <p:ext uri="{BB962C8B-B14F-4D97-AF65-F5344CB8AC3E}">
        <p14:creationId xmlns:p14="http://schemas.microsoft.com/office/powerpoint/2010/main" val="40440819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10</a:t>
            </a:fld>
            <a:endParaRPr lang="en-US" dirty="0"/>
          </a:p>
        </p:txBody>
      </p:sp>
    </p:spTree>
    <p:extLst>
      <p:ext uri="{BB962C8B-B14F-4D97-AF65-F5344CB8AC3E}">
        <p14:creationId xmlns:p14="http://schemas.microsoft.com/office/powerpoint/2010/main" val="14900565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What important information does the apostle Paul always seem to give about himself as he begins his epistles?</a:t>
            </a:r>
          </a:p>
          <a:p>
            <a:pPr marL="274320" indent="-274320"/>
            <a:r>
              <a:rPr lang="en-US" b="0" dirty="0"/>
              <a:t>1.  In 9 out of his 13 epistles, Paul mentions that he is an apostle of Jesus Christ.</a:t>
            </a:r>
          </a:p>
          <a:p>
            <a:pPr marL="274320" indent="-274320"/>
            <a:r>
              <a:rPr lang="en-US" b="0" dirty="0"/>
              <a:t>2.  This provides his authority to speak on behalf of the Lord Jesus.</a:t>
            </a:r>
          </a:p>
          <a:p>
            <a:pPr marL="274320" indent="-274320"/>
            <a:r>
              <a:rPr lang="en-US" b="0" dirty="0"/>
              <a:t>3.  He wasn’t just a follower of Jesus.</a:t>
            </a:r>
          </a:p>
          <a:p>
            <a:pPr marL="274320" indent="-274320"/>
            <a:r>
              <a:rPr lang="en-US" b="0" dirty="0"/>
              <a:t>4.  He had seen the Lord Jesus on the road to Damascus and had been commissioned by Him to preach the Gospel.</a:t>
            </a:r>
          </a:p>
          <a:p>
            <a:pPr marL="274320" indent="-274320"/>
            <a:r>
              <a:rPr lang="en-US" b="0" dirty="0"/>
              <a:t>5.  And the gospel that he preached he received from Jesus Himself.</a:t>
            </a:r>
          </a:p>
          <a:p>
            <a:pPr marL="274320" indent="-274320"/>
            <a:r>
              <a:rPr lang="en-US" b="0" dirty="0"/>
              <a:t>6.  So He spoke and wrote with apostolic authority to write inspired Scripture.</a:t>
            </a:r>
          </a:p>
          <a:p>
            <a:pPr marL="274320" indent="-274320"/>
            <a:r>
              <a:rPr lang="en-US" b="0" dirty="0"/>
              <a:t>7.  We consider his letters to be God-breathed.</a:t>
            </a:r>
          </a:p>
          <a:p>
            <a:pPr marL="274320" indent="-274320"/>
            <a:endParaRPr lang="en-US" b="0" dirty="0"/>
          </a:p>
          <a:p>
            <a:pPr marL="274320" indent="-274320"/>
            <a:r>
              <a:rPr lang="en-US" b="1" dirty="0"/>
              <a:t>Q2:  What blessing did he ask for the Corinthian church?</a:t>
            </a:r>
          </a:p>
          <a:p>
            <a:pPr marL="274320" indent="-274320"/>
            <a:r>
              <a:rPr lang="en-US" b="0" dirty="0"/>
              <a:t>1.  That they might receive grace and peace from God the Father and the Lord Jesus Christ.</a:t>
            </a:r>
          </a:p>
          <a:p>
            <a:pPr marL="274320" indent="-274320"/>
            <a:r>
              <a:rPr lang="en-US" b="0" dirty="0"/>
              <a:t>2.  Grace is God’s unmerited favor to mankind.</a:t>
            </a:r>
          </a:p>
          <a:p>
            <a:pPr marL="274320" indent="-274320"/>
            <a:r>
              <a:rPr lang="en-US" b="0" dirty="0"/>
              <a:t>3.  We see it most clearly in the gift of His Son to die for our sins.</a:t>
            </a:r>
          </a:p>
          <a:p>
            <a:pPr marL="274320" indent="-274320"/>
            <a:r>
              <a:rPr lang="en-US" b="0" dirty="0"/>
              <a:t>4.  We receive God’s grace by our faith, trusting in Jesus as a living Person for the forgiveness of our sins and eternal life with God.</a:t>
            </a:r>
          </a:p>
          <a:p>
            <a:pPr marL="274320" indent="-274320"/>
            <a:r>
              <a:rPr lang="en-US" b="0" dirty="0"/>
              <a:t>5.  When we have that saving faith we are justified, forgiven, declared righteous.</a:t>
            </a:r>
          </a:p>
          <a:p>
            <a:pPr marL="274320" indent="-274320"/>
            <a:r>
              <a:rPr lang="en-US" b="0" dirty="0"/>
              <a:t>6.  When we are justified, we are reconciled to God and have peace with Him.</a:t>
            </a:r>
          </a:p>
          <a:p>
            <a:pPr marL="274320" indent="-274320"/>
            <a:r>
              <a:rPr lang="en-US" b="0" dirty="0"/>
              <a:t>7.  Paul write it to the Romans in:</a:t>
            </a:r>
          </a:p>
          <a:p>
            <a:pPr marL="274320" indent="-274320"/>
            <a:r>
              <a:rPr lang="en-US" b="1" dirty="0"/>
              <a:t>Romans 5:1 KJV</a:t>
            </a:r>
            <a:r>
              <a:rPr lang="en-US" b="0" dirty="0"/>
              <a:t> - Therefore being justified by faith, we have peace with God through our Lord Jesus Christ:</a:t>
            </a:r>
          </a:p>
          <a:p>
            <a:pPr marL="274320" indent="-274320"/>
            <a:r>
              <a:rPr lang="en-US" b="0" dirty="0"/>
              <a:t>8.  This is the gospel of righteousness by faith that Paul preached.  </a:t>
            </a:r>
          </a:p>
          <a:p>
            <a:pPr marL="274320" indent="-274320"/>
            <a:r>
              <a:rPr lang="en-US" b="0" dirty="0"/>
              <a:t>9.  We are saved by grace through faith.</a:t>
            </a:r>
          </a:p>
          <a:p>
            <a:pPr marL="274320" indent="-274320"/>
            <a:r>
              <a:rPr lang="en-US" b="0" dirty="0"/>
              <a:t>10. May each of </a:t>
            </a:r>
            <a:r>
              <a:rPr lang="en-US" b="1" dirty="0"/>
              <a:t>us</a:t>
            </a:r>
            <a:r>
              <a:rPr lang="en-US" b="0" dirty="0"/>
              <a:t> also find peace with God through the grace that brings salvation in Jesus Christ.</a:t>
            </a:r>
          </a:p>
          <a:p>
            <a:pPr marL="274320" indent="-274320"/>
            <a:endParaRPr lang="en-US" b="0"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9929342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r>
              <a:rPr lang="en-US" b="1" dirty="0"/>
              <a:t>Q1:  For what reason does Paul praise God the Father here?</a:t>
            </a:r>
          </a:p>
          <a:p>
            <a:pPr marL="274320" indent="-457200"/>
            <a:r>
              <a:rPr lang="en-US" b="0" dirty="0"/>
              <a:t>1.  He praises God because He is the source of all comfort.</a:t>
            </a:r>
          </a:p>
          <a:p>
            <a:pPr marL="274320" indent="-457200"/>
            <a:endParaRPr lang="en-US" b="0" dirty="0"/>
          </a:p>
          <a:p>
            <a:pPr marL="274320" indent="-457200"/>
            <a:r>
              <a:rPr lang="en-US" b="1" dirty="0"/>
              <a:t>Q2: But even before Paul gets to  the Father as the source of all comfort, what kind of a father is He?</a:t>
            </a:r>
          </a:p>
          <a:p>
            <a:pPr marL="274320" indent="-457200"/>
            <a:r>
              <a:rPr lang="en-US" b="0" dirty="0"/>
              <a:t>1.  Paul writes: “God is our merciful Father.”</a:t>
            </a:r>
          </a:p>
          <a:p>
            <a:pPr marL="274320" indent="-457200"/>
            <a:r>
              <a:rPr lang="en-US" b="0" dirty="0"/>
              <a:t>2.  Some think of the Father as the stern one in the Trinity.</a:t>
            </a:r>
          </a:p>
          <a:p>
            <a:pPr marL="274320" indent="-457200"/>
            <a:r>
              <a:rPr lang="en-US" b="0" dirty="0"/>
              <a:t>3.  He’s the God of the OT ready to bring condemnation on the sinner.</a:t>
            </a:r>
          </a:p>
          <a:p>
            <a:pPr marL="274320" indent="-457200"/>
            <a:r>
              <a:rPr lang="en-US" b="0" dirty="0"/>
              <a:t>4.  And Jesus has to plead His blood before the Father relents and forgives us.</a:t>
            </a:r>
          </a:p>
          <a:p>
            <a:pPr marL="274320" indent="-457200"/>
            <a:r>
              <a:rPr lang="en-US" b="0" dirty="0"/>
              <a:t>5.  But that is not a biblical view of God.</a:t>
            </a:r>
          </a:p>
          <a:p>
            <a:pPr marL="274320" indent="-457200"/>
            <a:r>
              <a:rPr lang="en-US" b="0" dirty="0"/>
              <a:t>6.  God the Father loved you so much He gave His only Son to die for your sins.</a:t>
            </a:r>
          </a:p>
          <a:p>
            <a:pPr marL="274320" indent="-457200"/>
            <a:r>
              <a:rPr lang="en-US" b="0" dirty="0"/>
              <a:t>7.  He is anxious to forgive and restore.</a:t>
            </a:r>
          </a:p>
          <a:p>
            <a:pPr marL="274320" indent="-457200"/>
            <a:r>
              <a:rPr lang="en-US" b="0" dirty="0"/>
              <a:t>8.  He is compassionate and merciful and willing to forgive with divine love for each of us.</a:t>
            </a:r>
          </a:p>
          <a:p>
            <a:pPr marL="274320" indent="-457200"/>
            <a:r>
              <a:rPr lang="en-US" b="0" dirty="0"/>
              <a:t>9.  Jesus said in:</a:t>
            </a:r>
          </a:p>
          <a:p>
            <a:pPr marL="274320" indent="-457200"/>
            <a:r>
              <a:rPr lang="en-US" b="1" dirty="0"/>
              <a:t>John 16:27 NKJV</a:t>
            </a:r>
            <a:r>
              <a:rPr lang="en-US" b="0" dirty="0"/>
              <a:t> - "for the Father Himself loves you, because you have loved Me, and have believed that I came forth from God.</a:t>
            </a:r>
          </a:p>
          <a:p>
            <a:pPr marL="274320" indent="-457200"/>
            <a:r>
              <a:rPr lang="en-US" b="0" dirty="0"/>
              <a:t>10. So the Father is merciful, compassionate, and the source of comfort when we are in Christ.</a:t>
            </a:r>
          </a:p>
          <a:p>
            <a:pPr marL="274320" indent="-457200"/>
            <a:endParaRPr lang="en-US" b="0" dirty="0"/>
          </a:p>
          <a:p>
            <a:pPr marL="274320" indent="-457200"/>
            <a:r>
              <a:rPr lang="en-US" b="1" dirty="0"/>
              <a:t>Q3:  When God brings us comfort, what does that empower us to do?</a:t>
            </a:r>
          </a:p>
          <a:p>
            <a:pPr marL="274320" indent="-457200"/>
            <a:r>
              <a:rPr lang="en-US" b="0" dirty="0"/>
              <a:t>1.  When God comforts us, that allows us to comfort others.</a:t>
            </a:r>
          </a:p>
          <a:p>
            <a:pPr marL="274320" indent="-457200"/>
            <a:r>
              <a:rPr lang="en-US" b="0" dirty="0"/>
              <a:t>2.  God allows us to go through difficulties to strengthen our faith and develop us into mature faithful Christians.</a:t>
            </a:r>
          </a:p>
          <a:p>
            <a:pPr marL="274320" indent="-457200"/>
            <a:r>
              <a:rPr lang="en-US" b="0" dirty="0"/>
              <a:t>3.  When God leads us through our trials, we can be a comfort to others who go through the same thing.</a:t>
            </a:r>
          </a:p>
          <a:p>
            <a:pPr marL="274320" indent="-457200"/>
            <a:r>
              <a:rPr lang="en-US" b="0" dirty="0"/>
              <a:t>4.  If we have had a problem getting Sabbath off as a day of rest from our employment, we can be a help to others who are going through the same thing.</a:t>
            </a:r>
          </a:p>
          <a:p>
            <a:pPr marL="274320" indent="-457200"/>
            <a:r>
              <a:rPr lang="en-US" b="0" dirty="0"/>
              <a:t>5.  If God has brought comfort to us in our conflict, He can bring the same to others who are trusting in Him.</a:t>
            </a:r>
          </a:p>
          <a:p>
            <a:pPr marL="274320" indent="-457200"/>
            <a:r>
              <a:rPr lang="en-US" b="0" dirty="0"/>
              <a:t>6.  So, as the song says, “Leave a well in the valley you go through.”</a:t>
            </a:r>
          </a:p>
          <a:p>
            <a:pPr marL="274320" indent="-457200"/>
            <a:r>
              <a:rPr lang="en-US" b="0" dirty="0"/>
              <a:t>7.  When others go through the same valley, they can be encouraged and comforted by our testimony of God’s grace, goodness, and comfort.</a:t>
            </a:r>
          </a:p>
          <a:p>
            <a:pPr marL="274320" indent="-457200"/>
            <a:endParaRPr lang="en-US" b="0" dirty="0"/>
          </a:p>
          <a:p>
            <a:pPr marL="274320" indent="-457200"/>
            <a:r>
              <a:rPr lang="en-US" b="1" dirty="0"/>
              <a:t>Q4: What promise does Paul end with here?</a:t>
            </a:r>
          </a:p>
          <a:p>
            <a:pPr marL="274320" indent="-457200"/>
            <a:r>
              <a:rPr lang="en-US" b="0" dirty="0"/>
              <a:t>1.  The more we suffer, the more God will bless us with His comfort.</a:t>
            </a:r>
          </a:p>
          <a:p>
            <a:pPr marL="274320" indent="-457200"/>
            <a:r>
              <a:rPr lang="en-US" b="0" dirty="0"/>
              <a:t>2.  God has promised to never leave us or forsake us.</a:t>
            </a:r>
          </a:p>
          <a:p>
            <a:pPr marL="274320" indent="-457200"/>
            <a:r>
              <a:rPr lang="en-US" b="0" dirty="0"/>
              <a:t>3.  And He keeps that promise by sending the HS to dwell in our hearts.</a:t>
            </a:r>
          </a:p>
          <a:p>
            <a:pPr marL="274320" indent="-457200"/>
            <a:r>
              <a:rPr lang="en-US" b="0" dirty="0"/>
              <a:t>4.  It is through the HS that God ministers His comfort to us.</a:t>
            </a:r>
          </a:p>
          <a:p>
            <a:pPr marL="274320" indent="-457200"/>
            <a:r>
              <a:rPr lang="en-US" b="0" dirty="0"/>
              <a:t>5.  In fact, the HS is called the Comforter!</a:t>
            </a:r>
          </a:p>
          <a:p>
            <a:pPr marL="274320" indent="-457200"/>
            <a:r>
              <a:rPr lang="en-US" b="0" dirty="0"/>
              <a:t>6.  Four times in the gospel of John, the HS is referred to as the Comforter in the KJV.</a:t>
            </a:r>
          </a:p>
          <a:p>
            <a:pPr marL="274320" indent="-457200"/>
            <a:r>
              <a:rPr lang="en-US" b="0" dirty="0"/>
              <a:t>7.  For example:</a:t>
            </a:r>
          </a:p>
          <a:p>
            <a:pPr marL="274320" indent="-457200"/>
            <a:r>
              <a:rPr lang="en-US" b="1" dirty="0"/>
              <a:t>John 14:26 KJV </a:t>
            </a:r>
            <a:r>
              <a:rPr lang="en-US" b="0" dirty="0"/>
              <a:t>- But the Comforter, which is the Holy Ghost, whom the Father will send in my name, he shall teach you all things, and bring all things to your remembrance, whatsoever I have said unto you.</a:t>
            </a:r>
          </a:p>
          <a:p>
            <a:pPr marL="274320" indent="-457200"/>
            <a:r>
              <a:rPr lang="en-US" b="0" dirty="0"/>
              <a:t>8.  The Greek is </a:t>
            </a:r>
            <a:r>
              <a:rPr lang="en-US" sz="1200" b="0" i="1" kern="1200" dirty="0" err="1">
                <a:solidFill>
                  <a:schemeClr val="tx1"/>
                </a:solidFill>
                <a:effectLst/>
                <a:latin typeface="+mn-lt"/>
                <a:ea typeface="+mn-ea"/>
                <a:cs typeface="+mn-cs"/>
              </a:rPr>
              <a:t>paraklētos</a:t>
            </a:r>
            <a:r>
              <a:rPr lang="en-US" sz="1200" b="0" i="1" kern="1200" dirty="0">
                <a:solidFill>
                  <a:schemeClr val="tx1"/>
                </a:solidFill>
                <a:effectLst/>
                <a:latin typeface="+mn-lt"/>
                <a:ea typeface="+mn-ea"/>
                <a:cs typeface="+mn-cs"/>
              </a:rPr>
              <a:t>.</a:t>
            </a:r>
          </a:p>
          <a:p>
            <a:pPr marL="274320" indent="-457200"/>
            <a:r>
              <a:rPr lang="en-US" b="0" dirty="0"/>
              <a:t>9.  So comforter is a valid translation as is helper or advocate or counselor.</a:t>
            </a:r>
          </a:p>
          <a:p>
            <a:pPr marL="274320" indent="-457200"/>
            <a:r>
              <a:rPr lang="en-US" b="0" dirty="0"/>
              <a:t>10. The more we suffer, the more the HS is available to us to bring us comfort. </a:t>
            </a:r>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12</a:t>
            </a:fld>
            <a:endParaRPr lang="en-US" dirty="0"/>
          </a:p>
        </p:txBody>
      </p:sp>
    </p:spTree>
    <p:extLst>
      <p:ext uri="{BB962C8B-B14F-4D97-AF65-F5344CB8AC3E}">
        <p14:creationId xmlns:p14="http://schemas.microsoft.com/office/powerpoint/2010/main" val="30715561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What problems did Paul encounter in Asia that were a mortal danger to him?</a:t>
            </a:r>
          </a:p>
          <a:p>
            <a:pPr marL="274320" indent="-274320"/>
            <a:r>
              <a:rPr lang="en-US" b="0" dirty="0"/>
              <a:t>1.  Paul doesn’t say, so we don’t know for sure.</a:t>
            </a:r>
          </a:p>
          <a:p>
            <a:pPr marL="274320" indent="-274320"/>
            <a:r>
              <a:rPr lang="en-US" b="0" dirty="0"/>
              <a:t>2.  But one incident that has been suggested is the riot in Ephesus during the time the Paul was ministering there.</a:t>
            </a:r>
          </a:p>
          <a:p>
            <a:pPr marL="274320" indent="-274320"/>
            <a:r>
              <a:rPr lang="en-US" b="0" dirty="0"/>
              <a:t>3.  You will recall that this was caused by Demetrius, a silversmith who accused Paul and his companions of ruining their business of making shrines to the goddess Diana.</a:t>
            </a:r>
          </a:p>
          <a:p>
            <a:pPr marL="274320" indent="-274320"/>
            <a:r>
              <a:rPr lang="en-US" b="0" dirty="0"/>
              <a:t>4.  They dragged two of Paul’s companions into the theater and for two hours shouted “Great is Diana of the Ephesians.”</a:t>
            </a:r>
          </a:p>
          <a:p>
            <a:pPr marL="274320" indent="-274320"/>
            <a:r>
              <a:rPr lang="en-US" b="0" dirty="0"/>
              <a:t>5.  Fortunately, cooler heads prevailed and no harm came to them.</a:t>
            </a:r>
          </a:p>
          <a:p>
            <a:pPr marL="274320" indent="-274320"/>
            <a:r>
              <a:rPr lang="en-US" b="0" dirty="0"/>
              <a:t>6.  One incident that would fit his description better would be when he was stoned at Lystra on his first missionary journey, dragged out of the city, and left for dead.</a:t>
            </a:r>
          </a:p>
          <a:p>
            <a:pPr marL="274320" indent="-274320"/>
            <a:endParaRPr lang="en-US" b="0" dirty="0"/>
          </a:p>
          <a:p>
            <a:pPr marL="274320" indent="-274320"/>
            <a:r>
              <a:rPr lang="en-US" b="1" dirty="0"/>
              <a:t>Q2: What did they learn from their self-reliance in trials?</a:t>
            </a:r>
          </a:p>
          <a:p>
            <a:pPr marL="274320" indent="-274320"/>
            <a:r>
              <a:rPr lang="en-US" b="0" dirty="0"/>
              <a:t>1.  They learned to rely only on God rather than themselves.</a:t>
            </a:r>
          </a:p>
          <a:p>
            <a:pPr marL="274320" indent="-274320"/>
            <a:r>
              <a:rPr lang="en-US" b="0" dirty="0"/>
              <a:t>2.  If we rely on God we cannot be defeated, because He can raise the dead.</a:t>
            </a:r>
          </a:p>
          <a:p>
            <a:pPr marL="274320" indent="-274320"/>
            <a:r>
              <a:rPr lang="en-US" b="0" dirty="0"/>
              <a:t>3.  If the worst happens and our enemies kill us, not even death can separate us from the love of God which is in Christ Jesus our Lord.</a:t>
            </a:r>
          </a:p>
          <a:p>
            <a:pPr marL="274320" indent="-274320"/>
            <a:endParaRPr lang="en-US" b="0" dirty="0"/>
          </a:p>
          <a:p>
            <a:pPr marL="274320" indent="-274320"/>
            <a:endParaRPr lang="en-US" b="0" dirty="0"/>
          </a:p>
        </p:txBody>
      </p:sp>
      <p:sp>
        <p:nvSpPr>
          <p:cNvPr id="4" name="Slide Number Placeholder 3"/>
          <p:cNvSpPr>
            <a:spLocks noGrp="1"/>
          </p:cNvSpPr>
          <p:nvPr>
            <p:ph type="sldNum" sz="quarter" idx="10"/>
          </p:nvPr>
        </p:nvSpPr>
        <p:spPr/>
        <p:txBody>
          <a:bodyPr/>
          <a:lstStyle/>
          <a:p>
            <a:pPr>
              <a:defRPr/>
            </a:pPr>
            <a:fld id="{8FA03DF1-0740-4641-8846-A13960E4BC68}" type="slidenum">
              <a:rPr lang="en-US" smtClean="0"/>
              <a:pPr>
                <a:defRPr/>
              </a:pPr>
              <a:t>13</a:t>
            </a:fld>
            <a:endParaRPr lang="en-US" dirty="0"/>
          </a:p>
        </p:txBody>
      </p:sp>
    </p:spTree>
    <p:extLst>
      <p:ext uri="{BB962C8B-B14F-4D97-AF65-F5344CB8AC3E}">
        <p14:creationId xmlns:p14="http://schemas.microsoft.com/office/powerpoint/2010/main" val="6972182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r>
              <a:rPr lang="en-US" b="1" dirty="0"/>
              <a:t>Q1:  What was Paul’s original plan to visit the Corinthian church?</a:t>
            </a:r>
          </a:p>
          <a:p>
            <a:pPr marL="274320" indent="-457200"/>
            <a:r>
              <a:rPr lang="en-US" dirty="0"/>
              <a:t>1.  He was in Ephesus when he wrote 1 Corinthians.</a:t>
            </a:r>
          </a:p>
          <a:p>
            <a:pPr marL="274320" indent="-457200"/>
            <a:r>
              <a:rPr lang="en-US" dirty="0"/>
              <a:t>2.  He planned to travel from there to Corinth, visit the church there in Greece, go north into Macedonia, collecting offerings for the poor at Jerusalem.</a:t>
            </a:r>
          </a:p>
          <a:p>
            <a:pPr marL="274320" indent="-457200"/>
            <a:r>
              <a:rPr lang="en-US" dirty="0"/>
              <a:t>3.  Then he would travel back south to Corinth and go back to Judea to deliver the offering collected to the Jerusalem church.</a:t>
            </a:r>
          </a:p>
          <a:p>
            <a:pPr marL="274320" indent="-457200"/>
            <a:r>
              <a:rPr lang="en-US" dirty="0"/>
              <a:t>4.  In 1 Cor 16:6-7 Paul says that when he comes to visit them he would like to stay the whole winter with them before going back to Judea.</a:t>
            </a:r>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14</a:t>
            </a:fld>
            <a:endParaRPr lang="en-US" dirty="0"/>
          </a:p>
        </p:txBody>
      </p:sp>
    </p:spTree>
    <p:extLst>
      <p:ext uri="{BB962C8B-B14F-4D97-AF65-F5344CB8AC3E}">
        <p14:creationId xmlns:p14="http://schemas.microsoft.com/office/powerpoint/2010/main" val="22775245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r>
              <a:rPr lang="en-US" b="1" dirty="0"/>
              <a:t>Q1: What kind of a visit did Paul have with the Corinthian church?</a:t>
            </a:r>
          </a:p>
          <a:p>
            <a:pPr marL="274320" indent="-457200"/>
            <a:r>
              <a:rPr lang="en-US" b="0" dirty="0"/>
              <a:t>1.  Verse 1 tells us that Paul had a “painful visit” with the church.</a:t>
            </a:r>
          </a:p>
          <a:p>
            <a:pPr marL="274320" indent="-457200"/>
            <a:r>
              <a:rPr lang="en-US" b="0" dirty="0"/>
              <a:t>2.  That’s why he decided to write his “severe letter” because he didn’t want to go there and have “another painful visit.”</a:t>
            </a:r>
          </a:p>
          <a:p>
            <a:pPr marL="274320" indent="-457200"/>
            <a:r>
              <a:rPr lang="en-US" b="0" dirty="0"/>
              <a:t>3.  So this painful visit came after Paul established the church there on his second missionary journey, and after he wrote 1 Corinthians from Ephesus on his third missionary journey. </a:t>
            </a:r>
          </a:p>
          <a:p>
            <a:pPr marL="274320" indent="-457200"/>
            <a:r>
              <a:rPr lang="en-US" b="0" dirty="0"/>
              <a:t>4.  Instead of going from Ephesus to Corinth to Macedonia back to Corinth as he had originally planned, Paul went form Ephesus to Corinth back to Ephesus and wrote them a severe letter.</a:t>
            </a:r>
          </a:p>
          <a:p>
            <a:pPr marL="274320" indent="-457200"/>
            <a:r>
              <a:rPr lang="en-US" b="0" dirty="0"/>
              <a:t>5.  This trip is not recorded in the book of Acts.</a:t>
            </a:r>
          </a:p>
          <a:p>
            <a:pPr marL="274320" indent="-457200"/>
            <a:endParaRPr lang="en-US" b="0" dirty="0"/>
          </a:p>
          <a:p>
            <a:pPr marL="274320" indent="-457200"/>
            <a:endParaRPr lang="en-US" b="0"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15</a:t>
            </a:fld>
            <a:endParaRPr lang="en-US" dirty="0"/>
          </a:p>
        </p:txBody>
      </p:sp>
    </p:spTree>
    <p:extLst>
      <p:ext uri="{BB962C8B-B14F-4D97-AF65-F5344CB8AC3E}">
        <p14:creationId xmlns:p14="http://schemas.microsoft.com/office/powerpoint/2010/main" val="13532182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What happened at Corinth to cause Paul to write his severe letter?</a:t>
            </a:r>
          </a:p>
          <a:p>
            <a:pPr marL="274320" indent="-274320"/>
            <a:r>
              <a:rPr lang="en-US" b="0" dirty="0"/>
              <a:t>1.  Apparently, there was a man or a leader of a group that opposed Paul and his ministry there.</a:t>
            </a:r>
          </a:p>
          <a:p>
            <a:pPr marL="274320" indent="-274320"/>
            <a:r>
              <a:rPr lang="en-US" b="0" dirty="0"/>
              <a:t>2.  Most of the people sided with Paul against this man.</a:t>
            </a:r>
          </a:p>
          <a:p>
            <a:pPr marL="274320" indent="-274320"/>
            <a:r>
              <a:rPr lang="en-US" b="0" dirty="0"/>
              <a:t>3.  Apparently, Paul has gotten word now that this man has repented and wants to acknowledge Paul’s ministry and authority as an apostle of Christ.</a:t>
            </a:r>
          </a:p>
          <a:p>
            <a:pPr marL="274320" indent="-274320"/>
            <a:r>
              <a:rPr lang="en-US" b="0" dirty="0"/>
              <a:t>4.  So Paul encourages the church to forgive him and restore him to fellowship.</a:t>
            </a:r>
          </a:p>
          <a:p>
            <a:pPr marL="274320" indent="-274320"/>
            <a:r>
              <a:rPr lang="en-US" b="0" dirty="0"/>
              <a:t>5.  Paul assures them that he forgives this man as well, with the authority of the Lord.</a:t>
            </a:r>
          </a:p>
          <a:p>
            <a:pPr marL="274320" indent="-274320"/>
            <a:r>
              <a:rPr lang="en-US" b="0" dirty="0"/>
              <a:t>6.  So Paul’s desire in church discipline is always restoration.</a:t>
            </a:r>
          </a:p>
          <a:p>
            <a:pPr marL="274320" indent="-274320"/>
            <a:r>
              <a:rPr lang="en-US" b="0" dirty="0"/>
              <a:t>7.  To the Galatians he wrote:</a:t>
            </a:r>
          </a:p>
          <a:p>
            <a:pPr marL="274320" indent="-274320"/>
            <a:r>
              <a:rPr lang="en-US" b="1" dirty="0"/>
              <a:t>Galatians 6:1 KJV </a:t>
            </a:r>
            <a:r>
              <a:rPr lang="en-US" b="0" dirty="0"/>
              <a:t>- Brethren, if a man be overtaken in a fault, ye which are spiritual, restore such an one in the spirit of meekness; considering thyself, lest thou also be tempted.</a:t>
            </a:r>
          </a:p>
          <a:p>
            <a:pPr marL="274320" indent="-274320"/>
            <a:r>
              <a:rPr lang="en-US" b="0" dirty="0"/>
              <a:t>8.  That should also be our objective in dealing with scandalous sins or disunity in the church.</a:t>
            </a:r>
          </a:p>
          <a:p>
            <a:pPr marL="274320" indent="-274320"/>
            <a:r>
              <a:rPr lang="en-US" b="0" dirty="0"/>
              <a:t>9.  We want to discipline in love and restore the erring brother or sister.</a:t>
            </a:r>
          </a:p>
          <a:p>
            <a:pPr marL="274320" indent="-274320"/>
            <a:endParaRPr lang="en-US" b="0" dirty="0"/>
          </a:p>
          <a:p>
            <a:pPr marL="274320" indent="-274320"/>
            <a:endParaRPr lang="en-US" b="0"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16</a:t>
            </a:fld>
            <a:endParaRPr lang="en-US" dirty="0"/>
          </a:p>
        </p:txBody>
      </p:sp>
    </p:spTree>
    <p:extLst>
      <p:ext uri="{BB962C8B-B14F-4D97-AF65-F5344CB8AC3E}">
        <p14:creationId xmlns:p14="http://schemas.microsoft.com/office/powerpoint/2010/main" val="30796862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How did Paul get the good report about the situation in Corinth after they received his severe letter?</a:t>
            </a:r>
          </a:p>
          <a:p>
            <a:pPr marL="274320" indent="-274320"/>
            <a:r>
              <a:rPr lang="en-US" dirty="0"/>
              <a:t>1.  Apparently, Titus had spent some time in Corinth before going north into Macedonia.</a:t>
            </a:r>
          </a:p>
          <a:p>
            <a:pPr marL="274320" indent="-274320"/>
            <a:r>
              <a:rPr lang="en-US" dirty="0"/>
              <a:t>2.  Paul was supposed to meet him in the port city of Troas, but when he didn’t show up, Paul traveled up to Macedonia and found him.</a:t>
            </a:r>
          </a:p>
          <a:p>
            <a:pPr marL="274320" indent="-274320"/>
            <a:r>
              <a:rPr lang="en-US" dirty="0"/>
              <a:t>3.  Titus’ good report of the situation in Corinth gave Paul great joy that everything was good, the opposition had repented and Paul could call for forgiveness and restoration.</a:t>
            </a:r>
          </a:p>
          <a:p>
            <a:pPr marL="274320" indent="-274320"/>
            <a:r>
              <a:rPr lang="en-US" dirty="0"/>
              <a:t>4.  Paul gives us more detail in 2 Cor 7</a:t>
            </a:r>
          </a:p>
          <a:p>
            <a:pPr marL="274320" indent="-274320"/>
            <a:r>
              <a:rPr lang="en-US" dirty="0"/>
              <a:t>[Go to next slide.]</a:t>
            </a:r>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17</a:t>
            </a:fld>
            <a:endParaRPr lang="en-US" dirty="0"/>
          </a:p>
        </p:txBody>
      </p:sp>
    </p:spTree>
    <p:extLst>
      <p:ext uri="{BB962C8B-B14F-4D97-AF65-F5344CB8AC3E}">
        <p14:creationId xmlns:p14="http://schemas.microsoft.com/office/powerpoint/2010/main" val="29503919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marR="0" lvl="0" indent="-457200" algn="l" defTabSz="914400" rtl="0" eaLnBrk="0" fontAlgn="base" latinLnBrk="0" hangingPunct="0">
              <a:lnSpc>
                <a:spcPct val="100000"/>
              </a:lnSpc>
              <a:spcBef>
                <a:spcPct val="30000"/>
              </a:spcBef>
              <a:spcAft>
                <a:spcPct val="0"/>
              </a:spcAft>
              <a:buClrTx/>
              <a:buSzTx/>
              <a:buFontTx/>
              <a:buNone/>
              <a:tabLst/>
              <a:defRPr/>
            </a:pPr>
            <a:r>
              <a:rPr lang="en-US" dirty="0"/>
              <a:t>Intro to this slide and the next:</a:t>
            </a:r>
          </a:p>
          <a:p>
            <a:pPr marL="274320" marR="0" lvl="0" indent="-457200" algn="l" defTabSz="914400" rtl="0" eaLnBrk="0" fontAlgn="base" latinLnBrk="0" hangingPunct="0">
              <a:lnSpc>
                <a:spcPct val="100000"/>
              </a:lnSpc>
              <a:spcBef>
                <a:spcPct val="30000"/>
              </a:spcBef>
              <a:spcAft>
                <a:spcPct val="0"/>
              </a:spcAft>
              <a:buClrTx/>
              <a:buSzTx/>
              <a:buFontTx/>
              <a:buNone/>
              <a:tabLst/>
              <a:defRPr/>
            </a:pPr>
            <a:r>
              <a:rPr lang="en-US" dirty="0"/>
              <a:t>1.  Paul appears to have made </a:t>
            </a:r>
            <a:r>
              <a:rPr lang="en-US" b="1" dirty="0"/>
              <a:t>three visits</a:t>
            </a:r>
            <a:r>
              <a:rPr lang="en-US" dirty="0"/>
              <a:t> to Corinth and written </a:t>
            </a:r>
            <a:r>
              <a:rPr lang="en-US" b="1" dirty="0"/>
              <a:t>at least four letters</a:t>
            </a:r>
            <a:r>
              <a:rPr lang="en-US" dirty="0"/>
              <a:t> to the church there. </a:t>
            </a:r>
          </a:p>
          <a:p>
            <a:pPr marL="274320" marR="0" lvl="0" indent="-457200" algn="l" defTabSz="914400" rtl="0" eaLnBrk="0" fontAlgn="base" latinLnBrk="0" hangingPunct="0">
              <a:lnSpc>
                <a:spcPct val="100000"/>
              </a:lnSpc>
              <a:spcBef>
                <a:spcPct val="30000"/>
              </a:spcBef>
              <a:spcAft>
                <a:spcPct val="0"/>
              </a:spcAft>
              <a:buClrTx/>
              <a:buSzTx/>
              <a:buFontTx/>
              <a:buNone/>
              <a:tabLst/>
              <a:defRPr/>
            </a:pPr>
            <a:r>
              <a:rPr lang="en-US" dirty="0"/>
              <a:t>2.  Only two of those letters survive in the New Testament: </a:t>
            </a:r>
            <a:r>
              <a:rPr lang="en-US" b="1" dirty="0"/>
              <a:t>1 Corinthians</a:t>
            </a:r>
            <a:r>
              <a:rPr lang="en-US" dirty="0"/>
              <a:t> and </a:t>
            </a:r>
            <a:r>
              <a:rPr lang="en-US" b="1" dirty="0"/>
              <a:t>2 Corinthians</a:t>
            </a:r>
            <a:r>
              <a:rPr lang="en-US" dirty="0"/>
              <a:t>. </a:t>
            </a:r>
          </a:p>
          <a:p>
            <a:pPr marL="274320" marR="0" lvl="0" indent="-457200" algn="l" defTabSz="914400" rtl="0" eaLnBrk="0" fontAlgn="base" latinLnBrk="0" hangingPunct="0">
              <a:lnSpc>
                <a:spcPct val="100000"/>
              </a:lnSpc>
              <a:spcBef>
                <a:spcPct val="30000"/>
              </a:spcBef>
              <a:spcAft>
                <a:spcPct val="0"/>
              </a:spcAft>
              <a:buClrTx/>
              <a:buSzTx/>
              <a:buFontTx/>
              <a:buNone/>
              <a:tabLst/>
              <a:defRPr/>
            </a:pPr>
            <a:r>
              <a:rPr lang="en-US" dirty="0"/>
              <a:t>3.  The dates shown </a:t>
            </a:r>
            <a:r>
              <a:rPr lang="en-US" dirty="0" err="1"/>
              <a:t>hee</a:t>
            </a:r>
            <a:r>
              <a:rPr lang="en-US" dirty="0"/>
              <a:t> are approximate, and the exact ordering of the “painful visit” and “severe letter” is reconstructed from Paul’s own references in 2 Corinthians.</a:t>
            </a:r>
          </a:p>
          <a:p>
            <a:pPr marL="274320" indent="-457200"/>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19</a:t>
            </a:fld>
            <a:endParaRPr lang="en-US" dirty="0"/>
          </a:p>
        </p:txBody>
      </p:sp>
    </p:spTree>
    <p:extLst>
      <p:ext uri="{BB962C8B-B14F-4D97-AF65-F5344CB8AC3E}">
        <p14:creationId xmlns:p14="http://schemas.microsoft.com/office/powerpoint/2010/main" val="28219261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20</a:t>
            </a:fld>
            <a:endParaRPr lang="en-US" dirty="0"/>
          </a:p>
        </p:txBody>
      </p:sp>
    </p:spTree>
    <p:extLst>
      <p:ext uri="{BB962C8B-B14F-4D97-AF65-F5344CB8AC3E}">
        <p14:creationId xmlns:p14="http://schemas.microsoft.com/office/powerpoint/2010/main" val="26993859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sz="1200" b="1" i="0" kern="1200" dirty="0">
                <a:solidFill>
                  <a:schemeClr val="tx1"/>
                </a:solidFill>
                <a:effectLst/>
                <a:latin typeface="Arial" charset="0"/>
                <a:ea typeface="+mn-ea"/>
                <a:cs typeface="+mn-cs"/>
              </a:rPr>
              <a:t>B2: </a:t>
            </a:r>
          </a:p>
          <a:p>
            <a:pPr marL="274320" indent="-274320"/>
            <a:r>
              <a:rPr lang="en-US" dirty="0"/>
              <a:t>1.  Well, if you read the context, it doesn’t seem like he was too happy with them.</a:t>
            </a:r>
          </a:p>
          <a:p>
            <a:pPr marL="274320" indent="-274320"/>
            <a:r>
              <a:rPr lang="en-US" dirty="0"/>
              <a:t>2.  He wrote a letter to them with much affliction and anguish of heart and many tears.</a:t>
            </a:r>
          </a:p>
          <a:p>
            <a:pPr marL="274320" indent="-274320"/>
            <a:r>
              <a:rPr lang="en-US" dirty="0"/>
              <a:t>3.  It was a letter that brought them grief.</a:t>
            </a:r>
          </a:p>
          <a:p>
            <a:pPr marL="274320" indent="-274320"/>
            <a:r>
              <a:rPr lang="en-US" dirty="0"/>
              <a:t>4.  Now some may be thinking that his previous letter must have been First Corinthians, but this is not the case.</a:t>
            </a:r>
          </a:p>
          <a:p>
            <a:pPr marL="274320" indent="-274320"/>
            <a:r>
              <a:rPr lang="en-US" dirty="0"/>
              <a:t>5.  In 1 Corinthians, Paul treated a number of issues in the church that needed correcting.</a:t>
            </a:r>
          </a:p>
          <a:p>
            <a:pPr marL="274320" indent="-274320"/>
            <a:r>
              <a:rPr lang="en-US" dirty="0"/>
              <a:t>6.  But the tone of 1 Corinthians would hardly qualify as a letter written in anguish of heart and with many tears.</a:t>
            </a:r>
          </a:p>
          <a:p>
            <a:pPr marL="274320" indent="-274320"/>
            <a:r>
              <a:rPr lang="en-US" dirty="0"/>
              <a:t>7.  So here it appears that Paul is referring to another letter written between first and second Corinthians, that has not been preserved.</a:t>
            </a:r>
          </a:p>
          <a:p>
            <a:pPr marL="274320" indent="-274320"/>
            <a:r>
              <a:rPr lang="en-US" dirty="0"/>
              <a:t>8.  It has become known as “the severe letter.”</a:t>
            </a:r>
          </a:p>
          <a:p>
            <a:pPr marL="274320" indent="-274320"/>
            <a:r>
              <a:rPr lang="en-US" dirty="0"/>
              <a:t>9.  And Paul refers to it several places in second Corinthians.</a:t>
            </a:r>
          </a:p>
          <a:p>
            <a:pPr marL="274320" indent="-274320"/>
            <a:r>
              <a:rPr lang="en-US" dirty="0"/>
              <a:t>10. For example, he writes in:</a:t>
            </a:r>
          </a:p>
          <a:p>
            <a:pPr marL="274320" indent="-274320"/>
            <a:r>
              <a:rPr lang="en-US" b="1" dirty="0"/>
              <a:t>2 Corinthians 7:8 NLT</a:t>
            </a:r>
            <a:r>
              <a:rPr lang="en-US" dirty="0"/>
              <a:t> - I am not sorry that I sent that severe letter to you, though I was sorry at first, for I know it was painful to you for a little while.</a:t>
            </a:r>
          </a:p>
          <a:p>
            <a:pPr marL="274320" indent="-274320"/>
            <a:r>
              <a:rPr lang="en-US" dirty="0"/>
              <a:t>11. So it appears that Paul had to correct a problem in the church at Corinth, and he wrote a severe letter to them that caused them pain and grief.</a:t>
            </a:r>
          </a:p>
          <a:p>
            <a:pPr marL="274320" indent="-274320"/>
            <a:r>
              <a:rPr lang="en-US" dirty="0"/>
              <a:t>12. But Paul writes to them that he did it with anguish of heart and many tears.</a:t>
            </a:r>
          </a:p>
          <a:p>
            <a:pPr marL="274320" indent="-274320"/>
            <a:endParaRPr lang="en-US" dirty="0"/>
          </a:p>
          <a:p>
            <a:pPr marL="274320" indent="-274320"/>
            <a:r>
              <a:rPr lang="en-US" b="1" dirty="0"/>
              <a:t>B3:</a:t>
            </a:r>
          </a:p>
          <a:p>
            <a:pPr marL="274320" indent="-274320"/>
            <a:r>
              <a:rPr lang="en-US" dirty="0"/>
              <a:t>1.  Paul does not say that he wrote to them with frustration and anger and a desire to see them suffer for what they had done.</a:t>
            </a:r>
          </a:p>
          <a:p>
            <a:pPr marL="274320" indent="-274320"/>
            <a:r>
              <a:rPr lang="en-US" dirty="0"/>
              <a:t>2.  He wrote to them with anguish of heart and tears in his eyes.</a:t>
            </a:r>
          </a:p>
          <a:p>
            <a:pPr marL="274320" indent="-274320"/>
            <a:r>
              <a:rPr lang="en-US" dirty="0"/>
              <a:t>3.  His severe letter was written not to bring them grief but to restore them to fellowship.</a:t>
            </a:r>
          </a:p>
          <a:p>
            <a:pPr marL="274320" indent="-274320"/>
            <a:r>
              <a:rPr lang="en-US" dirty="0"/>
              <a:t>4.  His efforts were not a demonstration of anger but the evidence of his love for them.</a:t>
            </a:r>
          </a:p>
          <a:p>
            <a:pPr marL="274320" indent="-274320"/>
            <a:r>
              <a:rPr lang="en-US" dirty="0"/>
              <a:t>5.  Can we apply that in our own efforts at discipline?</a:t>
            </a:r>
          </a:p>
          <a:p>
            <a:pPr marL="274320" indent="-274320"/>
            <a:r>
              <a:rPr lang="en-US" dirty="0"/>
              <a:t>6.  When discipline and correction is needed, how much better to get beyond the anger and discipline in love.</a:t>
            </a:r>
          </a:p>
          <a:p>
            <a:pPr marL="274320" indent="-274320"/>
            <a:r>
              <a:rPr lang="en-US" dirty="0"/>
              <a:t>7.  The discipline needs to be directed at the behavior, not at the individual.</a:t>
            </a:r>
          </a:p>
          <a:p>
            <a:pPr marL="274320" indent="-274320"/>
            <a:r>
              <a:rPr lang="en-US" dirty="0"/>
              <a:t>8.  We love the individual, and because we do, we have to correct the behavior.</a:t>
            </a:r>
          </a:p>
          <a:p>
            <a:pPr marL="274320" indent="-274320"/>
            <a:r>
              <a:rPr lang="en-US" dirty="0"/>
              <a:t>9.  True love is interested in the long-range best interest of those we love.</a:t>
            </a:r>
          </a:p>
          <a:p>
            <a:pPr marL="274320" indent="-274320"/>
            <a:r>
              <a:rPr lang="en-US" dirty="0"/>
              <a:t>10. We cannot ignore behaviors in the short term that will be destructive in the long term.</a:t>
            </a:r>
          </a:p>
          <a:p>
            <a:pPr marL="274320" indent="-274320"/>
            <a:r>
              <a:rPr lang="en-US" dirty="0"/>
              <a:t>11. So we need to correct rebellion and defiance against authority when it raises its head in our homes.</a:t>
            </a:r>
          </a:p>
          <a:p>
            <a:pPr marL="274320" indent="-274320"/>
            <a:r>
              <a:rPr lang="en-US" dirty="0"/>
              <a:t>12. Perhaps Paul was dealing with a similar problem in the Corinthian church.</a:t>
            </a:r>
          </a:p>
          <a:p>
            <a:pPr marL="274320" indent="-274320"/>
            <a:r>
              <a:rPr lang="en-US" dirty="0"/>
              <a:t>13. But his willingness to face it head on and correct the problem was an act of agape love that sought the eternal best interest of the church.</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9412190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What picture is Paul painting with this triumphal procession?</a:t>
            </a:r>
          </a:p>
          <a:p>
            <a:pPr marL="274320" indent="-274320"/>
            <a:r>
              <a:rPr lang="en-US" dirty="0"/>
              <a:t>1.  The background for this triumphal procession is the victory parades of Roman generals returning victorious from battle.</a:t>
            </a:r>
          </a:p>
          <a:p>
            <a:pPr marL="274320" indent="-274320"/>
            <a:r>
              <a:rPr lang="en-US" dirty="0"/>
              <a:t>2.  These often included:</a:t>
            </a:r>
          </a:p>
          <a:p>
            <a:pPr marL="731520" lvl="1" indent="-457200"/>
            <a:r>
              <a:rPr lang="en-US" dirty="0"/>
              <a:t>The victorious commander, dressed in special triumphal clothing and riding in a chariot.</a:t>
            </a:r>
          </a:p>
          <a:p>
            <a:pPr marL="731520" lvl="1" indent="-457200"/>
            <a:r>
              <a:rPr lang="en-US" dirty="0"/>
              <a:t>His troops and the visible spoils taken in battle.</a:t>
            </a:r>
          </a:p>
          <a:p>
            <a:pPr marL="731520" lvl="1" indent="-457200"/>
            <a:r>
              <a:rPr lang="en-US" dirty="0"/>
              <a:t>Captured enemy leaders and prisoners, often chained and publicly humiliated.</a:t>
            </a:r>
          </a:p>
          <a:p>
            <a:pPr marL="731520" lvl="1" indent="-457200"/>
            <a:r>
              <a:rPr lang="en-US" dirty="0"/>
              <a:t>Incense, flowers, sacrifices, music, crowds, and celebration throughout the route.</a:t>
            </a:r>
          </a:p>
          <a:p>
            <a:pPr marL="731520" lvl="1" indent="-457200"/>
            <a:r>
              <a:rPr lang="en-US" dirty="0"/>
              <a:t>A final destination at the temple, where worship and sacrifice proclaimed that the victory had been granted by the gods—in Paul’s transformed image, by the true God.</a:t>
            </a:r>
          </a:p>
          <a:p>
            <a:pPr marL="274320" indent="-457200"/>
            <a:r>
              <a:rPr lang="en-US" dirty="0"/>
              <a:t>3.  So here Paul is seeing himself and his coworkers as captives in Christ’s triumphal procession.</a:t>
            </a:r>
          </a:p>
          <a:p>
            <a:pPr marL="274320" indent="-457200"/>
            <a:r>
              <a:rPr lang="en-US" dirty="0"/>
              <a:t>4.  Paul was once Christ’s enemy and persecuted the church.</a:t>
            </a:r>
          </a:p>
          <a:p>
            <a:pPr marL="274320" indent="-457200"/>
            <a:r>
              <a:rPr lang="en-US" dirty="0"/>
              <a:t>5.  But Christ overcame him on the Damascus road, not to destroy him, but to make him His servant and messenger. </a:t>
            </a:r>
          </a:p>
          <a:p>
            <a:pPr marL="274320" indent="-457200"/>
            <a:r>
              <a:rPr lang="en-US" dirty="0"/>
              <a:t>6.  Paul can therefore thank God for being Christ’s captive—wholly claimed, directed, and used by the victorious Lord.</a:t>
            </a:r>
          </a:p>
          <a:p>
            <a:pPr marL="274320" indent="-457200"/>
            <a:r>
              <a:rPr lang="en-US" dirty="0"/>
              <a:t>7.  Paul sees himself and his coworkers as spreading the aroma of the knowledge of Christ everywhere, perhaps taken from the incense and flowers scenting the air at the Roman victory processions.</a:t>
            </a:r>
          </a:p>
          <a:p>
            <a:pPr marL="274320" indent="-457200"/>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21</a:t>
            </a:fld>
            <a:endParaRPr lang="en-US" dirty="0"/>
          </a:p>
        </p:txBody>
      </p:sp>
    </p:spTree>
    <p:extLst>
      <p:ext uri="{BB962C8B-B14F-4D97-AF65-F5344CB8AC3E}">
        <p14:creationId xmlns:p14="http://schemas.microsoft.com/office/powerpoint/2010/main" val="28057502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sz="1200" b="1" i="0" dirty="0"/>
              <a:t>Q1: How does Paul describe the aroma of the knowledge of Christ?</a:t>
            </a:r>
          </a:p>
          <a:p>
            <a:pPr marL="274320" indent="-274320"/>
            <a:r>
              <a:rPr lang="en-US" dirty="0"/>
              <a:t>1.  To those who have rejected the gospel, it is an aroma that brings death.</a:t>
            </a:r>
          </a:p>
          <a:p>
            <a:pPr marL="274320" indent="-274320"/>
            <a:r>
              <a:rPr lang="en-US" dirty="0"/>
              <a:t>2.  To those who have accepted the gospel, it is an aroma that brings life.</a:t>
            </a:r>
          </a:p>
          <a:p>
            <a:pPr marL="274320" indent="-274320"/>
            <a:r>
              <a:rPr lang="en-US" dirty="0"/>
              <a:t>3.  The same gospel, the knowledge of Christ, does not change in itself. </a:t>
            </a:r>
          </a:p>
          <a:p>
            <a:pPr marL="274320" indent="-274320"/>
            <a:r>
              <a:rPr lang="en-US" dirty="0"/>
              <a:t>4.  Yet people respond differently to it. </a:t>
            </a:r>
          </a:p>
          <a:p>
            <a:pPr marL="274320" indent="-274320"/>
            <a:r>
              <a:rPr lang="en-US" dirty="0"/>
              <a:t>5.  For believers, it brings life because they receive Christ. </a:t>
            </a:r>
          </a:p>
          <a:p>
            <a:pPr marL="274320" indent="-274320"/>
            <a:r>
              <a:rPr lang="en-US" dirty="0"/>
              <a:t>6.  For those who reject Him, it testifies to judgment and death. </a:t>
            </a:r>
          </a:p>
          <a:p>
            <a:pPr marL="274320" indent="-274320"/>
            <a:r>
              <a:rPr lang="en-US" dirty="0"/>
              <a:t>7.  This explains Paul’s sober question: “Who is sufficient for these things?”</a:t>
            </a:r>
          </a:p>
          <a:p>
            <a:pPr marL="274320" indent="-274320"/>
            <a:r>
              <a:rPr lang="en-US" dirty="0"/>
              <a:t>8.  The gospel provides the great divide between those who receive eternal life and those who perish.</a:t>
            </a:r>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22</a:t>
            </a:fld>
            <a:endParaRPr lang="en-US" dirty="0"/>
          </a:p>
        </p:txBody>
      </p:sp>
    </p:spTree>
    <p:extLst>
      <p:ext uri="{BB962C8B-B14F-4D97-AF65-F5344CB8AC3E}">
        <p14:creationId xmlns:p14="http://schemas.microsoft.com/office/powerpoint/2010/main" val="8144545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r>
              <a:rPr lang="en-US" b="1" dirty="0"/>
              <a:t>Q1:  What can Paul point to as a distinguishing mark of his ministry?</a:t>
            </a:r>
          </a:p>
          <a:p>
            <a:pPr marL="274320" indent="-457200"/>
            <a:r>
              <a:rPr lang="en-US" dirty="0"/>
              <a:t>1.  Unlike many others, he does not preach the word of God for profit.</a:t>
            </a:r>
          </a:p>
          <a:p>
            <a:pPr marL="274320" indent="-457200"/>
            <a:r>
              <a:rPr lang="en-US" dirty="0"/>
              <a:t>2.  We saw this in 1 Cor 9 where Paul refused his right to support from the churches to which he ministered.</a:t>
            </a:r>
          </a:p>
          <a:p>
            <a:pPr marL="274320" indent="-457200"/>
            <a:r>
              <a:rPr lang="en-US" dirty="0"/>
              <a:t>3.  He worked to support himself so that he could present the gospel free of charge to all.</a:t>
            </a:r>
          </a:p>
          <a:p>
            <a:pPr marL="274320" indent="-457200"/>
            <a:r>
              <a:rPr lang="en-US" dirty="0"/>
              <a:t>4.  Unlike many televangelists today, Paul was not in it for the money.</a:t>
            </a:r>
          </a:p>
          <a:p>
            <a:pPr marL="274320" indent="-457200"/>
            <a:r>
              <a:rPr lang="en-US" dirty="0"/>
              <a:t>5.  He was in it for the love of Christ and for the love of the lost.</a:t>
            </a:r>
          </a:p>
          <a:p>
            <a:pPr marL="274320" indent="-457200"/>
            <a:r>
              <a:rPr lang="en-US" dirty="0"/>
              <a:t>6.  So Paul concludes this chapter declaring that he speaks before God as his witness, and he speaks with sincerity as one sent from God.</a:t>
            </a:r>
          </a:p>
          <a:p>
            <a:pPr marL="274320" indent="-457200"/>
            <a:r>
              <a:rPr lang="en-US" dirty="0"/>
              <a:t>7.  He has no ulterior motives; he is honest and sincere; he is transparent and open.</a:t>
            </a:r>
          </a:p>
          <a:p>
            <a:pPr marL="274320" indent="-457200"/>
            <a:r>
              <a:rPr lang="en-US" dirty="0"/>
              <a:t>8.  For Paul, being conquered by Christ is not a disgrace but liberation. </a:t>
            </a:r>
          </a:p>
          <a:p>
            <a:pPr marL="274320" indent="-457200"/>
            <a:r>
              <a:rPr lang="en-US" dirty="0"/>
              <a:t>9.  May we too find our highest calling in becoming servants of His and joining His triumphal procession to the Kingdom of God.</a:t>
            </a:r>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23</a:t>
            </a:fld>
            <a:endParaRPr lang="en-US" dirty="0"/>
          </a:p>
        </p:txBody>
      </p:sp>
    </p:spTree>
    <p:extLst>
      <p:ext uri="{BB962C8B-B14F-4D97-AF65-F5344CB8AC3E}">
        <p14:creationId xmlns:p14="http://schemas.microsoft.com/office/powerpoint/2010/main" val="26162378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3</a:t>
            </a:fld>
            <a:endParaRPr lang="en-US" dirty="0"/>
          </a:p>
        </p:txBody>
      </p:sp>
    </p:spTree>
    <p:extLst>
      <p:ext uri="{BB962C8B-B14F-4D97-AF65-F5344CB8AC3E}">
        <p14:creationId xmlns:p14="http://schemas.microsoft.com/office/powerpoint/2010/main" val="39442852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B1:</a:t>
            </a:r>
          </a:p>
          <a:p>
            <a:pPr marL="274320" indent="-274320"/>
            <a:r>
              <a:rPr lang="en-US" b="0" dirty="0"/>
              <a:t>[See notes on linked slide.]</a:t>
            </a:r>
          </a:p>
          <a:p>
            <a:pPr marL="274320" indent="-274320"/>
            <a:endParaRPr lang="en-US" b="0" dirty="0"/>
          </a:p>
          <a:p>
            <a:pPr marL="274320" indent="-274320"/>
            <a:r>
              <a:rPr lang="en-US" b="1" dirty="0"/>
              <a:t>B2:</a:t>
            </a:r>
          </a:p>
          <a:p>
            <a:pPr marL="274320" indent="-274320"/>
            <a:r>
              <a:rPr lang="en-US" b="0" dirty="0"/>
              <a:t>[See notes on linked slide.]</a:t>
            </a:r>
          </a:p>
          <a:p>
            <a:pPr marL="274320" indent="-274320"/>
            <a:endParaRPr lang="en-US" b="0" dirty="0"/>
          </a:p>
          <a:p>
            <a:pPr marL="274320" indent="-274320"/>
            <a:r>
              <a:rPr lang="en-US" b="1" dirty="0"/>
              <a:t>B3:</a:t>
            </a:r>
          </a:p>
          <a:p>
            <a:pPr marL="274320" indent="-274320"/>
            <a:r>
              <a:rPr lang="en-US" b="0" dirty="0"/>
              <a:t>[See notes on linked slide.]</a:t>
            </a:r>
          </a:p>
          <a:p>
            <a:pPr marL="274320" indent="-274320"/>
            <a:endParaRPr lang="en-US" b="0"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8596433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B1:</a:t>
            </a:r>
          </a:p>
          <a:p>
            <a:pPr marL="274320" indent="-274320"/>
            <a:r>
              <a:rPr lang="en-US" b="0" dirty="0"/>
              <a:t>[See notes on linked slide.]</a:t>
            </a:r>
          </a:p>
          <a:p>
            <a:pPr marL="274320" indent="-274320"/>
            <a:endParaRPr lang="en-US" b="0" dirty="0"/>
          </a:p>
          <a:p>
            <a:pPr marL="274320" indent="-274320"/>
            <a:r>
              <a:rPr lang="en-US" b="1" dirty="0"/>
              <a:t>B2:</a:t>
            </a:r>
          </a:p>
          <a:p>
            <a:pPr marL="274320" indent="-274320"/>
            <a:r>
              <a:rPr lang="en-US" b="0" dirty="0"/>
              <a:t>[See notes on linked slide.]</a:t>
            </a:r>
          </a:p>
          <a:p>
            <a:pPr marL="274320" indent="-274320"/>
            <a:endParaRPr lang="en-US" b="0" dirty="0"/>
          </a:p>
          <a:p>
            <a:pPr marL="274320" indent="-274320"/>
            <a:r>
              <a:rPr lang="en-US" b="1" dirty="0"/>
              <a:t>B3:</a:t>
            </a:r>
          </a:p>
          <a:p>
            <a:pPr marL="274320" indent="-274320"/>
            <a:r>
              <a:rPr lang="en-US" b="0" dirty="0"/>
              <a:t>[See notes on linked slide.]</a:t>
            </a:r>
          </a:p>
          <a:p>
            <a:pPr marL="274320" indent="-274320"/>
            <a:endParaRPr lang="en-US" b="0" dirty="0"/>
          </a:p>
          <a:p>
            <a:pPr marL="274320" indent="-274320"/>
            <a:r>
              <a:rPr lang="en-US" b="1" dirty="0"/>
              <a:t>B4:</a:t>
            </a:r>
          </a:p>
          <a:p>
            <a:pPr marL="274320" indent="-274320"/>
            <a:r>
              <a:rPr lang="en-US" b="0" dirty="0"/>
              <a:t>[See notes on linked slide.]</a:t>
            </a:r>
          </a:p>
          <a:p>
            <a:pPr marL="274320" indent="-274320"/>
            <a:endParaRPr lang="en-US" b="0" dirty="0"/>
          </a:p>
          <a:p>
            <a:pPr marL="274320" indent="-274320"/>
            <a:r>
              <a:rPr lang="en-US" b="1" dirty="0"/>
              <a:t>B5:</a:t>
            </a:r>
          </a:p>
          <a:p>
            <a:pPr marL="274320" indent="-274320"/>
            <a:r>
              <a:rPr lang="en-US" b="0" dirty="0"/>
              <a:t>[See notes on linked slide.]</a:t>
            </a:r>
          </a:p>
          <a:p>
            <a:pPr marL="274320" indent="-274320"/>
            <a:endParaRPr lang="en-US" b="0"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930960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B1:</a:t>
            </a:r>
            <a:r>
              <a:rPr lang="en-US" b="0" dirty="0"/>
              <a:t> </a:t>
            </a:r>
          </a:p>
          <a:p>
            <a:pPr marL="274320" indent="-274320"/>
            <a:r>
              <a:rPr lang="en-US" b="0" dirty="0"/>
              <a:t>[See notes on linked slide.]</a:t>
            </a:r>
          </a:p>
          <a:p>
            <a:pPr marL="274320" indent="-274320"/>
            <a:endParaRPr lang="en-US" b="0" dirty="0"/>
          </a:p>
          <a:p>
            <a:pPr marL="274320" indent="-274320"/>
            <a:r>
              <a:rPr lang="en-US" b="1" dirty="0"/>
              <a:t>B2:</a:t>
            </a:r>
          </a:p>
          <a:p>
            <a:pPr marL="274320" indent="-274320"/>
            <a:r>
              <a:rPr lang="en-US" b="0" dirty="0"/>
              <a:t>[See notes on linked slide.]</a:t>
            </a:r>
          </a:p>
          <a:p>
            <a:pPr marL="274320" indent="-274320"/>
            <a:endParaRPr lang="en-US" b="0" dirty="0"/>
          </a:p>
          <a:p>
            <a:pPr marL="274320" indent="-274320"/>
            <a:r>
              <a:rPr lang="en-US" b="1" dirty="0"/>
              <a:t>B3:</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[See notes on linked slide.]</a:t>
            </a:r>
          </a:p>
          <a:p>
            <a:pPr marL="274320" indent="-274320"/>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4049341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88C43-A5A7-7F50-203D-0B169EEA2D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AA0043-D596-9E8B-F863-DB532FABE6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53ECAC-82E4-6AEC-8770-FF3DF7C78E8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0752F2-7D19-7420-2F8C-78F944D00DB9}"/>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8959739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26286-5CEB-A5DC-F80B-413401387F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CFE37E-EF5A-9408-ABFE-BB7CFD4115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CA1F0C-7B57-B56A-B9A2-0544C5238C51}"/>
              </a:ext>
            </a:extLst>
          </p:cNvPr>
          <p:cNvSpPr>
            <a:spLocks noGrp="1"/>
          </p:cNvSpPr>
          <p:nvPr>
            <p:ph type="body" idx="1"/>
          </p:nvPr>
        </p:nvSpPr>
        <p:spPr/>
        <p:txBody>
          <a:bodyPr/>
          <a:lstStyle/>
          <a:p>
            <a:pPr marL="0" indent="0">
              <a:buFontTx/>
              <a:buNone/>
            </a:pPr>
            <a:endParaRPr lang="en-US" dirty="0"/>
          </a:p>
        </p:txBody>
      </p:sp>
      <p:sp>
        <p:nvSpPr>
          <p:cNvPr id="4" name="Slide Number Placeholder 3">
            <a:extLst>
              <a:ext uri="{FF2B5EF4-FFF2-40B4-BE49-F238E27FC236}">
                <a16:creationId xmlns:a16="http://schemas.microsoft.com/office/drawing/2014/main" id="{D8BD811E-F6FE-EBBF-D285-C073F4F96D24}"/>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784008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648D8-4B30-1990-030E-E528BE730F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EEE5D6-996E-52E9-60B0-EB6129AB73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71FE1F-AFCA-8014-7646-42CA574A7BA1}"/>
              </a:ext>
            </a:extLst>
          </p:cNvPr>
          <p:cNvSpPr>
            <a:spLocks noGrp="1"/>
          </p:cNvSpPr>
          <p:nvPr>
            <p:ph type="body" idx="1"/>
          </p:nvPr>
        </p:nvSpPr>
        <p:spPr/>
        <p:txBody>
          <a:bodyPr/>
          <a:lstStyle/>
          <a:p>
            <a:pPr marL="274320" indent="-274320"/>
            <a:endParaRPr lang="en-US" dirty="0"/>
          </a:p>
        </p:txBody>
      </p:sp>
      <p:sp>
        <p:nvSpPr>
          <p:cNvPr id="4" name="Slide Number Placeholder 3">
            <a:extLst>
              <a:ext uri="{FF2B5EF4-FFF2-40B4-BE49-F238E27FC236}">
                <a16:creationId xmlns:a16="http://schemas.microsoft.com/office/drawing/2014/main" id="{A287B321-1CE4-160D-084D-1291D76BA0AC}"/>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9030339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3810000" y="1143001"/>
            <a:ext cx="4953000" cy="1524000"/>
          </a:xfrm>
        </p:spPr>
        <p:txBody>
          <a:bodyPr/>
          <a:lstStyle>
            <a:lvl1pPr>
              <a:defRPr/>
            </a:lvl1pPr>
          </a:lstStyle>
          <a:p>
            <a:pPr lvl="0"/>
            <a:r>
              <a:rPr lang="en-US" noProof="0" dirty="0"/>
              <a:t>Click to edit Master title style</a:t>
            </a:r>
          </a:p>
        </p:txBody>
      </p:sp>
      <p:sp>
        <p:nvSpPr>
          <p:cNvPr id="4099" name="Rectangle 3"/>
          <p:cNvSpPr>
            <a:spLocks noGrp="1" noChangeArrowheads="1"/>
          </p:cNvSpPr>
          <p:nvPr>
            <p:ph type="subTitle" idx="1"/>
          </p:nvPr>
        </p:nvSpPr>
        <p:spPr>
          <a:xfrm>
            <a:off x="4343400" y="3581400"/>
            <a:ext cx="4495800" cy="1371600"/>
          </a:xfrm>
        </p:spPr>
        <p:txBody>
          <a:bodyPr/>
          <a:lstStyle>
            <a:lvl1pPr marL="0" indent="0" algn="ctr">
              <a:buFontTx/>
              <a:buNone/>
              <a:defRPr/>
            </a:lvl1pPr>
          </a:lstStyle>
          <a:p>
            <a:pPr lvl="0"/>
            <a:r>
              <a:rPr lang="en-US" noProof="0" dirty="0"/>
              <a:t>Click to edit Master subtitle style</a:t>
            </a:r>
          </a:p>
        </p:txBody>
      </p:sp>
    </p:spTree>
    <p:extLst>
      <p:ext uri="{BB962C8B-B14F-4D97-AF65-F5344CB8AC3E}">
        <p14:creationId xmlns:p14="http://schemas.microsoft.com/office/powerpoint/2010/main" val="2703051468"/>
      </p:ext>
    </p:extLst>
  </p:cSld>
  <p:clrMapOvr>
    <a:masterClrMapping/>
  </p:clrMapOvr>
  <p:transition spd="med">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12838"/>
          </a:xfrm>
        </p:spPr>
        <p:txBody>
          <a:bodyPr/>
          <a:lstStyle/>
          <a:p>
            <a:r>
              <a:rPr lang="en-US" dirty="0"/>
              <a:t>Click to edit Master title style</a:t>
            </a:r>
          </a:p>
        </p:txBody>
      </p:sp>
      <p:sp>
        <p:nvSpPr>
          <p:cNvPr id="5" name="Rectangle 3"/>
          <p:cNvSpPr>
            <a:spLocks noGrp="1" noChangeArrowheads="1"/>
          </p:cNvSpPr>
          <p:nvPr>
            <p:ph idx="1"/>
          </p:nvPr>
        </p:nvSpPr>
        <p:spPr bwMode="auto">
          <a:xfrm>
            <a:off x="533400" y="1905000"/>
            <a:ext cx="7772400" cy="444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pPr lvl="0"/>
            <a:endParaRPr lang="en-US" noProof="0" dirty="0"/>
          </a:p>
        </p:txBody>
      </p:sp>
    </p:spTree>
    <p:extLst>
      <p:ext uri="{BB962C8B-B14F-4D97-AF65-F5344CB8AC3E}">
        <p14:creationId xmlns:p14="http://schemas.microsoft.com/office/powerpoint/2010/main" val="3796689089"/>
      </p:ext>
    </p:extLst>
  </p:cSld>
  <p:clrMapOvr>
    <a:masterClrMapping/>
  </p:clrMapOvr>
  <p:transition spd="med">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baseline="0"/>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1" i="0" baseline="0"/>
            </a:lvl1pPr>
            <a:lvl2pPr>
              <a:defRPr b="1" i="0" baseline="0"/>
            </a:lvl2pPr>
            <a:lvl3pPr>
              <a:defRPr b="1" i="0" baseline="0"/>
            </a:lvl3pPr>
            <a:lvl4pPr>
              <a:defRPr b="1" i="0" baseline="0"/>
            </a:lvl4pPr>
            <a:lvl5pPr>
              <a:defRPr b="1" i="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20276372"/>
      </p:ext>
    </p:extLst>
  </p:cSld>
  <p:clrMapOvr>
    <a:masterClrMapping/>
  </p:clrMapOvr>
  <p:transition spd="med">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12838"/>
          </a:xfrm>
        </p:spPr>
        <p:txBody>
          <a:bodyPr/>
          <a:lstStyle>
            <a:lvl1pPr>
              <a:defRPr b="1"/>
            </a:lvl1pPr>
          </a:lstStyle>
          <a:p>
            <a:r>
              <a:rPr lang="en-US" dirty="0"/>
              <a:t>Click to edit Master title style</a:t>
            </a:r>
          </a:p>
        </p:txBody>
      </p:sp>
      <p:sp>
        <p:nvSpPr>
          <p:cNvPr id="5" name="Rectangle 3"/>
          <p:cNvSpPr>
            <a:spLocks noGrp="1" noChangeArrowheads="1"/>
          </p:cNvSpPr>
          <p:nvPr>
            <p:ph idx="1"/>
          </p:nvPr>
        </p:nvSpPr>
        <p:spPr bwMode="auto">
          <a:xfrm>
            <a:off x="533400" y="1905000"/>
            <a:ext cx="7772400" cy="444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a:bodyPr>
          <a:lstStyle>
            <a:lvl1pPr>
              <a:defRPr b="1"/>
            </a:lvl1pPr>
          </a:lstStyle>
          <a:p>
            <a:pPr lvl="0"/>
            <a:r>
              <a:rPr lang="en-US" noProof="0" dirty="0"/>
              <a:t>Click</a:t>
            </a:r>
          </a:p>
        </p:txBody>
      </p:sp>
    </p:spTree>
    <p:extLst>
      <p:ext uri="{BB962C8B-B14F-4D97-AF65-F5344CB8AC3E}">
        <p14:creationId xmlns:p14="http://schemas.microsoft.com/office/powerpoint/2010/main" val="2028086995"/>
      </p:ext>
    </p:extLst>
  </p:cSld>
  <p:clrMapOvr>
    <a:masterClrMapping/>
  </p:clrMapOvr>
  <p:transition spd="med">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620000" cy="990600"/>
          </a:xfrm>
        </p:spPr>
        <p:txBody>
          <a:bodyPr/>
          <a:lstStyle>
            <a:lvl1pPr>
              <a:defRPr b="1"/>
            </a:lvl1pPr>
          </a:lstStyle>
          <a:p>
            <a:r>
              <a:rPr lang="en-US" dirty="0"/>
              <a:t>Click to edit Master title style</a:t>
            </a:r>
          </a:p>
        </p:txBody>
      </p:sp>
      <p:sp>
        <p:nvSpPr>
          <p:cNvPr id="4" name="Content Placeholder 3"/>
          <p:cNvSpPr>
            <a:spLocks noGrp="1"/>
          </p:cNvSpPr>
          <p:nvPr>
            <p:ph sz="quarter" idx="10"/>
          </p:nvPr>
        </p:nvSpPr>
        <p:spPr>
          <a:xfrm>
            <a:off x="609600" y="1905000"/>
            <a:ext cx="3581400" cy="4267200"/>
          </a:xfrm>
        </p:spPr>
        <p:txBody>
          <a:bodyPr>
            <a:normAutofit/>
          </a:bodyPr>
          <a:lstStyle>
            <a:lvl1pPr>
              <a:defRPr b="1"/>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11"/>
          </p:nvPr>
        </p:nvSpPr>
        <p:spPr>
          <a:xfrm>
            <a:off x="4419600" y="1905000"/>
            <a:ext cx="3810000" cy="4267200"/>
          </a:xfrm>
        </p:spPr>
        <p:txBody>
          <a:bodyPr>
            <a:normAutofit/>
          </a:bodyPr>
          <a:lstStyle>
            <a:lvl1pPr>
              <a:defRPr b="1"/>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66486915"/>
      </p:ext>
    </p:extLst>
  </p:cSld>
  <p:clrMapOvr>
    <a:masterClrMapping/>
  </p:clrMapOvr>
  <p:transition spd="med">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12838"/>
          </a:xfrm>
        </p:spPr>
        <p:txBody>
          <a:bodyPr/>
          <a:lstStyle/>
          <a:p>
            <a:r>
              <a:rPr lang="en-US" dirty="0"/>
              <a:t>Click to edit Master title style</a:t>
            </a:r>
          </a:p>
        </p:txBody>
      </p:sp>
      <p:sp>
        <p:nvSpPr>
          <p:cNvPr id="5" name="Rectangle 3"/>
          <p:cNvSpPr>
            <a:spLocks noGrp="1" noChangeArrowheads="1"/>
          </p:cNvSpPr>
          <p:nvPr>
            <p:ph idx="1"/>
          </p:nvPr>
        </p:nvSpPr>
        <p:spPr bwMode="auto">
          <a:xfrm>
            <a:off x="533400" y="1905000"/>
            <a:ext cx="7772400" cy="444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pPr lvl="0"/>
            <a:endParaRPr lang="en-US" noProof="0" dirty="0"/>
          </a:p>
        </p:txBody>
      </p:sp>
    </p:spTree>
    <p:extLst>
      <p:ext uri="{BB962C8B-B14F-4D97-AF65-F5344CB8AC3E}">
        <p14:creationId xmlns:p14="http://schemas.microsoft.com/office/powerpoint/2010/main" val="1844114447"/>
      </p:ext>
    </p:extLst>
  </p:cSld>
  <p:clrMapOvr>
    <a:masterClrMapping/>
  </p:clrMapOvr>
  <p:transition spd="med">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baseline="0"/>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1" i="0" baseline="0"/>
            </a:lvl1pPr>
            <a:lvl2pPr>
              <a:defRPr b="1" i="0" baseline="0"/>
            </a:lvl2pPr>
            <a:lvl3pPr>
              <a:defRPr b="1" i="0" baseline="0"/>
            </a:lvl3pPr>
            <a:lvl4pPr>
              <a:defRPr b="1" i="0" baseline="0"/>
            </a:lvl4pPr>
            <a:lvl5pPr>
              <a:defRPr b="1" i="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93884091"/>
      </p:ext>
    </p:extLst>
  </p:cSld>
  <p:clrMapOvr>
    <a:masterClrMapping/>
  </p:clrMapOvr>
  <p:transition spd="med">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baseline="0"/>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1" i="0" baseline="0"/>
            </a:lvl1pPr>
            <a:lvl2pPr>
              <a:defRPr b="1" i="0" baseline="0"/>
            </a:lvl2pPr>
            <a:lvl3pPr>
              <a:defRPr b="1" i="0" baseline="0"/>
            </a:lvl3pPr>
            <a:lvl4pPr>
              <a:defRPr b="1" i="0" baseline="0"/>
            </a:lvl4pPr>
            <a:lvl5pPr>
              <a:defRPr b="1" i="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71885663"/>
      </p:ext>
    </p:extLst>
  </p:cSld>
  <p:clrMapOvr>
    <a:masterClrMapping/>
  </p:clrMapOvr>
  <p:transition spd="med">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12838"/>
          </a:xfrm>
        </p:spPr>
        <p:txBody>
          <a:bodyPr/>
          <a:lstStyle>
            <a:lvl1pPr>
              <a:defRPr b="1"/>
            </a:lvl1pPr>
          </a:lstStyle>
          <a:p>
            <a:r>
              <a:rPr lang="en-US" dirty="0"/>
              <a:t>Click to edit Master title style</a:t>
            </a:r>
          </a:p>
        </p:txBody>
      </p:sp>
      <p:sp>
        <p:nvSpPr>
          <p:cNvPr id="5" name="Rectangle 3"/>
          <p:cNvSpPr>
            <a:spLocks noGrp="1" noChangeArrowheads="1"/>
          </p:cNvSpPr>
          <p:nvPr>
            <p:ph idx="1"/>
          </p:nvPr>
        </p:nvSpPr>
        <p:spPr bwMode="auto">
          <a:xfrm>
            <a:off x="533400" y="1905000"/>
            <a:ext cx="7772400" cy="444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a:bodyPr>
          <a:lstStyle>
            <a:lvl1pPr>
              <a:defRPr b="1"/>
            </a:lvl1pPr>
          </a:lstStyle>
          <a:p>
            <a:pPr lvl="0"/>
            <a:r>
              <a:rPr lang="en-US" noProof="0" dirty="0"/>
              <a:t>Click</a:t>
            </a:r>
          </a:p>
        </p:txBody>
      </p:sp>
    </p:spTree>
    <p:extLst>
      <p:ext uri="{BB962C8B-B14F-4D97-AF65-F5344CB8AC3E}">
        <p14:creationId xmlns:p14="http://schemas.microsoft.com/office/powerpoint/2010/main" val="1494164708"/>
      </p:ext>
    </p:extLst>
  </p:cSld>
  <p:clrMapOvr>
    <a:masterClrMapping/>
  </p:clrMapOvr>
  <p:transition spd="med">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620000" cy="990600"/>
          </a:xfrm>
        </p:spPr>
        <p:txBody>
          <a:bodyPr/>
          <a:lstStyle>
            <a:lvl1pPr>
              <a:defRPr b="1"/>
            </a:lvl1pPr>
          </a:lstStyle>
          <a:p>
            <a:r>
              <a:rPr lang="en-US" dirty="0"/>
              <a:t>Click to edit Master title style</a:t>
            </a:r>
          </a:p>
        </p:txBody>
      </p:sp>
      <p:sp>
        <p:nvSpPr>
          <p:cNvPr id="4" name="Content Placeholder 3"/>
          <p:cNvSpPr>
            <a:spLocks noGrp="1"/>
          </p:cNvSpPr>
          <p:nvPr>
            <p:ph sz="quarter" idx="10"/>
          </p:nvPr>
        </p:nvSpPr>
        <p:spPr>
          <a:xfrm>
            <a:off x="609600" y="1905000"/>
            <a:ext cx="3581400" cy="4267200"/>
          </a:xfrm>
        </p:spPr>
        <p:txBody>
          <a:bodyPr>
            <a:normAutofit/>
          </a:bodyPr>
          <a:lstStyle>
            <a:lvl1pPr>
              <a:defRPr b="1"/>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11"/>
          </p:nvPr>
        </p:nvSpPr>
        <p:spPr>
          <a:xfrm>
            <a:off x="4419600" y="1905000"/>
            <a:ext cx="3810000" cy="4267200"/>
          </a:xfrm>
        </p:spPr>
        <p:txBody>
          <a:bodyPr>
            <a:normAutofit/>
          </a:bodyPr>
          <a:lstStyle>
            <a:lvl1pPr>
              <a:defRPr b="1"/>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63035916"/>
      </p:ext>
    </p:extLst>
  </p:cSld>
  <p:clrMapOvr>
    <a:masterClrMapping/>
  </p:clrMapOvr>
  <p:transition spd="med">
    <p:random/>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2.xml"/><Relationship Id="rId1"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image" Target="../media/image5.jpg"/><Relationship Id="rId5" Type="http://schemas.openxmlformats.org/officeDocument/2006/relationships/theme" Target="../theme/theme3.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7">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0" y="457200"/>
            <a:ext cx="50292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3505200" y="1676400"/>
            <a:ext cx="55626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85054434"/>
      </p:ext>
    </p:extLst>
  </p:cSld>
  <p:clrMap bg1="dk2" tx1="lt1" bg2="dk1" tx2="lt2" accent1="accent1" accent2="accent2" accent3="accent3" accent4="accent4" accent5="accent5" accent6="accent6" hlink="hlink" folHlink="folHlink"/>
  <p:sldLayoutIdLst>
    <p:sldLayoutId id="2147486566" r:id="rId1"/>
    <p:sldLayoutId id="2147486567" r:id="rId2"/>
    <p:sldLayoutId id="2147486568" r:id="rId3"/>
    <p:sldLayoutId id="2147486569" r:id="rId4"/>
    <p:sldLayoutId id="2147486570" r:id="rId5"/>
  </p:sldLayoutIdLst>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 calcmode="lin" valueType="num">
                                      <p:cBhvr>
                                        <p:cTn id="7" dur="500" fill="hold"/>
                                        <p:tgtEl>
                                          <p:spTgt spid="102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2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027">
                                            <p:txEl>
                                              <p:pRg st="1" end="1"/>
                                            </p:txEl>
                                          </p:spTgt>
                                        </p:tgtEl>
                                        <p:attrNameLst>
                                          <p:attrName>style.visibility</p:attrName>
                                        </p:attrNameLst>
                                      </p:cBhvr>
                                      <p:to>
                                        <p:strVal val="visible"/>
                                      </p:to>
                                    </p:set>
                                    <p:anim calcmode="lin" valueType="num">
                                      <p:cBhvr>
                                        <p:cTn id="13" dur="500" fill="hold"/>
                                        <p:tgtEl>
                                          <p:spTgt spid="102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027">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027">
                                            <p:txEl>
                                              <p:pRg st="2" end="2"/>
                                            </p:txEl>
                                          </p:spTgt>
                                        </p:tgtEl>
                                        <p:attrNameLst>
                                          <p:attrName>style.visibility</p:attrName>
                                        </p:attrNameLst>
                                      </p:cBhvr>
                                      <p:to>
                                        <p:strVal val="visible"/>
                                      </p:to>
                                    </p:set>
                                    <p:anim calcmode="lin" valueType="num">
                                      <p:cBhvr>
                                        <p:cTn id="19" dur="500" fill="hold"/>
                                        <p:tgtEl>
                                          <p:spTgt spid="102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027">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1027">
                                            <p:txEl>
                                              <p:pRg st="3" end="3"/>
                                            </p:txEl>
                                          </p:spTgt>
                                        </p:tgtEl>
                                        <p:attrNameLst>
                                          <p:attrName>style.visibility</p:attrName>
                                        </p:attrNameLst>
                                      </p:cBhvr>
                                      <p:to>
                                        <p:strVal val="visible"/>
                                      </p:to>
                                    </p:set>
                                    <p:anim calcmode="lin" valueType="num">
                                      <p:cBhvr>
                                        <p:cTn id="25" dur="500" fill="hold"/>
                                        <p:tgtEl>
                                          <p:spTgt spid="1027">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027">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027">
                                            <p:txEl>
                                              <p:pRg st="4" end="4"/>
                                            </p:txEl>
                                          </p:spTgt>
                                        </p:tgtEl>
                                        <p:attrNameLst>
                                          <p:attrName>style.visibility</p:attrName>
                                        </p:attrNameLst>
                                      </p:cBhvr>
                                      <p:to>
                                        <p:strVal val="visible"/>
                                      </p:to>
                                    </p:set>
                                    <p:anim calcmode="lin" valueType="num">
                                      <p:cBhvr>
                                        <p:cTn id="31" dur="500" fill="hold"/>
                                        <p:tgtEl>
                                          <p:spTgt spid="1027">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027">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2">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3">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4">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5">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Lst>
      </p:bldP>
    </p:bldLst>
  </p:timing>
  <p:txStyles>
    <p:titleStyle>
      <a:lvl1pPr algn="ctr" rtl="0" eaLnBrk="0" fontAlgn="base" hangingPunct="0">
        <a:spcBef>
          <a:spcPct val="0"/>
        </a:spcBef>
        <a:spcAft>
          <a:spcPct val="0"/>
        </a:spcAft>
        <a:defRPr sz="3600" b="1">
          <a:solidFill>
            <a:srgbClr val="FFCCFF"/>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2pPr>
      <a:lvl3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3pPr>
      <a:lvl4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4pPr>
      <a:lvl5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5pPr>
      <a:lvl6pPr marL="4572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6pPr>
      <a:lvl7pPr marL="9144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7pPr>
      <a:lvl8pPr marL="13716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8pPr>
      <a:lvl9pPr marL="18288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9pPr>
    </p:titleStyle>
    <p:bodyStyle>
      <a:lvl1pPr marL="342900" indent="-342900" algn="l" rtl="0" eaLnBrk="0" fontAlgn="base" hangingPunct="0">
        <a:spcBef>
          <a:spcPct val="20000"/>
        </a:spcBef>
        <a:spcAft>
          <a:spcPct val="0"/>
        </a:spcAft>
        <a:buChar char="•"/>
        <a:defRPr sz="3200" b="1">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har char="•"/>
        <a:defRPr sz="2400" b="1">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6pPr>
      <a:lvl7pPr marL="29718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7pPr>
      <a:lvl8pPr marL="34290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8pPr>
      <a:lvl9pPr marL="38862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0" y="457200"/>
            <a:ext cx="50292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3505200" y="1676400"/>
            <a:ext cx="55626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85752229"/>
      </p:ext>
    </p:extLst>
  </p:cSld>
  <p:clrMap bg1="dk2" tx1="lt1" bg2="dk1" tx2="lt2" accent1="accent1" accent2="accent2" accent3="accent3" accent4="accent4" accent5="accent5" accent6="accent6" hlink="hlink" folHlink="folHlink"/>
  <p:sldLayoutIdLst>
    <p:sldLayoutId id="2147486579" r:id="rId1"/>
  </p:sldLayoutIdLst>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 calcmode="lin" valueType="num">
                                      <p:cBhvr>
                                        <p:cTn id="7" dur="500" fill="hold"/>
                                        <p:tgtEl>
                                          <p:spTgt spid="102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2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027">
                                            <p:txEl>
                                              <p:pRg st="1" end="1"/>
                                            </p:txEl>
                                          </p:spTgt>
                                        </p:tgtEl>
                                        <p:attrNameLst>
                                          <p:attrName>style.visibility</p:attrName>
                                        </p:attrNameLst>
                                      </p:cBhvr>
                                      <p:to>
                                        <p:strVal val="visible"/>
                                      </p:to>
                                    </p:set>
                                    <p:anim calcmode="lin" valueType="num">
                                      <p:cBhvr>
                                        <p:cTn id="13" dur="500" fill="hold"/>
                                        <p:tgtEl>
                                          <p:spTgt spid="102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027">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027">
                                            <p:txEl>
                                              <p:pRg st="2" end="2"/>
                                            </p:txEl>
                                          </p:spTgt>
                                        </p:tgtEl>
                                        <p:attrNameLst>
                                          <p:attrName>style.visibility</p:attrName>
                                        </p:attrNameLst>
                                      </p:cBhvr>
                                      <p:to>
                                        <p:strVal val="visible"/>
                                      </p:to>
                                    </p:set>
                                    <p:anim calcmode="lin" valueType="num">
                                      <p:cBhvr>
                                        <p:cTn id="19" dur="500" fill="hold"/>
                                        <p:tgtEl>
                                          <p:spTgt spid="102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027">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1027">
                                            <p:txEl>
                                              <p:pRg st="3" end="3"/>
                                            </p:txEl>
                                          </p:spTgt>
                                        </p:tgtEl>
                                        <p:attrNameLst>
                                          <p:attrName>style.visibility</p:attrName>
                                        </p:attrNameLst>
                                      </p:cBhvr>
                                      <p:to>
                                        <p:strVal val="visible"/>
                                      </p:to>
                                    </p:set>
                                    <p:anim calcmode="lin" valueType="num">
                                      <p:cBhvr>
                                        <p:cTn id="25" dur="500" fill="hold"/>
                                        <p:tgtEl>
                                          <p:spTgt spid="1027">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027">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027">
                                            <p:txEl>
                                              <p:pRg st="4" end="4"/>
                                            </p:txEl>
                                          </p:spTgt>
                                        </p:tgtEl>
                                        <p:attrNameLst>
                                          <p:attrName>style.visibility</p:attrName>
                                        </p:attrNameLst>
                                      </p:cBhvr>
                                      <p:to>
                                        <p:strVal val="visible"/>
                                      </p:to>
                                    </p:set>
                                    <p:anim calcmode="lin" valueType="num">
                                      <p:cBhvr>
                                        <p:cTn id="31" dur="500" fill="hold"/>
                                        <p:tgtEl>
                                          <p:spTgt spid="1027">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027">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2">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3">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4">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5">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Lst>
      </p:bldP>
    </p:bldLst>
  </p:timing>
  <p:txStyles>
    <p:titleStyle>
      <a:lvl1pPr algn="ctr" rtl="0" eaLnBrk="0" fontAlgn="base" hangingPunct="0">
        <a:spcBef>
          <a:spcPct val="0"/>
        </a:spcBef>
        <a:spcAft>
          <a:spcPct val="0"/>
        </a:spcAft>
        <a:defRPr sz="3600" b="1">
          <a:solidFill>
            <a:srgbClr val="FFCCFF"/>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2pPr>
      <a:lvl3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3pPr>
      <a:lvl4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4pPr>
      <a:lvl5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5pPr>
      <a:lvl6pPr marL="4572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6pPr>
      <a:lvl7pPr marL="9144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7pPr>
      <a:lvl8pPr marL="13716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8pPr>
      <a:lvl9pPr marL="18288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9pPr>
    </p:titleStyle>
    <p:bodyStyle>
      <a:lvl1pPr marL="342900" indent="-342900" algn="l" rtl="0" eaLnBrk="0" fontAlgn="base" hangingPunct="0">
        <a:spcBef>
          <a:spcPct val="20000"/>
        </a:spcBef>
        <a:spcAft>
          <a:spcPct val="0"/>
        </a:spcAft>
        <a:buChar char="•"/>
        <a:defRPr sz="3200" b="1">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har char="•"/>
        <a:defRPr sz="2400" b="1">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6pPr>
      <a:lvl7pPr marL="29718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7pPr>
      <a:lvl8pPr marL="34290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8pPr>
      <a:lvl9pPr marL="38862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6">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0" y="457200"/>
            <a:ext cx="50292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3505200" y="1676400"/>
            <a:ext cx="55626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87442528"/>
      </p:ext>
    </p:extLst>
  </p:cSld>
  <p:clrMap bg1="dk2" tx1="lt1" bg2="dk1" tx2="lt2" accent1="accent1" accent2="accent2" accent3="accent3" accent4="accent4" accent5="accent5" accent6="accent6" hlink="hlink" folHlink="folHlink"/>
  <p:sldLayoutIdLst>
    <p:sldLayoutId id="2147486583" r:id="rId1"/>
    <p:sldLayoutId id="2147486584" r:id="rId2"/>
    <p:sldLayoutId id="2147486585" r:id="rId3"/>
    <p:sldLayoutId id="2147486586" r:id="rId4"/>
  </p:sldLayoutIdLst>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 calcmode="lin" valueType="num">
                                      <p:cBhvr>
                                        <p:cTn id="7" dur="500" fill="hold"/>
                                        <p:tgtEl>
                                          <p:spTgt spid="102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2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027">
                                            <p:txEl>
                                              <p:pRg st="1" end="1"/>
                                            </p:txEl>
                                          </p:spTgt>
                                        </p:tgtEl>
                                        <p:attrNameLst>
                                          <p:attrName>style.visibility</p:attrName>
                                        </p:attrNameLst>
                                      </p:cBhvr>
                                      <p:to>
                                        <p:strVal val="visible"/>
                                      </p:to>
                                    </p:set>
                                    <p:anim calcmode="lin" valueType="num">
                                      <p:cBhvr>
                                        <p:cTn id="13" dur="500" fill="hold"/>
                                        <p:tgtEl>
                                          <p:spTgt spid="102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027">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027">
                                            <p:txEl>
                                              <p:pRg st="2" end="2"/>
                                            </p:txEl>
                                          </p:spTgt>
                                        </p:tgtEl>
                                        <p:attrNameLst>
                                          <p:attrName>style.visibility</p:attrName>
                                        </p:attrNameLst>
                                      </p:cBhvr>
                                      <p:to>
                                        <p:strVal val="visible"/>
                                      </p:to>
                                    </p:set>
                                    <p:anim calcmode="lin" valueType="num">
                                      <p:cBhvr>
                                        <p:cTn id="19" dur="500" fill="hold"/>
                                        <p:tgtEl>
                                          <p:spTgt spid="102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027">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1027">
                                            <p:txEl>
                                              <p:pRg st="3" end="3"/>
                                            </p:txEl>
                                          </p:spTgt>
                                        </p:tgtEl>
                                        <p:attrNameLst>
                                          <p:attrName>style.visibility</p:attrName>
                                        </p:attrNameLst>
                                      </p:cBhvr>
                                      <p:to>
                                        <p:strVal val="visible"/>
                                      </p:to>
                                    </p:set>
                                    <p:anim calcmode="lin" valueType="num">
                                      <p:cBhvr>
                                        <p:cTn id="25" dur="500" fill="hold"/>
                                        <p:tgtEl>
                                          <p:spTgt spid="1027">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027">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027">
                                            <p:txEl>
                                              <p:pRg st="4" end="4"/>
                                            </p:txEl>
                                          </p:spTgt>
                                        </p:tgtEl>
                                        <p:attrNameLst>
                                          <p:attrName>style.visibility</p:attrName>
                                        </p:attrNameLst>
                                      </p:cBhvr>
                                      <p:to>
                                        <p:strVal val="visible"/>
                                      </p:to>
                                    </p:set>
                                    <p:anim calcmode="lin" valueType="num">
                                      <p:cBhvr>
                                        <p:cTn id="31" dur="500" fill="hold"/>
                                        <p:tgtEl>
                                          <p:spTgt spid="1027">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027">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2">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3">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4">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5">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Lst>
      </p:bldP>
    </p:bldLst>
  </p:timing>
  <p:txStyles>
    <p:titleStyle>
      <a:lvl1pPr algn="ctr" rtl="0" eaLnBrk="0" fontAlgn="base" hangingPunct="0">
        <a:spcBef>
          <a:spcPct val="0"/>
        </a:spcBef>
        <a:spcAft>
          <a:spcPct val="0"/>
        </a:spcAft>
        <a:defRPr sz="3600" b="1">
          <a:solidFill>
            <a:srgbClr val="FFCCFF"/>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2pPr>
      <a:lvl3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3pPr>
      <a:lvl4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4pPr>
      <a:lvl5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5pPr>
      <a:lvl6pPr marL="4572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6pPr>
      <a:lvl7pPr marL="9144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7pPr>
      <a:lvl8pPr marL="13716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8pPr>
      <a:lvl9pPr marL="18288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9pPr>
    </p:titleStyle>
    <p:bodyStyle>
      <a:lvl1pPr marL="342900" indent="-342900" algn="l" rtl="0" eaLnBrk="0" fontAlgn="base" hangingPunct="0">
        <a:spcBef>
          <a:spcPct val="20000"/>
        </a:spcBef>
        <a:spcAft>
          <a:spcPct val="0"/>
        </a:spcAft>
        <a:buChar char="•"/>
        <a:defRPr sz="3200" b="1">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har char="•"/>
        <a:defRPr sz="2400" b="1">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6pPr>
      <a:lvl7pPr marL="29718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7pPr>
      <a:lvl8pPr marL="34290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8pPr>
      <a:lvl9pPr marL="38862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1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slide" Target="slide5.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slide" Target="slide13.xml"/><Relationship Id="rId5" Type="http://schemas.openxmlformats.org/officeDocument/2006/relationships/slide" Target="slide12.xml"/><Relationship Id="rId4" Type="http://schemas.openxmlformats.org/officeDocument/2006/relationships/slide" Target="slide11.xml"/></Relationships>
</file>

<file path=ppt/slides/_rels/slide5.xml.rels><?xml version="1.0" encoding="UTF-8" standalone="yes"?>
<Relationships xmlns="http://schemas.openxmlformats.org/package/2006/relationships"><Relationship Id="rId8" Type="http://schemas.openxmlformats.org/officeDocument/2006/relationships/slide" Target="slide19.xml"/><Relationship Id="rId3" Type="http://schemas.openxmlformats.org/officeDocument/2006/relationships/image" Target="../media/image1.jpg"/><Relationship Id="rId7" Type="http://schemas.openxmlformats.org/officeDocument/2006/relationships/slide" Target="slide17.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slide" Target="slide16.xml"/><Relationship Id="rId5" Type="http://schemas.openxmlformats.org/officeDocument/2006/relationships/slide" Target="slide15.xml"/><Relationship Id="rId4" Type="http://schemas.openxmlformats.org/officeDocument/2006/relationships/slide" Target="slide14.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slide" Target="slide23.xml"/><Relationship Id="rId5" Type="http://schemas.openxmlformats.org/officeDocument/2006/relationships/slide" Target="slide22.xml"/><Relationship Id="rId4" Type="http://schemas.openxmlformats.org/officeDocument/2006/relationships/slide" Target="slide21.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F6631-CE54-8039-036E-FB89CFE84FEC}"/>
              </a:ext>
            </a:extLst>
          </p:cNvPr>
          <p:cNvSpPr>
            <a:spLocks noGrp="1"/>
          </p:cNvSpPr>
          <p:nvPr>
            <p:ph type="ctrTitle"/>
          </p:nvPr>
        </p:nvSpPr>
        <p:spPr/>
        <p:txBody>
          <a:bodyPr/>
          <a:lstStyle/>
          <a:p>
            <a:r>
              <a:rPr lang="en-US" dirty="0"/>
              <a:t>First and Second Corinthians</a:t>
            </a:r>
          </a:p>
        </p:txBody>
      </p:sp>
      <p:sp>
        <p:nvSpPr>
          <p:cNvPr id="3" name="Subtitle 2">
            <a:extLst>
              <a:ext uri="{FF2B5EF4-FFF2-40B4-BE49-F238E27FC236}">
                <a16:creationId xmlns:a16="http://schemas.microsoft.com/office/drawing/2014/main" id="{95AACCD0-1677-0641-7DC5-690A14B58FA7}"/>
              </a:ext>
            </a:extLst>
          </p:cNvPr>
          <p:cNvSpPr>
            <a:spLocks noGrp="1"/>
          </p:cNvSpPr>
          <p:nvPr>
            <p:ph type="subTitle" idx="1"/>
          </p:nvPr>
        </p:nvSpPr>
        <p:spPr/>
        <p:txBody>
          <a:bodyPr/>
          <a:lstStyle/>
          <a:p>
            <a:r>
              <a:rPr lang="en-US" dirty="0"/>
              <a:t>Lesson 9</a:t>
            </a:r>
          </a:p>
          <a:p>
            <a:r>
              <a:rPr lang="en-US" dirty="0"/>
              <a:t>Love-driven Ministry</a:t>
            </a:r>
          </a:p>
        </p:txBody>
      </p:sp>
    </p:spTree>
    <p:extLst>
      <p:ext uri="{BB962C8B-B14F-4D97-AF65-F5344CB8AC3E}">
        <p14:creationId xmlns:p14="http://schemas.microsoft.com/office/powerpoint/2010/main" val="4076639488"/>
      </p:ext>
    </p:extLst>
  </p:cSld>
  <p:clrMapOvr>
    <a:masterClrMapping/>
  </p:clrMapOvr>
  <p:transition spd="med">
    <p:rand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997D7-779E-4CAD-B924-531D746A2D9C}"/>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19C274BE-070B-425B-9BE2-C4B40B800135}"/>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1169275825"/>
      </p:ext>
    </p:extLst>
  </p:cSld>
  <p:clrMapOvr>
    <a:masterClrMapping/>
  </p:clrMapOvr>
  <p:transition spd="med">
    <p:rand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6A55E-F7E9-45C7-B306-3B9FF6DA601D}"/>
              </a:ext>
            </a:extLst>
          </p:cNvPr>
          <p:cNvSpPr>
            <a:spLocks noGrp="1"/>
          </p:cNvSpPr>
          <p:nvPr>
            <p:ph type="title"/>
          </p:nvPr>
        </p:nvSpPr>
        <p:spPr>
          <a:xfrm>
            <a:off x="533400" y="503237"/>
            <a:ext cx="7772400" cy="1219201"/>
          </a:xfrm>
        </p:spPr>
        <p:txBody>
          <a:bodyPr/>
          <a:lstStyle/>
          <a:p>
            <a:r>
              <a:rPr lang="en-US" dirty="0"/>
              <a:t>2 Corinthians 1:1-2 NLT</a:t>
            </a: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6E401994-CE02-4DC1-A397-A1EDC5036E64}"/>
              </a:ext>
            </a:extLst>
          </p:cNvPr>
          <p:cNvSpPr>
            <a:spLocks noGrp="1"/>
          </p:cNvSpPr>
          <p:nvPr>
            <p:ph idx="1"/>
          </p:nvPr>
        </p:nvSpPr>
        <p:spPr>
          <a:xfrm>
            <a:off x="498764" y="1722438"/>
            <a:ext cx="7959436" cy="4724400"/>
          </a:xfrm>
        </p:spPr>
        <p:txBody>
          <a:bodyPr>
            <a:normAutofit/>
          </a:bodyPr>
          <a:lstStyle/>
          <a:p>
            <a:r>
              <a:rPr lang="en-US" dirty="0"/>
              <a:t>This letter is from Paul, chosen by the will of God to be an apostle of Christ Jesus, and from our brother Timothy. I am writing to God's church in Corinth and to all of his holy people throughout Greece. </a:t>
            </a:r>
            <a:r>
              <a:rPr lang="en-US" baseline="30000" dirty="0"/>
              <a:t>2</a:t>
            </a:r>
            <a:r>
              <a:rPr lang="en-US" dirty="0"/>
              <a:t> May God our Father and the Lord Jesus Christ give you grace and peace.  [</a:t>
            </a:r>
            <a:r>
              <a:rPr lang="en-US" dirty="0">
                <a:hlinkClick r:id="rId3" action="ppaction://hlinksldjump"/>
              </a:rPr>
              <a:t>R</a:t>
            </a:r>
            <a:r>
              <a:rPr lang="en-US" dirty="0"/>
              <a:t>]</a:t>
            </a:r>
          </a:p>
        </p:txBody>
      </p:sp>
    </p:spTree>
    <p:extLst>
      <p:ext uri="{BB962C8B-B14F-4D97-AF65-F5344CB8AC3E}">
        <p14:creationId xmlns:p14="http://schemas.microsoft.com/office/powerpoint/2010/main" val="2711464536"/>
      </p:ext>
    </p:extLst>
  </p:cSld>
  <p:clrMapOvr>
    <a:masterClrMapping/>
  </p:clrMapOvr>
  <p:transition spd="med">
    <p:random/>
  </p:transition>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1717250" name="Rectangle 2">
            <a:extLst>
              <a:ext uri="{FF2B5EF4-FFF2-40B4-BE49-F238E27FC236}">
                <a16:creationId xmlns:a16="http://schemas.microsoft.com/office/drawing/2014/main" id="{3DD910BA-8C8B-AF11-27C8-72958BDEBAB6}"/>
              </a:ext>
            </a:extLst>
          </p:cNvPr>
          <p:cNvSpPr>
            <a:spLocks noGrp="1" noChangeArrowheads="1"/>
          </p:cNvSpPr>
          <p:nvPr>
            <p:ph type="title"/>
          </p:nvPr>
        </p:nvSpPr>
        <p:spPr>
          <a:xfrm>
            <a:off x="1447800" y="381000"/>
            <a:ext cx="6477000" cy="762000"/>
          </a:xfrm>
        </p:spPr>
        <p:txBody>
          <a:bodyPr/>
          <a:lstStyle/>
          <a:p>
            <a:pPr eaLnBrk="1" hangingPunct="1">
              <a:defRPr/>
            </a:pPr>
            <a:r>
              <a:rPr lang="en-US" altLang="en-US" sz="3200" dirty="0"/>
              <a:t>2 Corinthians 1:3-5 NLT</a:t>
            </a:r>
          </a:p>
        </p:txBody>
      </p:sp>
      <p:sp>
        <p:nvSpPr>
          <p:cNvPr id="1717251" name="Rectangle 3">
            <a:extLst>
              <a:ext uri="{FF2B5EF4-FFF2-40B4-BE49-F238E27FC236}">
                <a16:creationId xmlns:a16="http://schemas.microsoft.com/office/drawing/2014/main" id="{CAA68AC7-387B-C608-89DE-777A64FC8E3F}"/>
              </a:ext>
            </a:extLst>
          </p:cNvPr>
          <p:cNvSpPr>
            <a:spLocks noGrp="1" noChangeArrowheads="1"/>
          </p:cNvSpPr>
          <p:nvPr>
            <p:ph type="body" idx="1"/>
          </p:nvPr>
        </p:nvSpPr>
        <p:spPr>
          <a:xfrm>
            <a:off x="838200" y="1600200"/>
            <a:ext cx="7696200" cy="4495800"/>
          </a:xfrm>
        </p:spPr>
        <p:txBody>
          <a:bodyPr>
            <a:normAutofit/>
          </a:bodyPr>
          <a:lstStyle/>
          <a:p>
            <a:pPr eaLnBrk="1" hangingPunct="1">
              <a:defRPr/>
            </a:pPr>
            <a:r>
              <a:rPr lang="en-US" altLang="en-US" sz="3100" dirty="0"/>
              <a:t>All praise to God, the Father of our Lord Jesus Christ. God is our merciful Father and the source of all comfort. </a:t>
            </a:r>
            <a:r>
              <a:rPr lang="en-US" altLang="en-US" sz="3100" baseline="30000" dirty="0"/>
              <a:t>4</a:t>
            </a:r>
            <a:r>
              <a:rPr lang="en-US" altLang="en-US" sz="3100" dirty="0"/>
              <a:t> He comforts us in all our troubles so that we can comfort others. When they are troubled, we will be able to give them the same comfort God has given us. </a:t>
            </a:r>
            <a:r>
              <a:rPr lang="en-US" altLang="en-US" sz="3100" baseline="30000" dirty="0"/>
              <a:t>5</a:t>
            </a:r>
            <a:r>
              <a:rPr lang="en-US" altLang="en-US" sz="3100" dirty="0"/>
              <a:t> For the more we suffer for Christ, the more God will shower us with his comfort through Christ. </a:t>
            </a:r>
            <a:r>
              <a:rPr lang="en-US" sz="3500" dirty="0"/>
              <a:t>[</a:t>
            </a:r>
            <a:r>
              <a:rPr lang="en-US" sz="3500" dirty="0">
                <a:hlinkClick r:id="rId4" action="ppaction://hlinksldjump"/>
              </a:rPr>
              <a:t>R</a:t>
            </a:r>
            <a:r>
              <a:rPr lang="en-US" sz="3500" dirty="0"/>
              <a:t>]</a:t>
            </a:r>
          </a:p>
          <a:p>
            <a:pPr marL="0" indent="0" eaLnBrk="1" hangingPunct="1">
              <a:buNone/>
              <a:defRPr/>
            </a:pPr>
            <a:endParaRPr lang="en-US" altLang="en-US" dirty="0"/>
          </a:p>
        </p:txBody>
      </p:sp>
    </p:spTree>
  </p:cSld>
  <p:clrMapOvr>
    <a:masterClrMapping/>
  </p:clrMapOvr>
  <p:transition spd="med">
    <p:rand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Corinthians 1:8-9 NLT</a:t>
            </a:r>
          </a:p>
        </p:txBody>
      </p:sp>
      <p:sp>
        <p:nvSpPr>
          <p:cNvPr id="3" name="Content Placeholder 2"/>
          <p:cNvSpPr>
            <a:spLocks noGrp="1"/>
          </p:cNvSpPr>
          <p:nvPr>
            <p:ph idx="1"/>
          </p:nvPr>
        </p:nvSpPr>
        <p:spPr/>
        <p:txBody>
          <a:bodyPr>
            <a:normAutofit fontScale="92500"/>
          </a:bodyPr>
          <a:lstStyle/>
          <a:p>
            <a:r>
              <a:rPr lang="en-US" dirty="0"/>
              <a:t>We think you ought to know, dear brothers and sisters, about the trouble we went through in the province of Asia. We were crushed and overwhelmed beyond our ability to endure, and we thought we would never live through it. </a:t>
            </a:r>
            <a:r>
              <a:rPr lang="en-US" baseline="30000" dirty="0"/>
              <a:t>9</a:t>
            </a:r>
            <a:r>
              <a:rPr lang="en-US" dirty="0"/>
              <a:t> In fact, we expected to die. But as a result, we stopped relying on ourselves and learned to rely only on God, who raises the dead.  [</a:t>
            </a:r>
            <a:r>
              <a:rPr lang="en-US" dirty="0">
                <a:hlinkClick r:id="rId3" action="ppaction://hlinksldjump"/>
              </a:rPr>
              <a:t>R</a:t>
            </a:r>
            <a:r>
              <a:rPr lang="en-US" dirty="0"/>
              <a:t>]</a:t>
            </a:r>
          </a:p>
        </p:txBody>
      </p:sp>
    </p:spTree>
    <p:extLst>
      <p:ext uri="{BB962C8B-B14F-4D97-AF65-F5344CB8AC3E}">
        <p14:creationId xmlns:p14="http://schemas.microsoft.com/office/powerpoint/2010/main" val="1958706996"/>
      </p:ext>
    </p:extLst>
  </p:cSld>
  <p:clrMapOvr>
    <a:masterClrMapping/>
  </p:clrMapOvr>
  <p:transition spd="med">
    <p:rand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21C89-81D3-A70B-7F16-B8C0AC005F24}"/>
              </a:ext>
            </a:extLst>
          </p:cNvPr>
          <p:cNvSpPr>
            <a:spLocks noGrp="1"/>
          </p:cNvSpPr>
          <p:nvPr>
            <p:ph type="title"/>
          </p:nvPr>
        </p:nvSpPr>
        <p:spPr/>
        <p:txBody>
          <a:bodyPr/>
          <a:lstStyle/>
          <a:p>
            <a:r>
              <a:rPr lang="en-US" dirty="0"/>
              <a:t>2 Corinthians 1:15-16 NLT</a:t>
            </a:r>
          </a:p>
        </p:txBody>
      </p:sp>
      <p:sp>
        <p:nvSpPr>
          <p:cNvPr id="3" name="Content Placeholder 2">
            <a:extLst>
              <a:ext uri="{FF2B5EF4-FFF2-40B4-BE49-F238E27FC236}">
                <a16:creationId xmlns:a16="http://schemas.microsoft.com/office/drawing/2014/main" id="{58DB4E6D-77B4-5F26-563E-FF49B03B6E27}"/>
              </a:ext>
            </a:extLst>
          </p:cNvPr>
          <p:cNvSpPr>
            <a:spLocks noGrp="1"/>
          </p:cNvSpPr>
          <p:nvPr>
            <p:ph idx="1"/>
          </p:nvPr>
        </p:nvSpPr>
        <p:spPr/>
        <p:txBody>
          <a:bodyPr>
            <a:normAutofit/>
          </a:bodyPr>
          <a:lstStyle/>
          <a:p>
            <a:r>
              <a:rPr lang="en-US" dirty="0"/>
              <a:t>Since I was so sure of your understanding and trust, I wanted to give you a double blessing by visiting you twice--  first on my way to Macedonia and again when I returned from Macedonia. Then you could send me on my way to Judea.  [</a:t>
            </a:r>
            <a:r>
              <a:rPr lang="en-US" dirty="0">
                <a:hlinkClick r:id="rId3" action="ppaction://hlinksldjump"/>
              </a:rPr>
              <a:t>R</a:t>
            </a:r>
            <a:r>
              <a:rPr lang="en-US" dirty="0"/>
              <a:t>]</a:t>
            </a:r>
          </a:p>
          <a:p>
            <a:endParaRPr lang="en-US" dirty="0"/>
          </a:p>
        </p:txBody>
      </p:sp>
    </p:spTree>
    <p:extLst>
      <p:ext uri="{BB962C8B-B14F-4D97-AF65-F5344CB8AC3E}">
        <p14:creationId xmlns:p14="http://schemas.microsoft.com/office/powerpoint/2010/main" val="221210287"/>
      </p:ext>
    </p:extLst>
  </p:cSld>
  <p:clrMapOvr>
    <a:masterClrMapping/>
  </p:clrMapOvr>
  <p:transition spd="med">
    <p:rand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EEA74-6DC7-C238-1F14-47154F782D08}"/>
              </a:ext>
            </a:extLst>
          </p:cNvPr>
          <p:cNvSpPr>
            <a:spLocks noGrp="1"/>
          </p:cNvSpPr>
          <p:nvPr>
            <p:ph type="title"/>
          </p:nvPr>
        </p:nvSpPr>
        <p:spPr/>
        <p:txBody>
          <a:bodyPr/>
          <a:lstStyle/>
          <a:p>
            <a:r>
              <a:rPr lang="en-US" altLang="en-US" dirty="0">
                <a:latin typeface="Arial" panose="020B0604020202020204" pitchFamily="34" charset="0"/>
              </a:rPr>
              <a:t>2 Corinthians 2:1, 3-4 NLT</a:t>
            </a:r>
            <a:endParaRPr lang="en-US" dirty="0"/>
          </a:p>
        </p:txBody>
      </p:sp>
      <p:sp>
        <p:nvSpPr>
          <p:cNvPr id="3" name="Content Placeholder 2">
            <a:extLst>
              <a:ext uri="{FF2B5EF4-FFF2-40B4-BE49-F238E27FC236}">
                <a16:creationId xmlns:a16="http://schemas.microsoft.com/office/drawing/2014/main" id="{3F15062C-6FFF-78D6-07D0-D2C95BC0873D}"/>
              </a:ext>
            </a:extLst>
          </p:cNvPr>
          <p:cNvSpPr>
            <a:spLocks noGrp="1"/>
          </p:cNvSpPr>
          <p:nvPr>
            <p:ph idx="1"/>
          </p:nvPr>
        </p:nvSpPr>
        <p:spPr/>
        <p:txBody>
          <a:bodyPr>
            <a:normAutofit fontScale="92500" lnSpcReduction="10000"/>
          </a:bodyPr>
          <a:lstStyle/>
          <a:p>
            <a:r>
              <a:rPr lang="en-US" altLang="en-US" dirty="0">
                <a:latin typeface="Arial" panose="020B0604020202020204" pitchFamily="34" charset="0"/>
              </a:rPr>
              <a:t>So I decided that I would not bring you grief with another painful visit. ... </a:t>
            </a:r>
            <a:r>
              <a:rPr lang="en-US" altLang="en-US" baseline="30000" dirty="0">
                <a:latin typeface="Arial" panose="020B0604020202020204" pitchFamily="34" charset="0"/>
              </a:rPr>
              <a:t>3</a:t>
            </a:r>
            <a:r>
              <a:rPr lang="en-US" altLang="en-US" dirty="0">
                <a:latin typeface="Arial" panose="020B0604020202020204" pitchFamily="34" charset="0"/>
              </a:rPr>
              <a:t> That is why I wrote to you as I did, so that when I do come, I won't be grieved by the very ones who ought to give me the greatest joy. … </a:t>
            </a:r>
            <a:r>
              <a:rPr lang="en-US" altLang="en-US" baseline="30000" dirty="0">
                <a:latin typeface="Arial" panose="020B0604020202020204" pitchFamily="34" charset="0"/>
              </a:rPr>
              <a:t>4</a:t>
            </a:r>
            <a:r>
              <a:rPr lang="en-US" altLang="en-US" dirty="0">
                <a:latin typeface="Arial" panose="020B0604020202020204" pitchFamily="34" charset="0"/>
              </a:rPr>
              <a:t> I wrote that letter in great anguish, with a troubled heart and many tears. I didn't want to grieve you, but I wanted to let you know how much love I have for you.  [</a:t>
            </a:r>
            <a:r>
              <a:rPr lang="en-US" altLang="en-US" dirty="0">
                <a:latin typeface="Arial" panose="020B0604020202020204" pitchFamily="34" charset="0"/>
                <a:hlinkClick r:id="rId3" action="ppaction://hlinksldjump"/>
              </a:rPr>
              <a:t>R</a:t>
            </a:r>
            <a:r>
              <a:rPr lang="en-US" altLang="en-US" dirty="0">
                <a:latin typeface="Arial" panose="020B0604020202020204" pitchFamily="34" charset="0"/>
              </a:rPr>
              <a:t>]</a:t>
            </a:r>
          </a:p>
          <a:p>
            <a:endParaRPr lang="en-US" dirty="0"/>
          </a:p>
        </p:txBody>
      </p:sp>
    </p:spTree>
    <p:extLst>
      <p:ext uri="{BB962C8B-B14F-4D97-AF65-F5344CB8AC3E}">
        <p14:creationId xmlns:p14="http://schemas.microsoft.com/office/powerpoint/2010/main" val="4076394618"/>
      </p:ext>
    </p:extLst>
  </p:cSld>
  <p:clrMapOvr>
    <a:masterClrMapping/>
  </p:clrMapOvr>
  <p:transition spd="med">
    <p:rand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574A3-D476-B715-73F3-08206B206070}"/>
              </a:ext>
            </a:extLst>
          </p:cNvPr>
          <p:cNvSpPr>
            <a:spLocks noGrp="1"/>
          </p:cNvSpPr>
          <p:nvPr>
            <p:ph type="title"/>
          </p:nvPr>
        </p:nvSpPr>
        <p:spPr/>
        <p:txBody>
          <a:bodyPr/>
          <a:lstStyle/>
          <a:p>
            <a:r>
              <a:rPr lang="en-US" dirty="0"/>
              <a:t>2 Corinthians 2:5-8, 10 NLT</a:t>
            </a:r>
          </a:p>
        </p:txBody>
      </p:sp>
      <p:sp>
        <p:nvSpPr>
          <p:cNvPr id="3" name="Content Placeholder 2">
            <a:extLst>
              <a:ext uri="{FF2B5EF4-FFF2-40B4-BE49-F238E27FC236}">
                <a16:creationId xmlns:a16="http://schemas.microsoft.com/office/drawing/2014/main" id="{6DCA4C8E-D24C-8D57-3B06-7B26208CD6FA}"/>
              </a:ext>
            </a:extLst>
          </p:cNvPr>
          <p:cNvSpPr>
            <a:spLocks noGrp="1"/>
          </p:cNvSpPr>
          <p:nvPr>
            <p:ph idx="1"/>
          </p:nvPr>
        </p:nvSpPr>
        <p:spPr/>
        <p:txBody>
          <a:bodyPr>
            <a:normAutofit fontScale="85000" lnSpcReduction="10000"/>
          </a:bodyPr>
          <a:lstStyle/>
          <a:p>
            <a:r>
              <a:rPr lang="en-US" dirty="0"/>
              <a:t>I am not overstating it when I say that the man who caused all the trouble hurt all of you more than he hurt me. </a:t>
            </a:r>
            <a:r>
              <a:rPr lang="en-US" baseline="30000" dirty="0"/>
              <a:t>6</a:t>
            </a:r>
            <a:r>
              <a:rPr lang="en-US" dirty="0"/>
              <a:t> Most of you opposed him, and that was punishment enough. </a:t>
            </a:r>
            <a:r>
              <a:rPr lang="en-US" baseline="30000" dirty="0"/>
              <a:t>7</a:t>
            </a:r>
            <a:r>
              <a:rPr lang="en-US" dirty="0"/>
              <a:t> Now, however, it is time to forgive and comfort him. Otherwise he may be overcome by discouragement. </a:t>
            </a:r>
            <a:r>
              <a:rPr lang="en-US" baseline="30000" dirty="0"/>
              <a:t>8</a:t>
            </a:r>
            <a:r>
              <a:rPr lang="en-US" dirty="0"/>
              <a:t> So I urge you now to reaffirm your love for him. ... </a:t>
            </a:r>
            <a:r>
              <a:rPr lang="en-US" baseline="30000" dirty="0"/>
              <a:t>10</a:t>
            </a:r>
            <a:r>
              <a:rPr lang="en-US" dirty="0"/>
              <a:t> When you forgive this man, I forgive him, too. And when I forgive whatever needs to be forgiven, I do so with Christ's authority for your benefit,  [</a:t>
            </a:r>
            <a:r>
              <a:rPr lang="en-US" dirty="0">
                <a:hlinkClick r:id="rId3" action="ppaction://hlinksldjump"/>
              </a:rPr>
              <a:t>R</a:t>
            </a:r>
            <a:r>
              <a:rPr lang="en-US" dirty="0"/>
              <a:t>]</a:t>
            </a:r>
          </a:p>
        </p:txBody>
      </p:sp>
    </p:spTree>
    <p:extLst>
      <p:ext uri="{BB962C8B-B14F-4D97-AF65-F5344CB8AC3E}">
        <p14:creationId xmlns:p14="http://schemas.microsoft.com/office/powerpoint/2010/main" val="1492923501"/>
      </p:ext>
    </p:extLst>
  </p:cSld>
  <p:clrMapOvr>
    <a:masterClrMapping/>
  </p:clrMapOvr>
  <p:transition spd="med">
    <p:rand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DBB24-A6F5-A316-343E-DB83DBB12A1B}"/>
              </a:ext>
            </a:extLst>
          </p:cNvPr>
          <p:cNvSpPr>
            <a:spLocks noGrp="1"/>
          </p:cNvSpPr>
          <p:nvPr>
            <p:ph type="title"/>
          </p:nvPr>
        </p:nvSpPr>
        <p:spPr/>
        <p:txBody>
          <a:bodyPr/>
          <a:lstStyle/>
          <a:p>
            <a:r>
              <a:rPr lang="en-US" dirty="0"/>
              <a:t>2 Corinthians 2:12-13 NLT</a:t>
            </a:r>
          </a:p>
        </p:txBody>
      </p:sp>
      <p:sp>
        <p:nvSpPr>
          <p:cNvPr id="3" name="Content Placeholder 2">
            <a:extLst>
              <a:ext uri="{FF2B5EF4-FFF2-40B4-BE49-F238E27FC236}">
                <a16:creationId xmlns:a16="http://schemas.microsoft.com/office/drawing/2014/main" id="{BDD75004-E03B-5670-8835-395A6444CC09}"/>
              </a:ext>
            </a:extLst>
          </p:cNvPr>
          <p:cNvSpPr>
            <a:spLocks noGrp="1"/>
          </p:cNvSpPr>
          <p:nvPr>
            <p:ph idx="1"/>
          </p:nvPr>
        </p:nvSpPr>
        <p:spPr>
          <a:xfrm>
            <a:off x="533400" y="1905000"/>
            <a:ext cx="7772400" cy="4800600"/>
          </a:xfrm>
        </p:spPr>
        <p:txBody>
          <a:bodyPr>
            <a:normAutofit/>
          </a:bodyPr>
          <a:lstStyle/>
          <a:p>
            <a:r>
              <a:rPr lang="en-US" dirty="0"/>
              <a:t>When I came to the city of Troas to preach the Good News of Christ, the Lord opened a door of opportunity for me. </a:t>
            </a:r>
            <a:r>
              <a:rPr lang="en-US" baseline="30000" dirty="0"/>
              <a:t>13</a:t>
            </a:r>
            <a:r>
              <a:rPr lang="en-US" dirty="0"/>
              <a:t> But I had no peace of mind because my dear brother Titus hadn't yet arrived with a report from you. So I said good-bye and went on to Macedonia to find him.  [</a:t>
            </a:r>
            <a:r>
              <a:rPr lang="en-US" dirty="0">
                <a:hlinkClick r:id="rId3" action="ppaction://hlinksldjump"/>
              </a:rPr>
              <a:t>R</a:t>
            </a:r>
            <a:r>
              <a:rPr lang="en-US" dirty="0"/>
              <a:t>]</a:t>
            </a:r>
          </a:p>
        </p:txBody>
      </p:sp>
    </p:spTree>
    <p:extLst>
      <p:ext uri="{BB962C8B-B14F-4D97-AF65-F5344CB8AC3E}">
        <p14:creationId xmlns:p14="http://schemas.microsoft.com/office/powerpoint/2010/main" val="3525479957"/>
      </p:ext>
    </p:extLst>
  </p:cSld>
  <p:clrMapOvr>
    <a:masterClrMapping/>
  </p:clrMapOvr>
  <p:transition spd="med">
    <p:rand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CA3EF-79EB-A987-9C77-923AD0E046A4}"/>
              </a:ext>
            </a:extLst>
          </p:cNvPr>
          <p:cNvSpPr>
            <a:spLocks noGrp="1"/>
          </p:cNvSpPr>
          <p:nvPr>
            <p:ph type="title"/>
          </p:nvPr>
        </p:nvSpPr>
        <p:spPr/>
        <p:txBody>
          <a:bodyPr/>
          <a:lstStyle/>
          <a:p>
            <a:r>
              <a:rPr lang="en-US" dirty="0"/>
              <a:t>2 Corinthians 7:7-9 NLT</a:t>
            </a:r>
          </a:p>
        </p:txBody>
      </p:sp>
      <p:sp>
        <p:nvSpPr>
          <p:cNvPr id="3" name="Content Placeholder 2">
            <a:extLst>
              <a:ext uri="{FF2B5EF4-FFF2-40B4-BE49-F238E27FC236}">
                <a16:creationId xmlns:a16="http://schemas.microsoft.com/office/drawing/2014/main" id="{501DE3BE-7B16-B8CE-C94E-52D68DD276B2}"/>
              </a:ext>
            </a:extLst>
          </p:cNvPr>
          <p:cNvSpPr>
            <a:spLocks noGrp="1"/>
          </p:cNvSpPr>
          <p:nvPr>
            <p:ph idx="1"/>
          </p:nvPr>
        </p:nvSpPr>
        <p:spPr/>
        <p:txBody>
          <a:bodyPr>
            <a:normAutofit fontScale="85000" lnSpcReduction="10000"/>
          </a:bodyPr>
          <a:lstStyle/>
          <a:p>
            <a:r>
              <a:rPr lang="en-US" dirty="0"/>
              <a:t>His presence [of Titus in Macedonia] was a joy, but so was the news he brought of the encouragement he received from you. When he told us how much you long to see me, and how sorry you are for what happened, and how loyal you are to me, I was filled with joy! </a:t>
            </a:r>
            <a:r>
              <a:rPr lang="en-US" baseline="30000" dirty="0"/>
              <a:t>8</a:t>
            </a:r>
            <a:r>
              <a:rPr lang="en-US" dirty="0"/>
              <a:t> I am not sorry that I sent that severe letter to you, though I was sorry at first, for I know it was painful to you for a little while. </a:t>
            </a:r>
            <a:r>
              <a:rPr lang="en-US" baseline="30000" dirty="0"/>
              <a:t>9</a:t>
            </a:r>
            <a:r>
              <a:rPr lang="en-US" dirty="0"/>
              <a:t> Now I am glad I sent it, not because it hurt you, but because the pain caused you to repent and change your ways.  [</a:t>
            </a:r>
            <a:r>
              <a:rPr lang="en-US" dirty="0">
                <a:hlinkClick r:id="rId2" action="ppaction://hlinksldjump"/>
              </a:rPr>
              <a:t>R</a:t>
            </a:r>
            <a:r>
              <a:rPr lang="en-US" dirty="0"/>
              <a:t>]</a:t>
            </a:r>
          </a:p>
        </p:txBody>
      </p:sp>
    </p:spTree>
    <p:extLst>
      <p:ext uri="{BB962C8B-B14F-4D97-AF65-F5344CB8AC3E}">
        <p14:creationId xmlns:p14="http://schemas.microsoft.com/office/powerpoint/2010/main" val="3336710205"/>
      </p:ext>
    </p:extLst>
  </p:cSld>
  <p:clrMapOvr>
    <a:masterClrMapping/>
  </p:clrMapOvr>
  <p:transition spd="med">
    <p:rand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B1ACB2-352F-3E2C-D15D-664EDD4A5E5E}"/>
              </a:ext>
            </a:extLst>
          </p:cNvPr>
          <p:cNvSpPr>
            <a:spLocks noGrp="1"/>
          </p:cNvSpPr>
          <p:nvPr>
            <p:ph type="title"/>
          </p:nvPr>
        </p:nvSpPr>
        <p:spPr/>
        <p:txBody>
          <a:bodyPr/>
          <a:lstStyle/>
          <a:p>
            <a:r>
              <a:rPr lang="en-US" dirty="0"/>
              <a:t>Summary of Visits and Letters - I</a:t>
            </a:r>
          </a:p>
        </p:txBody>
      </p:sp>
      <p:sp>
        <p:nvSpPr>
          <p:cNvPr id="3" name="Content Placeholder 2">
            <a:extLst>
              <a:ext uri="{FF2B5EF4-FFF2-40B4-BE49-F238E27FC236}">
                <a16:creationId xmlns:a16="http://schemas.microsoft.com/office/drawing/2014/main" id="{D9D72F18-4426-7BAE-159E-31E2BA8AEA9C}"/>
              </a:ext>
            </a:extLst>
          </p:cNvPr>
          <p:cNvSpPr>
            <a:spLocks noGrp="1"/>
          </p:cNvSpPr>
          <p:nvPr>
            <p:ph idx="1"/>
          </p:nvPr>
        </p:nvSpPr>
        <p:spPr>
          <a:xfrm>
            <a:off x="533400" y="1905000"/>
            <a:ext cx="7772400" cy="4724400"/>
          </a:xfrm>
        </p:spPr>
        <p:txBody>
          <a:bodyPr>
            <a:normAutofit fontScale="70000" lnSpcReduction="20000"/>
          </a:bodyPr>
          <a:lstStyle/>
          <a:p>
            <a:r>
              <a:rPr lang="en-US" dirty="0">
                <a:effectLst/>
              </a:rPr>
              <a:t>Founding visit (AD 50–52, Corinth) — Paul stayed 18 months, met Aquila and Priscilla, and was brought before the proconsul Gallio. This is the single fixed date in Pauline chronology, anchored by the Gallio Inscription at Delphi, which confirms Gallio held office in AD 51–52 (Wikipedia; Bible Archaeology Report).</a:t>
            </a:r>
          </a:p>
          <a:p>
            <a:r>
              <a:rPr lang="en-US" dirty="0">
                <a:effectLst/>
              </a:rPr>
              <a:t>Lost "previous letter" (AD ~52–54, probably Ephesus) — Written before 1 Corinthians; known only from 1 Cor 5:9, where Paul says he had "written to you in my letter not to associate with sexually immoral people". </a:t>
            </a:r>
          </a:p>
          <a:p>
            <a:r>
              <a:rPr lang="en-US" dirty="0">
                <a:effectLst/>
              </a:rPr>
              <a:t>Corinthian delegation and letter to Paul (AD ~54–55, Ephesus)  Chloe's people reported factions; the Corinthians sent written questions via Stephanas, Fortunatus, and Achaicus (1 Cor 1:11; 7:1; 16:17).</a:t>
            </a:r>
          </a:p>
          <a:p>
            <a:r>
              <a:rPr lang="en-US" dirty="0">
                <a:effectLst/>
              </a:rPr>
              <a:t>Canonical 1 Corinthians (Spring AD ~55, Ephesus) — Paul ties it to Ephesus and "Pentecost" (1 Cor 16:8). </a:t>
            </a:r>
          </a:p>
          <a:p>
            <a:endParaRPr lang="en-US" dirty="0"/>
          </a:p>
        </p:txBody>
      </p:sp>
    </p:spTree>
    <p:extLst>
      <p:ext uri="{BB962C8B-B14F-4D97-AF65-F5344CB8AC3E}">
        <p14:creationId xmlns:p14="http://schemas.microsoft.com/office/powerpoint/2010/main" val="1117412569"/>
      </p:ext>
    </p:extLst>
  </p:cSld>
  <p:clrMapOvr>
    <a:masterClrMapping/>
  </p:clrMapOvr>
  <p:transition spd="med">
    <p:random/>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F7916-91C0-460C-B558-8DAA48680440}"/>
              </a:ext>
            </a:extLst>
          </p:cNvPr>
          <p:cNvSpPr>
            <a:spLocks noGrp="1"/>
          </p:cNvSpPr>
          <p:nvPr>
            <p:ph type="title"/>
          </p:nvPr>
        </p:nvSpPr>
        <p:spPr/>
        <p:txBody>
          <a:bodyPr>
            <a:normAutofit fontScale="90000"/>
          </a:bodyPr>
          <a:lstStyle/>
          <a:p>
            <a:r>
              <a:rPr lang="en-US" dirty="0"/>
              <a:t>Memory Text</a:t>
            </a:r>
            <a:br>
              <a:rPr lang="en-US" dirty="0"/>
            </a:br>
            <a:r>
              <a:rPr lang="en-US" dirty="0">
                <a:effectLst>
                  <a:outerShdw blurRad="38100" dist="38100" dir="2700000" algn="tl">
                    <a:srgbClr val="000000">
                      <a:alpha val="43137"/>
                    </a:srgbClr>
                  </a:outerShdw>
                </a:effectLst>
              </a:rPr>
              <a:t>2 Corinthians 2:4 NKJV</a:t>
            </a:r>
          </a:p>
        </p:txBody>
      </p:sp>
      <p:sp>
        <p:nvSpPr>
          <p:cNvPr id="3" name="Content Placeholder 2">
            <a:extLst>
              <a:ext uri="{FF2B5EF4-FFF2-40B4-BE49-F238E27FC236}">
                <a16:creationId xmlns:a16="http://schemas.microsoft.com/office/drawing/2014/main" id="{CB2D42D4-7BB8-4C00-A5B5-07B01AC9DAC0}"/>
              </a:ext>
            </a:extLst>
          </p:cNvPr>
          <p:cNvSpPr>
            <a:spLocks noGrp="1"/>
          </p:cNvSpPr>
          <p:nvPr>
            <p:ph idx="1"/>
          </p:nvPr>
        </p:nvSpPr>
        <p:spPr>
          <a:xfrm>
            <a:off x="3505200" y="1676400"/>
            <a:ext cx="5562600" cy="5105400"/>
          </a:xfrm>
        </p:spPr>
        <p:txBody>
          <a:bodyPr>
            <a:normAutofit fontScale="92500" lnSpcReduction="20000"/>
          </a:bodyPr>
          <a:lstStyle/>
          <a:p>
            <a:r>
              <a:rPr lang="en-US" dirty="0">
                <a:effectLst>
                  <a:outerShdw blurRad="38100" dist="38100" dir="2700000" algn="tl">
                    <a:srgbClr val="000000">
                      <a:alpha val="43137"/>
                    </a:srgbClr>
                  </a:outerShdw>
                </a:effectLst>
              </a:rPr>
              <a:t>For out of much affliction and anguish of heart I wrote to you, with many tears, not that you should be grieved, but that you might know the love which I have so abundantly for you.</a:t>
            </a:r>
          </a:p>
          <a:p>
            <a:r>
              <a:rPr lang="en-US" dirty="0">
                <a:effectLst>
                  <a:outerShdw blurRad="38100" dist="38100" dir="2700000" algn="tl">
                    <a:srgbClr val="000000">
                      <a:alpha val="43137"/>
                    </a:srgbClr>
                  </a:outerShdw>
                </a:effectLst>
              </a:rPr>
              <a:t>How does Paul characterize his feelings as he last wrote to the church at Corinth?</a:t>
            </a:r>
          </a:p>
          <a:p>
            <a:r>
              <a:rPr lang="en-US" dirty="0">
                <a:effectLst>
                  <a:outerShdw blurRad="38100" dist="38100" dir="2700000" algn="tl">
                    <a:srgbClr val="000000">
                      <a:alpha val="43137"/>
                    </a:srgbClr>
                  </a:outerShdw>
                </a:effectLst>
              </a:rPr>
              <a:t>How does Paul set an example for us as in times where we may need to enforce discipline in our homes?</a:t>
            </a:r>
          </a:p>
          <a:p>
            <a:endParaRPr lang="en-US" dirty="0">
              <a:effectLst>
                <a:outerShdw blurRad="38100" dist="38100" dir="2700000" algn="tl">
                  <a:srgbClr val="000000">
                    <a:alpha val="43137"/>
                  </a:srgbClr>
                </a:outerShdw>
              </a:effectLst>
            </a:endParaRPr>
          </a:p>
          <a:p>
            <a:endParaRPr lang="en-US" dirty="0">
              <a:effectLst>
                <a:outerShdw blurRad="38100" dist="38100" dir="2700000" algn="tl">
                  <a:srgbClr val="000000">
                    <a:alpha val="43137"/>
                  </a:srgbClr>
                </a:outerShdw>
              </a:effectLst>
            </a:endParaRPr>
          </a:p>
          <a:p>
            <a:endParaRPr lang="en-US" dirty="0">
              <a:effectLst>
                <a:outerShdw blurRad="38100" dist="38100" dir="2700000" algn="tl">
                  <a:srgbClr val="000000">
                    <a:alpha val="43137"/>
                  </a:srgbClr>
                </a:outerShdw>
              </a:effectLst>
            </a:endParaRPr>
          </a:p>
          <a:p>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01151622"/>
      </p:ext>
    </p:extLst>
  </p:cSld>
  <p:clrMapOvr>
    <a:masterClrMapping/>
  </p:clrMapOvr>
  <p:transition spd="med">
    <p:random/>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805596-2977-FE93-B3DC-25BE9F84938E}"/>
              </a:ext>
            </a:extLst>
          </p:cNvPr>
          <p:cNvSpPr>
            <a:spLocks noGrp="1"/>
          </p:cNvSpPr>
          <p:nvPr>
            <p:ph type="title"/>
          </p:nvPr>
        </p:nvSpPr>
        <p:spPr>
          <a:xfrm>
            <a:off x="533400" y="457200"/>
            <a:ext cx="7772400" cy="1112838"/>
          </a:xfrm>
        </p:spPr>
        <p:txBody>
          <a:bodyPr/>
          <a:lstStyle/>
          <a:p>
            <a:r>
              <a:rPr lang="en-US" dirty="0"/>
              <a:t>Summary of Visits and Letters - II</a:t>
            </a:r>
          </a:p>
        </p:txBody>
      </p:sp>
      <p:sp>
        <p:nvSpPr>
          <p:cNvPr id="3" name="Content Placeholder 2">
            <a:extLst>
              <a:ext uri="{FF2B5EF4-FFF2-40B4-BE49-F238E27FC236}">
                <a16:creationId xmlns:a16="http://schemas.microsoft.com/office/drawing/2014/main" id="{923866FD-57D3-2DE5-2134-FDB62B3DB66E}"/>
              </a:ext>
            </a:extLst>
          </p:cNvPr>
          <p:cNvSpPr>
            <a:spLocks noGrp="1"/>
          </p:cNvSpPr>
          <p:nvPr>
            <p:ph idx="1"/>
          </p:nvPr>
        </p:nvSpPr>
        <p:spPr>
          <a:xfrm>
            <a:off x="533400" y="1570038"/>
            <a:ext cx="7772400" cy="5135562"/>
          </a:xfrm>
        </p:spPr>
        <p:txBody>
          <a:bodyPr>
            <a:normAutofit fontScale="70000" lnSpcReduction="20000"/>
          </a:bodyPr>
          <a:lstStyle/>
          <a:p>
            <a:pPr lvl="0"/>
            <a:r>
              <a:rPr lang="en-US" dirty="0">
                <a:effectLst/>
              </a:rPr>
              <a:t>The "painful visit" (AD ~55–56, Corinth) — An emergency, unplanned visit never reported in Acts, but inferred from Paul's vow not to "come again in sorrow" (2 Cor 2:1) and his mention of an impending "third" visit, which requires a second one. </a:t>
            </a:r>
          </a:p>
          <a:p>
            <a:pPr lvl="0"/>
            <a:r>
              <a:rPr lang="en-US" dirty="0">
                <a:effectLst/>
              </a:rPr>
              <a:t>The "severe / tearful letter" (AD ~55–56, probably Ephesus) — Written "out of much affliction and anguish of heart and with many tears" (2 Cor 2:3–4), delivered by Titus. Now lost. </a:t>
            </a:r>
          </a:p>
          <a:p>
            <a:pPr lvl="0"/>
            <a:r>
              <a:rPr lang="en-US" dirty="0">
                <a:effectLst/>
              </a:rPr>
              <a:t>Titus's report (AD ~56, Macedonia) — Titus met Paul in Macedonia with news of the Corinthians' repentance (2 Cor 7:5–16).</a:t>
            </a:r>
          </a:p>
          <a:p>
            <a:pPr lvl="0"/>
            <a:r>
              <a:rPr lang="en-US" dirty="0">
                <a:effectLst/>
              </a:rPr>
              <a:t>Canonical 2 Corinthians (AD ~55–56, Macedonia) — Written after Titus's report, likely from Philippi. </a:t>
            </a:r>
          </a:p>
          <a:p>
            <a:pPr lvl="0"/>
            <a:r>
              <a:rPr lang="en-US" dirty="0">
                <a:effectLst/>
              </a:rPr>
              <a:t>Third and final visit (Winter AD 56–57, Corinth) — Three months in Greece (Acts 20:2–3); Romans likely written during this stay.  [</a:t>
            </a:r>
            <a:r>
              <a:rPr lang="en-US" dirty="0">
                <a:effectLst/>
                <a:hlinkClick r:id="rId3" action="ppaction://hlinksldjump"/>
              </a:rPr>
              <a:t>R</a:t>
            </a:r>
            <a:r>
              <a:rPr lang="en-US" dirty="0">
                <a:effectLst/>
              </a:rPr>
              <a:t>]</a:t>
            </a:r>
          </a:p>
          <a:p>
            <a:pPr marL="0" indent="0">
              <a:buNone/>
            </a:pPr>
            <a:endParaRPr lang="en-US" dirty="0"/>
          </a:p>
        </p:txBody>
      </p:sp>
    </p:spTree>
    <p:extLst>
      <p:ext uri="{BB962C8B-B14F-4D97-AF65-F5344CB8AC3E}">
        <p14:creationId xmlns:p14="http://schemas.microsoft.com/office/powerpoint/2010/main" val="830752530"/>
      </p:ext>
    </p:extLst>
  </p:cSld>
  <p:clrMapOvr>
    <a:masterClrMapping/>
  </p:clrMapOvr>
  <p:transition spd="med">
    <p:rand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772400" cy="946703"/>
          </a:xfrm>
        </p:spPr>
        <p:txBody>
          <a:bodyPr/>
          <a:lstStyle/>
          <a:p>
            <a:r>
              <a:rPr lang="en-US" dirty="0">
                <a:effectLst>
                  <a:outerShdw blurRad="38100" dist="38100" dir="2700000" algn="tl">
                    <a:srgbClr val="000000">
                      <a:alpha val="43137"/>
                    </a:srgbClr>
                  </a:outerShdw>
                </a:effectLst>
              </a:rPr>
              <a:t>2 Corinthians 2:14 NIV</a:t>
            </a:r>
            <a:endParaRPr lang="en-US" dirty="0"/>
          </a:p>
        </p:txBody>
      </p:sp>
      <p:sp>
        <p:nvSpPr>
          <p:cNvPr id="3" name="Content Placeholder 2"/>
          <p:cNvSpPr>
            <a:spLocks noGrp="1"/>
          </p:cNvSpPr>
          <p:nvPr>
            <p:ph idx="1"/>
          </p:nvPr>
        </p:nvSpPr>
        <p:spPr/>
        <p:txBody>
          <a:bodyPr>
            <a:normAutofit/>
          </a:bodyPr>
          <a:lstStyle/>
          <a:p>
            <a:r>
              <a:rPr lang="en-US" dirty="0">
                <a:effectLst>
                  <a:outerShdw blurRad="38100" dist="38100" dir="2700000" algn="tl">
                    <a:srgbClr val="000000">
                      <a:alpha val="43137"/>
                    </a:srgbClr>
                  </a:outerShdw>
                </a:effectLst>
              </a:rPr>
              <a:t>But thanks be to God, who always leads us as captives in Christ's triumphal procession and uses us to spread the aroma of the knowledge of him everywhere. </a:t>
            </a:r>
            <a:r>
              <a:rPr lang="en-US" dirty="0"/>
              <a:t> [</a:t>
            </a:r>
            <a:r>
              <a:rPr lang="en-US" dirty="0">
                <a:hlinkClick r:id="rId3" action="ppaction://hlinksldjump"/>
              </a:rPr>
              <a:t>R</a:t>
            </a:r>
            <a:r>
              <a:rPr lang="en-US" dirty="0"/>
              <a:t>]</a:t>
            </a:r>
          </a:p>
          <a:p>
            <a:endParaRPr lang="en-US" dirty="0"/>
          </a:p>
        </p:txBody>
      </p:sp>
    </p:spTree>
    <p:extLst>
      <p:ext uri="{BB962C8B-B14F-4D97-AF65-F5344CB8AC3E}">
        <p14:creationId xmlns:p14="http://schemas.microsoft.com/office/powerpoint/2010/main" val="581256872"/>
      </p:ext>
    </p:extLst>
  </p:cSld>
  <p:clrMapOvr>
    <a:masterClrMapping/>
  </p:clrMapOvr>
  <p:transition spd="med">
    <p:random/>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5FA0A-E931-EFCB-77E8-E5A0BC9653FD}"/>
              </a:ext>
            </a:extLst>
          </p:cNvPr>
          <p:cNvSpPr>
            <a:spLocks noGrp="1"/>
          </p:cNvSpPr>
          <p:nvPr>
            <p:ph type="title"/>
          </p:nvPr>
        </p:nvSpPr>
        <p:spPr/>
        <p:txBody>
          <a:bodyPr/>
          <a:lstStyle/>
          <a:p>
            <a:r>
              <a:rPr lang="en-US" dirty="0"/>
              <a:t>2 Corinthians 2:15-16 NIV</a:t>
            </a:r>
          </a:p>
        </p:txBody>
      </p:sp>
      <p:sp>
        <p:nvSpPr>
          <p:cNvPr id="3" name="Content Placeholder 2">
            <a:extLst>
              <a:ext uri="{FF2B5EF4-FFF2-40B4-BE49-F238E27FC236}">
                <a16:creationId xmlns:a16="http://schemas.microsoft.com/office/drawing/2014/main" id="{03637ACB-0F28-2587-CD66-CD73F616547F}"/>
              </a:ext>
            </a:extLst>
          </p:cNvPr>
          <p:cNvSpPr>
            <a:spLocks noGrp="1"/>
          </p:cNvSpPr>
          <p:nvPr>
            <p:ph idx="1"/>
          </p:nvPr>
        </p:nvSpPr>
        <p:spPr/>
        <p:txBody>
          <a:bodyPr/>
          <a:lstStyle/>
          <a:p>
            <a:r>
              <a:rPr lang="en-US" dirty="0"/>
              <a:t>For we are to God the pleasing aroma of Christ among those who are being saved and those who are perishing. </a:t>
            </a:r>
            <a:r>
              <a:rPr lang="en-US" baseline="30000" dirty="0"/>
              <a:t>16</a:t>
            </a:r>
            <a:r>
              <a:rPr lang="en-US" dirty="0"/>
              <a:t> To the one we are an aroma that brings death; to the other, an aroma that brings life. And who is equal to such a task? [</a:t>
            </a:r>
            <a:r>
              <a:rPr lang="en-US" dirty="0">
                <a:hlinkClick r:id="rId3" action="ppaction://hlinksldjump"/>
              </a:rPr>
              <a:t>R</a:t>
            </a:r>
            <a:r>
              <a:rPr lang="en-US" dirty="0"/>
              <a:t>]</a:t>
            </a:r>
          </a:p>
        </p:txBody>
      </p:sp>
    </p:spTree>
    <p:extLst>
      <p:ext uri="{BB962C8B-B14F-4D97-AF65-F5344CB8AC3E}">
        <p14:creationId xmlns:p14="http://schemas.microsoft.com/office/powerpoint/2010/main" val="1779619990"/>
      </p:ext>
    </p:extLst>
  </p:cSld>
  <p:clrMapOvr>
    <a:masterClrMapping/>
  </p:clrMapOvr>
  <p:transition spd="med">
    <p:rand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6FC1B-C008-55CF-A66B-803356B4B4CC}"/>
              </a:ext>
            </a:extLst>
          </p:cNvPr>
          <p:cNvSpPr>
            <a:spLocks noGrp="1"/>
          </p:cNvSpPr>
          <p:nvPr>
            <p:ph type="title"/>
          </p:nvPr>
        </p:nvSpPr>
        <p:spPr/>
        <p:txBody>
          <a:bodyPr/>
          <a:lstStyle/>
          <a:p>
            <a:r>
              <a:rPr lang="en-US" dirty="0"/>
              <a:t>2 Corinthians 2:17 NIV</a:t>
            </a:r>
          </a:p>
        </p:txBody>
      </p:sp>
      <p:sp>
        <p:nvSpPr>
          <p:cNvPr id="3" name="Content Placeholder 2">
            <a:extLst>
              <a:ext uri="{FF2B5EF4-FFF2-40B4-BE49-F238E27FC236}">
                <a16:creationId xmlns:a16="http://schemas.microsoft.com/office/drawing/2014/main" id="{BD107821-DFA8-246B-CC0F-4765ADBB6943}"/>
              </a:ext>
            </a:extLst>
          </p:cNvPr>
          <p:cNvSpPr>
            <a:spLocks noGrp="1"/>
          </p:cNvSpPr>
          <p:nvPr>
            <p:ph idx="1"/>
          </p:nvPr>
        </p:nvSpPr>
        <p:spPr/>
        <p:txBody>
          <a:bodyPr>
            <a:normAutofit/>
          </a:bodyPr>
          <a:lstStyle/>
          <a:p>
            <a:r>
              <a:rPr lang="en-US" dirty="0"/>
              <a:t>Unlike so many, we do not peddle the word of God for profit. On the contrary, in Christ we speak before God with sincerity, as those sent from God.  [</a:t>
            </a:r>
            <a:r>
              <a:rPr lang="en-US" dirty="0">
                <a:hlinkClick r:id="rId3" action="ppaction://hlinksldjump"/>
              </a:rPr>
              <a:t>R</a:t>
            </a:r>
            <a:r>
              <a:rPr lang="en-US" dirty="0"/>
              <a:t>]</a:t>
            </a:r>
          </a:p>
        </p:txBody>
      </p:sp>
    </p:spTree>
    <p:extLst>
      <p:ext uri="{BB962C8B-B14F-4D97-AF65-F5344CB8AC3E}">
        <p14:creationId xmlns:p14="http://schemas.microsoft.com/office/powerpoint/2010/main" val="86591345"/>
      </p:ext>
    </p:extLst>
  </p:cSld>
  <p:clrMapOvr>
    <a:masterClrMapping/>
  </p:clrMapOvr>
  <p:transition spd="med">
    <p:rand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15120-DBA9-BE04-F86C-6266A707ED4E}"/>
              </a:ext>
            </a:extLst>
          </p:cNvPr>
          <p:cNvSpPr>
            <a:spLocks noGrp="1"/>
          </p:cNvSpPr>
          <p:nvPr>
            <p:ph type="title"/>
          </p:nvPr>
        </p:nvSpPr>
        <p:spPr/>
        <p:txBody>
          <a:bodyPr/>
          <a:lstStyle/>
          <a:p>
            <a:r>
              <a:rPr lang="en-US" dirty="0"/>
              <a:t>Overview</a:t>
            </a:r>
          </a:p>
        </p:txBody>
      </p:sp>
      <p:sp>
        <p:nvSpPr>
          <p:cNvPr id="3" name="Content Placeholder 2">
            <a:extLst>
              <a:ext uri="{FF2B5EF4-FFF2-40B4-BE49-F238E27FC236}">
                <a16:creationId xmlns:a16="http://schemas.microsoft.com/office/drawing/2014/main" id="{862693C9-4E33-1379-8CC2-81EEAED407DC}"/>
              </a:ext>
            </a:extLst>
          </p:cNvPr>
          <p:cNvSpPr>
            <a:spLocks noGrp="1"/>
          </p:cNvSpPr>
          <p:nvPr>
            <p:ph idx="1"/>
          </p:nvPr>
        </p:nvSpPr>
        <p:spPr>
          <a:xfrm>
            <a:off x="3505200" y="1676400"/>
            <a:ext cx="5562600" cy="5105400"/>
          </a:xfrm>
        </p:spPr>
        <p:txBody>
          <a:bodyPr>
            <a:normAutofit fontScale="70000" lnSpcReduction="20000"/>
          </a:bodyPr>
          <a:lstStyle/>
          <a:p>
            <a:r>
              <a:rPr lang="en-US" sz="3600" dirty="0"/>
              <a:t>Paul opens 2 Corinthians by praising God, who comforts believers in suffering so they can comfort others. He explains his hardships and delayed visit to Corinth, defending his sincerity. He rejoices that his severe letter has produced repentance and offers forgiveness to the offenders.  He rejoices for triumph in Christ and the opportunity to be sincere followers spreading the aroma of His love.</a:t>
            </a:r>
          </a:p>
          <a:p>
            <a:pPr lvl="1"/>
            <a:r>
              <a:rPr lang="en-US" sz="3200" dirty="0"/>
              <a:t>Reasons for Praise</a:t>
            </a:r>
          </a:p>
          <a:p>
            <a:pPr lvl="1"/>
            <a:r>
              <a:rPr lang="en-US" sz="3200" dirty="0"/>
              <a:t>Letters and Visits</a:t>
            </a:r>
          </a:p>
          <a:p>
            <a:pPr lvl="1"/>
            <a:r>
              <a:rPr lang="en-US" sz="3200" dirty="0"/>
              <a:t>Reconciliation and Triumph</a:t>
            </a:r>
          </a:p>
          <a:p>
            <a:pPr lvl="1"/>
            <a:r>
              <a:rPr lang="en-US" sz="3200" dirty="0"/>
              <a:t>Summary</a:t>
            </a:r>
          </a:p>
        </p:txBody>
      </p:sp>
    </p:spTree>
    <p:extLst>
      <p:ext uri="{BB962C8B-B14F-4D97-AF65-F5344CB8AC3E}">
        <p14:creationId xmlns:p14="http://schemas.microsoft.com/office/powerpoint/2010/main" val="1252613011"/>
      </p:ext>
    </p:extLst>
  </p:cSld>
  <p:clrMapOvr>
    <a:masterClrMapping/>
  </p:clrMapOvr>
  <p:transition spd="med">
    <p:random/>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Reasons for Praise</a:t>
            </a:r>
          </a:p>
        </p:txBody>
      </p:sp>
      <p:sp>
        <p:nvSpPr>
          <p:cNvPr id="3" name="Content Placeholder 2"/>
          <p:cNvSpPr>
            <a:spLocks noGrp="1"/>
          </p:cNvSpPr>
          <p:nvPr>
            <p:ph idx="1"/>
          </p:nvPr>
        </p:nvSpPr>
        <p:spPr/>
        <p:txBody>
          <a:bodyPr>
            <a:normAutofit lnSpcReduction="10000"/>
          </a:bodyPr>
          <a:lstStyle/>
          <a:p>
            <a:r>
              <a:rPr lang="en-US" dirty="0"/>
              <a:t>How does Paul open his letter of 2 Cor? (</a:t>
            </a:r>
            <a:r>
              <a:rPr lang="en-US" dirty="0">
                <a:hlinkClick r:id="rId4" action="ppaction://hlinksldjump"/>
              </a:rPr>
              <a:t>2 Cor 1:1-2</a:t>
            </a:r>
            <a:r>
              <a:rPr lang="en-US" dirty="0"/>
              <a:t>)</a:t>
            </a:r>
          </a:p>
          <a:p>
            <a:r>
              <a:rPr lang="en-US" dirty="0"/>
              <a:t>How does Paul feel about the comfort God provides for Christian believers? (</a:t>
            </a:r>
            <a:r>
              <a:rPr lang="en-US" dirty="0">
                <a:hlinkClick r:id="rId5" action="ppaction://hlinksldjump"/>
              </a:rPr>
              <a:t>2 Cor 1:3-5</a:t>
            </a:r>
            <a:r>
              <a:rPr lang="en-US" dirty="0"/>
              <a:t>)</a:t>
            </a:r>
          </a:p>
          <a:p>
            <a:r>
              <a:rPr lang="en-US" dirty="0"/>
              <a:t>What dangers did Paul face in Asia that caused him to be thankful for God’s deliverance? (</a:t>
            </a:r>
            <a:r>
              <a:rPr lang="en-US" dirty="0">
                <a:hlinkClick r:id="rId6" action="ppaction://hlinksldjump"/>
              </a:rPr>
              <a:t>2 Cor 1:8-9</a:t>
            </a:r>
            <a:r>
              <a:rPr lang="en-US" dirty="0"/>
              <a:t>)</a:t>
            </a:r>
          </a:p>
        </p:txBody>
      </p:sp>
    </p:spTree>
    <p:extLst>
      <p:ext uri="{BB962C8B-B14F-4D97-AF65-F5344CB8AC3E}">
        <p14:creationId xmlns:p14="http://schemas.microsoft.com/office/powerpoint/2010/main" val="3091843596"/>
      </p:ext>
    </p:extLst>
  </p:cSld>
  <p:clrMapOvr>
    <a:masterClrMapping/>
  </p:clrMapOvr>
  <p:transition spd="med">
    <p:random/>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0" y="457200"/>
            <a:ext cx="5029200" cy="990600"/>
          </a:xfrm>
        </p:spPr>
        <p:txBody>
          <a:bodyPr/>
          <a:lstStyle/>
          <a:p>
            <a:r>
              <a:rPr lang="en-US" dirty="0"/>
              <a:t>Visits and Letters</a:t>
            </a:r>
          </a:p>
        </p:txBody>
      </p:sp>
      <p:sp>
        <p:nvSpPr>
          <p:cNvPr id="3" name="Content Placeholder 2"/>
          <p:cNvSpPr>
            <a:spLocks noGrp="1"/>
          </p:cNvSpPr>
          <p:nvPr>
            <p:ph idx="1"/>
          </p:nvPr>
        </p:nvSpPr>
        <p:spPr>
          <a:xfrm>
            <a:off x="3505200" y="1676400"/>
            <a:ext cx="5486400" cy="4953000"/>
          </a:xfrm>
        </p:spPr>
        <p:txBody>
          <a:bodyPr>
            <a:normAutofit fontScale="77500" lnSpcReduction="20000"/>
          </a:bodyPr>
          <a:lstStyle/>
          <a:p>
            <a:r>
              <a:rPr lang="en-US" dirty="0">
                <a:effectLst/>
              </a:rPr>
              <a:t>What were Paul’s original plans to visit Corinth a 2</a:t>
            </a:r>
            <a:r>
              <a:rPr lang="en-US" baseline="30000" dirty="0">
                <a:effectLst/>
              </a:rPr>
              <a:t>nd</a:t>
            </a:r>
            <a:r>
              <a:rPr lang="en-US" dirty="0">
                <a:effectLst/>
              </a:rPr>
              <a:t> and 3</a:t>
            </a:r>
            <a:r>
              <a:rPr lang="en-US" baseline="30000" dirty="0">
                <a:effectLst/>
              </a:rPr>
              <a:t>rd</a:t>
            </a:r>
            <a:r>
              <a:rPr lang="en-US" dirty="0">
                <a:effectLst/>
              </a:rPr>
              <a:t> time? (</a:t>
            </a:r>
            <a:r>
              <a:rPr lang="en-US" dirty="0">
                <a:effectLst/>
                <a:hlinkClick r:id="rId4" action="ppaction://hlinksldjump"/>
              </a:rPr>
              <a:t>2 Cor 1:15-16</a:t>
            </a:r>
            <a:r>
              <a:rPr lang="en-US" dirty="0">
                <a:effectLst/>
              </a:rPr>
              <a:t>)</a:t>
            </a:r>
          </a:p>
          <a:p>
            <a:r>
              <a:rPr lang="en-US" dirty="0">
                <a:effectLst/>
              </a:rPr>
              <a:t>What happened to change Paul’s original plans? (</a:t>
            </a:r>
            <a:r>
              <a:rPr lang="en-US" dirty="0">
                <a:effectLst/>
                <a:hlinkClick r:id="rId5" action="ppaction://hlinksldjump"/>
              </a:rPr>
              <a:t>2 Cor 2:1-4</a:t>
            </a:r>
            <a:r>
              <a:rPr lang="en-US" dirty="0">
                <a:effectLst/>
              </a:rPr>
              <a:t>)</a:t>
            </a:r>
          </a:p>
          <a:p>
            <a:r>
              <a:rPr lang="en-US" dirty="0">
                <a:effectLst/>
              </a:rPr>
              <a:t>What hint does Paul give us of the problem that was occurring at Corinth? (</a:t>
            </a:r>
            <a:r>
              <a:rPr lang="en-US" dirty="0">
                <a:effectLst/>
                <a:hlinkClick r:id="rId6" action="ppaction://hlinksldjump"/>
              </a:rPr>
              <a:t>2 Cor 2:5-10</a:t>
            </a:r>
            <a:r>
              <a:rPr lang="en-US" dirty="0">
                <a:effectLst/>
              </a:rPr>
              <a:t>)</a:t>
            </a:r>
          </a:p>
          <a:p>
            <a:r>
              <a:rPr lang="en-US" dirty="0">
                <a:effectLst/>
              </a:rPr>
              <a:t>How did Paul find out bout the repentance at Corinth? (</a:t>
            </a:r>
            <a:r>
              <a:rPr lang="en-US" dirty="0">
                <a:effectLst/>
                <a:hlinkClick r:id="rId7" action="ppaction://hlinksldjump"/>
              </a:rPr>
              <a:t>2 Cor 2:12-13</a:t>
            </a:r>
            <a:r>
              <a:rPr lang="en-US" dirty="0">
                <a:effectLst/>
              </a:rPr>
              <a:t>)</a:t>
            </a:r>
          </a:p>
          <a:p>
            <a:r>
              <a:rPr lang="en-US" dirty="0">
                <a:effectLst/>
              </a:rPr>
              <a:t>How can we summarize the visits and letters of the apostle Paul with the church at Corinth? [</a:t>
            </a:r>
            <a:r>
              <a:rPr lang="en-US" dirty="0">
                <a:effectLst/>
                <a:hlinkClick r:id="rId8" action="ppaction://hlinksldjump"/>
              </a:rPr>
              <a:t>Summary</a:t>
            </a:r>
            <a:r>
              <a:rPr lang="en-US" dirty="0">
                <a:effectLst/>
              </a:rPr>
              <a:t>]</a:t>
            </a:r>
          </a:p>
          <a:p>
            <a:endParaRPr lang="en-US" dirty="0">
              <a:effectLst/>
            </a:endParaRPr>
          </a:p>
        </p:txBody>
      </p:sp>
    </p:spTree>
    <p:extLst>
      <p:ext uri="{BB962C8B-B14F-4D97-AF65-F5344CB8AC3E}">
        <p14:creationId xmlns:p14="http://schemas.microsoft.com/office/powerpoint/2010/main" val="148846617"/>
      </p:ext>
    </p:extLst>
  </p:cSld>
  <p:clrMapOvr>
    <a:masterClrMapping/>
  </p:clrMapOvr>
  <p:transition spd="med">
    <p:random/>
  </p:transition>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Reconciliation and Triumph</a:t>
            </a:r>
          </a:p>
        </p:txBody>
      </p:sp>
      <p:sp>
        <p:nvSpPr>
          <p:cNvPr id="3" name="Content Placeholder 2"/>
          <p:cNvSpPr>
            <a:spLocks noGrp="1"/>
          </p:cNvSpPr>
          <p:nvPr>
            <p:ph idx="1"/>
          </p:nvPr>
        </p:nvSpPr>
        <p:spPr>
          <a:xfrm>
            <a:off x="3505200" y="1676400"/>
            <a:ext cx="5562600" cy="5029200"/>
          </a:xfrm>
        </p:spPr>
        <p:txBody>
          <a:bodyPr>
            <a:normAutofit fontScale="92500" lnSpcReduction="10000"/>
          </a:bodyPr>
          <a:lstStyle/>
          <a:p>
            <a:r>
              <a:rPr lang="en-US" dirty="0"/>
              <a:t>How does Paul respond to the reconciliation that has occurred in Corinth? (</a:t>
            </a:r>
            <a:r>
              <a:rPr lang="en-US" dirty="0">
                <a:hlinkClick r:id="rId4" action="ppaction://hlinksldjump"/>
              </a:rPr>
              <a:t>2 Cor 2:14</a:t>
            </a:r>
            <a:r>
              <a:rPr lang="en-US" dirty="0"/>
              <a:t>)</a:t>
            </a:r>
          </a:p>
          <a:p>
            <a:r>
              <a:rPr lang="en-US" dirty="0"/>
              <a:t>What contrasting effects does the same aroma have on believers and non-believers? (</a:t>
            </a:r>
            <a:r>
              <a:rPr lang="en-US" dirty="0">
                <a:hlinkClick r:id="rId5" action="ppaction://hlinksldjump"/>
              </a:rPr>
              <a:t>2 Cor 2:15-16</a:t>
            </a:r>
            <a:r>
              <a:rPr lang="en-US" dirty="0"/>
              <a:t>)</a:t>
            </a:r>
          </a:p>
          <a:p>
            <a:r>
              <a:rPr lang="en-US" dirty="0"/>
              <a:t>How does Paul contrast his ministry with that of others who may have ulterior motives? (</a:t>
            </a:r>
            <a:r>
              <a:rPr lang="en-US" dirty="0">
                <a:hlinkClick r:id="rId6" action="ppaction://hlinksldjump"/>
              </a:rPr>
              <a:t>2 Cor 2:17</a:t>
            </a:r>
            <a:r>
              <a:rPr lang="en-US" dirty="0"/>
              <a:t>)</a:t>
            </a:r>
          </a:p>
        </p:txBody>
      </p:sp>
    </p:spTree>
    <p:extLst>
      <p:ext uri="{BB962C8B-B14F-4D97-AF65-F5344CB8AC3E}">
        <p14:creationId xmlns:p14="http://schemas.microsoft.com/office/powerpoint/2010/main" val="411201200"/>
      </p:ext>
    </p:extLst>
  </p:cSld>
  <p:clrMapOvr>
    <a:masterClrMapping/>
  </p:clrMapOvr>
  <p:transition spd="med">
    <p:random/>
  </p:transition>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a:extLst>
            <a:ext uri="{FF2B5EF4-FFF2-40B4-BE49-F238E27FC236}">
              <a16:creationId xmlns:a16="http://schemas.microsoft.com/office/drawing/2014/main" id="{32FF5A9C-3BC6-76C4-D968-DF25BFB2BE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27F174-2F35-EF73-4BF0-E15398964765}"/>
              </a:ext>
            </a:extLst>
          </p:cNvPr>
          <p:cNvSpPr>
            <a:spLocks noGrp="1"/>
          </p:cNvSpPr>
          <p:nvPr>
            <p:ph type="title"/>
          </p:nvPr>
        </p:nvSpPr>
        <p:spPr>
          <a:xfrm>
            <a:off x="3810000" y="457200"/>
            <a:ext cx="5029200" cy="990600"/>
          </a:xfrm>
        </p:spPr>
        <p:txBody>
          <a:bodyPr/>
          <a:lstStyle/>
          <a:p>
            <a:r>
              <a:rPr lang="en-US" dirty="0"/>
              <a:t>Summary</a:t>
            </a:r>
          </a:p>
        </p:txBody>
      </p:sp>
      <p:sp>
        <p:nvSpPr>
          <p:cNvPr id="5" name="Content Placeholder 4">
            <a:extLst>
              <a:ext uri="{FF2B5EF4-FFF2-40B4-BE49-F238E27FC236}">
                <a16:creationId xmlns:a16="http://schemas.microsoft.com/office/drawing/2014/main" id="{30F56A72-B621-6128-3482-1E386920BE43}"/>
              </a:ext>
            </a:extLst>
          </p:cNvPr>
          <p:cNvSpPr>
            <a:spLocks noGrp="1"/>
          </p:cNvSpPr>
          <p:nvPr>
            <p:ph idx="1"/>
          </p:nvPr>
        </p:nvSpPr>
        <p:spPr>
          <a:xfrm>
            <a:off x="3429000" y="1676400"/>
            <a:ext cx="5638800" cy="5181600"/>
          </a:xfrm>
        </p:spPr>
        <p:txBody>
          <a:bodyPr>
            <a:normAutofit fontScale="70000" lnSpcReduction="20000"/>
          </a:bodyPr>
          <a:lstStyle/>
          <a:p>
            <a:r>
              <a:rPr lang="en-US" dirty="0"/>
              <a:t>Paul begins 2 Corinthians by affirming, as he does in the majority of his epistles, his apostolic calling and authority.</a:t>
            </a:r>
          </a:p>
          <a:p>
            <a:r>
              <a:rPr lang="en-US" dirty="0"/>
              <a:t>He praises God as our merciful Father who is the source of all comfort. </a:t>
            </a:r>
          </a:p>
          <a:p>
            <a:r>
              <a:rPr lang="en-US" dirty="0"/>
              <a:t>God comforts us so that we can comfort others who are suffering.</a:t>
            </a:r>
          </a:p>
          <a:p>
            <a:r>
              <a:rPr lang="en-US" dirty="0"/>
              <a:t>It is reasonable to conclude that God’s comfort comes to us through the Holy Spirit who is our Comforter, Helper, Advocate, and Counselor. </a:t>
            </a:r>
          </a:p>
          <a:p>
            <a:r>
              <a:rPr lang="en-US" dirty="0"/>
              <a:t>The Holy Spirit is fulfilling God’s promise to never leave us or forsake us.</a:t>
            </a:r>
          </a:p>
          <a:p>
            <a:r>
              <a:rPr lang="en-US" dirty="0"/>
              <a:t>In the dangers Paul faced in Asia, he learned to  rely only on God, confident that He is able to raise the dead, so not even death can separate us from His love.</a:t>
            </a:r>
          </a:p>
          <a:p>
            <a:endParaRPr lang="en-US" dirty="0"/>
          </a:p>
        </p:txBody>
      </p:sp>
    </p:spTree>
    <p:extLst>
      <p:ext uri="{BB962C8B-B14F-4D97-AF65-F5344CB8AC3E}">
        <p14:creationId xmlns:p14="http://schemas.microsoft.com/office/powerpoint/2010/main" val="1871190204"/>
      </p:ext>
    </p:extLst>
  </p:cSld>
  <p:clrMapOvr>
    <a:masterClrMapping/>
  </p:clrMapOvr>
  <p:transition spd="med">
    <p:random/>
  </p:transition>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a:extLst>
            <a:ext uri="{FF2B5EF4-FFF2-40B4-BE49-F238E27FC236}">
              <a16:creationId xmlns:a16="http://schemas.microsoft.com/office/drawing/2014/main" id="{C69B01FD-54D7-D1C9-31DB-9B4ACC16B1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BF3340-7752-73FE-44EF-2BD11FA2B4FE}"/>
              </a:ext>
            </a:extLst>
          </p:cNvPr>
          <p:cNvSpPr>
            <a:spLocks noGrp="1"/>
          </p:cNvSpPr>
          <p:nvPr>
            <p:ph type="title"/>
          </p:nvPr>
        </p:nvSpPr>
        <p:spPr>
          <a:xfrm>
            <a:off x="3810000" y="457200"/>
            <a:ext cx="5029200" cy="990600"/>
          </a:xfrm>
        </p:spPr>
        <p:txBody>
          <a:bodyPr/>
          <a:lstStyle/>
          <a:p>
            <a:r>
              <a:rPr lang="en-US" dirty="0"/>
              <a:t>Summary</a:t>
            </a:r>
          </a:p>
        </p:txBody>
      </p:sp>
      <p:sp>
        <p:nvSpPr>
          <p:cNvPr id="5" name="Content Placeholder 4">
            <a:extLst>
              <a:ext uri="{FF2B5EF4-FFF2-40B4-BE49-F238E27FC236}">
                <a16:creationId xmlns:a16="http://schemas.microsoft.com/office/drawing/2014/main" id="{E760C847-8632-7962-539D-D18EE7E1FD5E}"/>
              </a:ext>
            </a:extLst>
          </p:cNvPr>
          <p:cNvSpPr>
            <a:spLocks noGrp="1"/>
          </p:cNvSpPr>
          <p:nvPr>
            <p:ph idx="1"/>
          </p:nvPr>
        </p:nvSpPr>
        <p:spPr>
          <a:xfrm>
            <a:off x="3505200" y="1676400"/>
            <a:ext cx="5562600" cy="5181600"/>
          </a:xfrm>
        </p:spPr>
        <p:txBody>
          <a:bodyPr>
            <a:normAutofit fontScale="70000" lnSpcReduction="20000"/>
          </a:bodyPr>
          <a:lstStyle/>
          <a:p>
            <a:pPr>
              <a:defRPr/>
            </a:pPr>
            <a:r>
              <a:rPr lang="en-US" dirty="0"/>
              <a:t>After writing 1 Corinthians from Ephesus, Paul had to make a “painful visit” to Corinth, after which he returned to Ephesus and wrote them a “severe letter.”</a:t>
            </a:r>
          </a:p>
          <a:p>
            <a:pPr>
              <a:defRPr/>
            </a:pPr>
            <a:r>
              <a:rPr lang="en-US" dirty="0"/>
              <a:t>Out of necessity, this changed his travel plans: he didn’t want to return to Corinth until he heard how they received his letter and whether those who opposed him in Corinth had repented.</a:t>
            </a:r>
          </a:p>
          <a:p>
            <a:pPr>
              <a:defRPr/>
            </a:pPr>
            <a:r>
              <a:rPr lang="en-US" dirty="0"/>
              <a:t>After he met up with Titus in Macedonia and heard the report of their repentance in Corinth and their love for him, Paul called them to forgive and restore the ones who had opposed him earlier, and Paul assured them of his forgiveness for those who opposed him.</a:t>
            </a:r>
          </a:p>
          <a:p>
            <a:pPr>
              <a:defRPr/>
            </a:pPr>
            <a:r>
              <a:rPr lang="en-US" dirty="0"/>
              <a:t>Here again Paul sets the example that church discipline should be restorative.</a:t>
            </a:r>
          </a:p>
          <a:p>
            <a:pPr>
              <a:defRPr/>
            </a:pPr>
            <a:endParaRPr lang="en-US" dirty="0"/>
          </a:p>
        </p:txBody>
      </p:sp>
    </p:spTree>
    <p:extLst>
      <p:ext uri="{BB962C8B-B14F-4D97-AF65-F5344CB8AC3E}">
        <p14:creationId xmlns:p14="http://schemas.microsoft.com/office/powerpoint/2010/main" val="1872224627"/>
      </p:ext>
    </p:extLst>
  </p:cSld>
  <p:clrMapOvr>
    <a:masterClrMapping/>
  </p:clrMapOvr>
  <p:transition spd="med">
    <p:random/>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a:extLst>
            <a:ext uri="{FF2B5EF4-FFF2-40B4-BE49-F238E27FC236}">
              <a16:creationId xmlns:a16="http://schemas.microsoft.com/office/drawing/2014/main" id="{75364285-449E-A52D-F417-F618AE09A1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6906C5-6779-D880-195E-53AB8B4C2149}"/>
              </a:ext>
            </a:extLst>
          </p:cNvPr>
          <p:cNvSpPr>
            <a:spLocks noGrp="1"/>
          </p:cNvSpPr>
          <p:nvPr>
            <p:ph type="title"/>
          </p:nvPr>
        </p:nvSpPr>
        <p:spPr>
          <a:xfrm>
            <a:off x="3810000" y="457200"/>
            <a:ext cx="5029200" cy="990600"/>
          </a:xfrm>
        </p:spPr>
        <p:txBody>
          <a:bodyPr/>
          <a:lstStyle/>
          <a:p>
            <a:r>
              <a:rPr lang="en-US" dirty="0"/>
              <a:t>Summary</a:t>
            </a:r>
          </a:p>
        </p:txBody>
      </p:sp>
      <p:sp>
        <p:nvSpPr>
          <p:cNvPr id="5" name="Content Placeholder 4">
            <a:extLst>
              <a:ext uri="{FF2B5EF4-FFF2-40B4-BE49-F238E27FC236}">
                <a16:creationId xmlns:a16="http://schemas.microsoft.com/office/drawing/2014/main" id="{B14BD3FA-DCF5-2B39-12C6-6778AAF53CD8}"/>
              </a:ext>
            </a:extLst>
          </p:cNvPr>
          <p:cNvSpPr>
            <a:spLocks noGrp="1"/>
          </p:cNvSpPr>
          <p:nvPr>
            <p:ph idx="1"/>
          </p:nvPr>
        </p:nvSpPr>
        <p:spPr>
          <a:xfrm>
            <a:off x="3505200" y="1676400"/>
            <a:ext cx="5562600" cy="5181600"/>
          </a:xfrm>
        </p:spPr>
        <p:txBody>
          <a:bodyPr>
            <a:normAutofit fontScale="70000" lnSpcReduction="20000"/>
          </a:bodyPr>
          <a:lstStyle/>
          <a:p>
            <a:pPr eaLnBrk="1" hangingPunct="1">
              <a:defRPr/>
            </a:pPr>
            <a:r>
              <a:rPr lang="en-US" altLang="en-US" dirty="0"/>
              <a:t>Paul ends chapter 2 by seeing himself as a captive in Christ’s triumphal victory procession, as Christ uses him to spread the aroma of the gospel everywhere.</a:t>
            </a:r>
          </a:p>
          <a:p>
            <a:pPr marL="274320" indent="-274320"/>
            <a:r>
              <a:rPr lang="en-US" dirty="0"/>
              <a:t>The same gospel can be an aroma of both life and death.</a:t>
            </a:r>
          </a:p>
          <a:p>
            <a:pPr marL="274320" indent="-274320"/>
            <a:r>
              <a:rPr lang="en-US" dirty="0"/>
              <a:t>For those who  believe, it brings life because they receive Christ. For those who do not believe, it brings judgment and death. </a:t>
            </a:r>
          </a:p>
          <a:p>
            <a:pPr marL="274320" indent="-274320"/>
            <a:r>
              <a:rPr lang="en-US" dirty="0"/>
              <a:t>Paul distinguishes his ministry for Christ from that of hucksters that peddle the word of God for profit: He speaks sincerely, as one sent by God and accountable before God in Christ.</a:t>
            </a:r>
          </a:p>
          <a:p>
            <a:pPr marL="274320" indent="-274320"/>
            <a:r>
              <a:rPr lang="en-US" dirty="0"/>
              <a:t>Will you seek to be an aroma of life to those around you this week? </a:t>
            </a:r>
          </a:p>
        </p:txBody>
      </p:sp>
    </p:spTree>
    <p:extLst>
      <p:ext uri="{BB962C8B-B14F-4D97-AF65-F5344CB8AC3E}">
        <p14:creationId xmlns:p14="http://schemas.microsoft.com/office/powerpoint/2010/main" val="2592697620"/>
      </p:ext>
    </p:extLst>
  </p:cSld>
  <p:clrMapOvr>
    <a:masterClrMapping/>
  </p:clrMapOvr>
  <p:transition spd="med">
    <p:random/>
  </p:transition>
</p:sld>
</file>

<file path=ppt/theme/theme1.xml><?xml version="1.0" encoding="utf-8"?>
<a:theme xmlns:a="http://schemas.openxmlformats.org/drawingml/2006/main" name="2_Default Design">
  <a:themeElements>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Default Design">
  <a:themeElements>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1415457</TotalTime>
  <Words>5042</Words>
  <Application>Microsoft Office PowerPoint</Application>
  <PresentationFormat>On-screen Show (4:3)</PresentationFormat>
  <Paragraphs>295</Paragraphs>
  <Slides>23</Slides>
  <Notes>22</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23</vt:i4>
      </vt:variant>
    </vt:vector>
  </HeadingPairs>
  <TitlesOfParts>
    <vt:vector size="29" baseType="lpstr">
      <vt:lpstr>Arial</vt:lpstr>
      <vt:lpstr>Arial Rounded MT Bold</vt:lpstr>
      <vt:lpstr>Calibri</vt:lpstr>
      <vt:lpstr>2_Default Design</vt:lpstr>
      <vt:lpstr>Default Design</vt:lpstr>
      <vt:lpstr>1_Default Design</vt:lpstr>
      <vt:lpstr>First and Second Corinthians</vt:lpstr>
      <vt:lpstr>Memory Text 2 Corinthians 2:4 NKJV</vt:lpstr>
      <vt:lpstr>Overview</vt:lpstr>
      <vt:lpstr>Reasons for Praise</vt:lpstr>
      <vt:lpstr>Visits and Letters</vt:lpstr>
      <vt:lpstr>Reconciliation and Triumph</vt:lpstr>
      <vt:lpstr>Summary</vt:lpstr>
      <vt:lpstr>Summary</vt:lpstr>
      <vt:lpstr>Summary</vt:lpstr>
      <vt:lpstr>PowerPoint Presentation</vt:lpstr>
      <vt:lpstr>2 Corinthians 1:1-2 NLT</vt:lpstr>
      <vt:lpstr>2 Corinthians 1:3-5 NLT</vt:lpstr>
      <vt:lpstr>2 Corinthians 1:8-9 NLT</vt:lpstr>
      <vt:lpstr>2 Corinthians 1:15-16 NLT</vt:lpstr>
      <vt:lpstr>2 Corinthians 2:1, 3-4 NLT</vt:lpstr>
      <vt:lpstr>2 Corinthians 2:5-8, 10 NLT</vt:lpstr>
      <vt:lpstr>2 Corinthians 2:12-13 NLT</vt:lpstr>
      <vt:lpstr>2 Corinthians 7:7-9 NLT</vt:lpstr>
      <vt:lpstr>Summary of Visits and Letters - I</vt:lpstr>
      <vt:lpstr>Summary of Visits and Letters - II</vt:lpstr>
      <vt:lpstr>2 Corinthians 2:14 NIV</vt:lpstr>
      <vt:lpstr>2 Corinthians 2:15-16 NIV</vt:lpstr>
      <vt:lpstr>2 Corinthians 2:17 NIV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9: Love-driven Ministry</dc:title>
  <dc:subject>First and Second Corinthians</dc:subject>
  <dc:creator>Kenneth J. McNulty</dc:creator>
  <cp:lastModifiedBy>Kenneth McNulty</cp:lastModifiedBy>
  <cp:revision>23725</cp:revision>
  <cp:lastPrinted>2016-06-03T16:02:10Z</cp:lastPrinted>
  <dcterms:created xsi:type="dcterms:W3CDTF">2005-09-30T23:50:48Z</dcterms:created>
  <dcterms:modified xsi:type="dcterms:W3CDTF">2026-08-29T01:33:01Z</dcterms:modified>
  <cp:category>Bible Books</cp:category>
</cp:coreProperties>
</file>