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27"/>
  </p:notesMasterIdLst>
  <p:handoutMasterIdLst>
    <p:handoutMasterId r:id="rId28"/>
  </p:handoutMasterIdLst>
  <p:sldIdLst>
    <p:sldId id="3191" r:id="rId4"/>
    <p:sldId id="2881" r:id="rId5"/>
    <p:sldId id="3193" r:id="rId6"/>
    <p:sldId id="1100" r:id="rId7"/>
    <p:sldId id="3164" r:id="rId8"/>
    <p:sldId id="2250" r:id="rId9"/>
    <p:sldId id="3159" r:id="rId10"/>
    <p:sldId id="3160" r:id="rId11"/>
    <p:sldId id="3176" r:id="rId12"/>
    <p:sldId id="3118" r:id="rId13"/>
    <p:sldId id="2803" r:id="rId14"/>
    <p:sldId id="672" r:id="rId15"/>
    <p:sldId id="1855" r:id="rId16"/>
    <p:sldId id="3139" r:id="rId17"/>
    <p:sldId id="3201" r:id="rId18"/>
    <p:sldId id="3072" r:id="rId19"/>
    <p:sldId id="3199" r:id="rId20"/>
    <p:sldId id="2284" r:id="rId21"/>
    <p:sldId id="3202" r:id="rId22"/>
    <p:sldId id="3203" r:id="rId23"/>
    <p:sldId id="3204" r:id="rId24"/>
    <p:sldId id="3018" r:id="rId25"/>
    <p:sldId id="3205" r:id="rId26"/>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2" autoAdjust="0"/>
    <p:restoredTop sz="62453" autoAdjust="0"/>
  </p:normalViewPr>
  <p:slideViewPr>
    <p:cSldViewPr>
      <p:cViewPr varScale="1">
        <p:scale>
          <a:sx n="53" d="100"/>
          <a:sy n="53" d="100"/>
        </p:scale>
        <p:origin x="1733" y="53"/>
      </p:cViewPr>
      <p:guideLst>
        <p:guide orient="horz" pos="2160"/>
        <p:guide pos="2880"/>
      </p:guideLst>
    </p:cSldViewPr>
  </p:slideViewPr>
  <p:outlineViewPr>
    <p:cViewPr>
      <p:scale>
        <a:sx n="33" d="100"/>
        <a:sy n="33" d="100"/>
      </p:scale>
      <p:origin x="0" y="-13402"/>
    </p:cViewPr>
  </p:outlineViewPr>
  <p:notesTextViewPr>
    <p:cViewPr>
      <p:scale>
        <a:sx n="200" d="100"/>
        <a:sy n="200" d="100"/>
      </p:scale>
      <p:origin x="0" y="0"/>
    </p:cViewPr>
  </p:notesTextViewPr>
  <p:sorterViewPr>
    <p:cViewPr>
      <p:scale>
        <a:sx n="75" d="100"/>
        <a:sy n="75" d="100"/>
      </p:scale>
      <p:origin x="0" y="-821"/>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8/21/2026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did Paul preach to the Corinthians?</a:t>
            </a:r>
          </a:p>
          <a:p>
            <a:pPr marL="274320" indent="-274320"/>
            <a:r>
              <a:rPr lang="en-US" b="0" dirty="0"/>
              <a:t>1.  The gospel.</a:t>
            </a:r>
          </a:p>
          <a:p>
            <a:pPr marL="274320" indent="-274320"/>
            <a:endParaRPr lang="en-US" b="0" dirty="0"/>
          </a:p>
          <a:p>
            <a:pPr marL="274320" indent="-274320"/>
            <a:r>
              <a:rPr lang="en-US" b="1" dirty="0"/>
              <a:t>Q2: When they received the gospel, believed it, and stood firm in it, what did it do for them?</a:t>
            </a:r>
          </a:p>
          <a:p>
            <a:pPr marL="274320" indent="-274320"/>
            <a:r>
              <a:rPr lang="en-US" b="0" dirty="0"/>
              <a:t>1.  It saved them.</a:t>
            </a:r>
          </a:p>
          <a:p>
            <a:pPr marL="274320" indent="-274320"/>
            <a:r>
              <a:rPr lang="en-US" b="0" dirty="0"/>
              <a:t>2.  There may be a lot of things we can call “good news,” but the gospel that Paul is talking about here is what saves us.</a:t>
            </a:r>
          </a:p>
          <a:p>
            <a:pPr marL="274320" indent="-274320"/>
            <a:r>
              <a:rPr lang="en-US" b="0" dirty="0"/>
              <a:t>3.  It is the good news of salvation in Jesus Christ.</a:t>
            </a:r>
          </a:p>
          <a:p>
            <a:pPr marL="274320" indent="-274320"/>
            <a:r>
              <a:rPr lang="en-US" b="0" dirty="0"/>
              <a:t>4.  Paul also takes a swipe here in verse two at the false doctrine of  “once saved always saved.”</a:t>
            </a:r>
          </a:p>
          <a:p>
            <a:pPr marL="274320" indent="-274320"/>
            <a:r>
              <a:rPr lang="en-US" b="0" dirty="0"/>
              <a:t>5.  Notice the little word “IF.”</a:t>
            </a:r>
          </a:p>
          <a:p>
            <a:pPr marL="274320" indent="-274320"/>
            <a:r>
              <a:rPr lang="en-US" b="0" dirty="0"/>
              <a:t>6.  You are saved </a:t>
            </a:r>
            <a:r>
              <a:rPr lang="en-US" b="1" dirty="0"/>
              <a:t>IF</a:t>
            </a:r>
            <a:r>
              <a:rPr lang="en-US" b="0" dirty="0"/>
              <a:t> you keep in memory and hold fast to the gospel.</a:t>
            </a:r>
          </a:p>
          <a:p>
            <a:pPr marL="274320" indent="-274320"/>
            <a:r>
              <a:rPr lang="en-US" b="0" dirty="0"/>
              <a:t>7.  This is not once saved always saved regardless of your choice to stay saved.</a:t>
            </a:r>
          </a:p>
          <a:p>
            <a:pPr marL="274320" indent="-274320"/>
            <a:r>
              <a:rPr lang="en-US" b="0" dirty="0"/>
              <a:t>8.  If you apostatize and turn from the gospel, you have “believed in vain.”</a:t>
            </a:r>
          </a:p>
          <a:p>
            <a:pPr marL="274320" indent="-274320"/>
            <a:endParaRPr lang="en-US" b="0" dirty="0"/>
          </a:p>
          <a:p>
            <a:pPr marL="274320" indent="-274320"/>
            <a:r>
              <a:rPr lang="en-US" b="1" dirty="0"/>
              <a:t>Q3:  What is the essence of the gospel that Paul delivered to them?</a:t>
            </a:r>
          </a:p>
          <a:p>
            <a:pPr marL="274320" indent="-274320"/>
            <a:r>
              <a:rPr lang="en-US" b="0" dirty="0"/>
              <a:t>1.  Three points:</a:t>
            </a:r>
          </a:p>
          <a:p>
            <a:pPr marL="274320" indent="-274320"/>
            <a:r>
              <a:rPr lang="en-US" b="0" dirty="0"/>
              <a:t>2.  Christ died for our sins, He was buried, and He rose again the third day.</a:t>
            </a:r>
          </a:p>
          <a:p>
            <a:pPr marL="274320" indent="-274320"/>
            <a:r>
              <a:rPr lang="en-US" b="0" dirty="0"/>
              <a:t>3.  And it all happened according to the prophecies of Scripture.</a:t>
            </a:r>
          </a:p>
          <a:p>
            <a:pPr marL="274320" indent="-274320"/>
            <a:r>
              <a:rPr lang="en-US" b="0" dirty="0"/>
              <a:t>4.  Note that the gospel includes both the death of Jesus for our sins and his resurrection.</a:t>
            </a:r>
          </a:p>
          <a:p>
            <a:pPr marL="274320" indent="-274320"/>
            <a:r>
              <a:rPr lang="en-US" b="0" dirty="0"/>
              <a:t>5.  His burial proved that He was dead physically; His dead body was laid in the tomb.</a:t>
            </a:r>
          </a:p>
          <a:p>
            <a:pPr marL="274320" indent="-274320"/>
            <a:r>
              <a:rPr lang="en-US" b="0" dirty="0"/>
              <a:t>6.  So the essence of the gospel is that our sins can be forgiven by laying them on Christ, who died for them.</a:t>
            </a:r>
          </a:p>
          <a:p>
            <a:pPr marL="274320" indent="-274320"/>
            <a:r>
              <a:rPr lang="en-US" b="0" dirty="0"/>
              <a:t>7.  But His death for our sins did not defeat Him, because He rose again and is a living Savior able to keep His promises of salvation for us.</a:t>
            </a:r>
          </a:p>
          <a:p>
            <a:pPr marL="274320" indent="-274320"/>
            <a:r>
              <a:rPr lang="en-US" b="0" dirty="0"/>
              <a:t>8.  So Paul begins this wonderful chapter on the resurrection by showing that the resurrection was part and parcel of the gospel that saves.</a:t>
            </a:r>
          </a:p>
          <a:p>
            <a:pPr marL="274320" indent="-274320"/>
            <a:r>
              <a:rPr lang="en-US" b="0" dirty="0"/>
              <a:t>9.  To the Romans he wrote this:</a:t>
            </a:r>
          </a:p>
          <a:p>
            <a:pPr marL="274320" indent="-274320"/>
            <a:r>
              <a:rPr lang="en-US" b="1" dirty="0"/>
              <a:t>Romans 10:9 NKJV </a:t>
            </a:r>
            <a:r>
              <a:rPr lang="en-US" b="0" dirty="0"/>
              <a:t>- if you confess with your mouth the Lord Jesus and believe in your heart that God has raised Him from the dead, you will be saved.</a:t>
            </a:r>
          </a:p>
          <a:p>
            <a:pPr marL="274320" indent="-274320"/>
            <a:r>
              <a:rPr lang="en-US" b="0" dirty="0"/>
              <a:t>10. So believing in the resurrection of Jesus is an essential part of the gospel of salvation.</a:t>
            </a:r>
          </a:p>
          <a:p>
            <a:pPr marL="274320" indent="-274320"/>
            <a:endParaRPr lang="en-US" b="0" dirty="0"/>
          </a:p>
          <a:p>
            <a:pPr marL="274320" indent="-274320"/>
            <a:r>
              <a:rPr lang="en-US" b="1" dirty="0"/>
              <a:t>Q4: What evidence does Paul offer here for the truth of the gospel?</a:t>
            </a:r>
          </a:p>
          <a:p>
            <a:pPr marL="274320" indent="-274320"/>
            <a:r>
              <a:rPr lang="en-US" dirty="0"/>
              <a:t>1.  His evidence is “according to the Scriptures.”</a:t>
            </a:r>
          </a:p>
          <a:p>
            <a:pPr marL="274320" indent="-274320"/>
            <a:r>
              <a:rPr lang="en-US" dirty="0"/>
              <a:t>2.  He includes it for both his main points of the gospel: “He died for our sins according to the Scriptures” and “He rose again the third day according to the Scriptures.”</a:t>
            </a:r>
          </a:p>
          <a:p>
            <a:pPr marL="274320" indent="-274320"/>
            <a:r>
              <a:rPr lang="en-US" dirty="0"/>
              <a:t>3.  There is no question that Paul was well able to prove from the OT Scriptures that Jesus was the promised Messiah.</a:t>
            </a:r>
          </a:p>
          <a:p>
            <a:pPr marL="274320" indent="-274320"/>
            <a:r>
              <a:rPr lang="en-US" dirty="0"/>
              <a:t>4.  I am sure he would go back to Isa 53 to present the Suffering Servant as the prototype of the Messiah which Jesus fulfilled.</a:t>
            </a:r>
          </a:p>
          <a:p>
            <a:pPr marL="274320" indent="-274320"/>
            <a:r>
              <a:rPr lang="en-US" b="1" dirty="0"/>
              <a:t>Isaiah 53:11 NLT</a:t>
            </a:r>
            <a:r>
              <a:rPr lang="en-US" dirty="0"/>
              <a:t> - my righteous servant will make it possible for many to be counted righteous, for he will bear all their sins.</a:t>
            </a:r>
          </a:p>
          <a:p>
            <a:pPr marL="274320" indent="-274320"/>
            <a:r>
              <a:rPr lang="en-US" b="1" dirty="0"/>
              <a:t>Psalm 16:10 NKJV </a:t>
            </a:r>
            <a:r>
              <a:rPr lang="en-US" dirty="0"/>
              <a:t>- For You will not leave my soul in </a:t>
            </a:r>
            <a:r>
              <a:rPr lang="en-US" dirty="0" err="1"/>
              <a:t>Sheol</a:t>
            </a:r>
            <a:r>
              <a:rPr lang="en-US" dirty="0"/>
              <a:t>, Nor will You allow Your Holy One to see corruption.</a:t>
            </a:r>
          </a:p>
          <a:p>
            <a:pPr marL="274320" indent="-274320"/>
            <a:r>
              <a:rPr lang="en-US" dirty="0"/>
              <a:t>5.  It was Jeus Himself who opened to His apostles the OT Scriptures concerning Himself.</a:t>
            </a:r>
          </a:p>
          <a:p>
            <a:pPr marL="274320" indent="-274320"/>
            <a:r>
              <a:rPr lang="en-US" dirty="0"/>
              <a:t>6.  Remember on the road to Emmaus the Bible study He gave to the two disciples:</a:t>
            </a:r>
          </a:p>
          <a:p>
            <a:pPr marL="274320" indent="-274320"/>
            <a:r>
              <a:rPr lang="en-US" b="1" dirty="0"/>
              <a:t>Luke 24:27 NKJV</a:t>
            </a:r>
            <a:r>
              <a:rPr lang="en-US" dirty="0"/>
              <a:t> - And beginning at Moses and all the Prophets, He expounded to them in all the Scriptures the things concerning Himself.</a:t>
            </a:r>
          </a:p>
          <a:p>
            <a:pPr marL="274320" indent="-274320"/>
            <a:r>
              <a:rPr lang="en-US" dirty="0"/>
              <a:t>7.  Later that evening He presented the same thing to the apostles who were meeting behind closed doors.</a:t>
            </a:r>
          </a:p>
          <a:p>
            <a:pPr marL="274320" indent="-274320"/>
            <a:r>
              <a:rPr lang="en-US" dirty="0"/>
              <a:t>8.  After Jesus ate a piece of broiled fish, Luke records this:</a:t>
            </a:r>
          </a:p>
          <a:p>
            <a:pPr marL="274320" indent="-274320"/>
            <a:r>
              <a:rPr lang="en-US" b="1" dirty="0"/>
              <a:t>Luke 24:45-47 ESV </a:t>
            </a:r>
            <a:r>
              <a:rPr lang="en-US" dirty="0"/>
              <a:t>- 45 Then he opened their minds to understand the Scriptures, 46 and said to them, "Thus it is written, that the Christ should suffer and on the third day rise from the dead, 47 and that repentance for the forgiveness of sins should be proclaimed in his name to all nations, beginning from Jerusalem.</a:t>
            </a:r>
          </a:p>
          <a:p>
            <a:pPr marL="274320" indent="-274320"/>
            <a:r>
              <a:rPr lang="en-US" dirty="0"/>
              <a:t>9.  So the OT Scriptures declare the gospel of Christ’s death and resurrection.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two elements of the gospel do you see here in verse 25?</a:t>
            </a:r>
          </a:p>
          <a:p>
            <a:pPr marL="274320" indent="-457200"/>
            <a:r>
              <a:rPr lang="en-US" dirty="0"/>
              <a:t>1.  We see here again the death of Jesus for our sins and His resurrection as the central elements of the gospel that brings us righteousness by faith.</a:t>
            </a:r>
          </a:p>
          <a:p>
            <a:pPr marL="274320" indent="-457200"/>
            <a:r>
              <a:rPr lang="en-US" dirty="0"/>
              <a:t>2.  Jesus was delivered up to death for our trespasses, and He was raised for our justification.</a:t>
            </a:r>
          </a:p>
          <a:p>
            <a:pPr marL="274320" indent="-457200"/>
            <a:r>
              <a:rPr lang="en-US" dirty="0"/>
              <a:t>3.  Jesus, our risen Savior, is interceding for us in the heavenly sanctuary to forgive our sins and declare us justified in the courts of heaven.</a:t>
            </a:r>
          </a:p>
          <a:p>
            <a:pPr marL="274320" indent="-274320"/>
            <a:r>
              <a:rPr lang="en-US" dirty="0"/>
              <a:t>4.  The resurrection is part and parcel of the gospel of salvation from sin.</a:t>
            </a:r>
          </a:p>
          <a:p>
            <a:pPr marL="274320" indent="-274320"/>
            <a:r>
              <a:rPr lang="en-US" dirty="0"/>
              <a:t>5.  Yes, His sacrifice is important: it provides atonement for our sins.</a:t>
            </a:r>
          </a:p>
          <a:p>
            <a:pPr marL="274320" indent="-274320"/>
            <a:r>
              <a:rPr lang="en-US" dirty="0"/>
              <a:t>6.  But we can’t be saved by a dead Savior.</a:t>
            </a:r>
          </a:p>
          <a:p>
            <a:pPr marL="274320" indent="-274320"/>
            <a:r>
              <a:rPr lang="en-US" dirty="0"/>
              <a:t>7.  It is the risen Jesus in the heavenly sanctuary that applies the benefits of His atonement to all those who come to Him in faith, trusting in His sacrifice for the forgiveness of their sins.</a:t>
            </a:r>
          </a:p>
          <a:p>
            <a:pPr marL="274320" indent="-274320"/>
            <a:r>
              <a:rPr lang="en-US" dirty="0"/>
              <a:t>8.  Praise God we have a living Savior who not only forgives our sins but is coming back to save us. </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So how many eyewitnesses to the risen Christ do we have in this account?</a:t>
            </a:r>
          </a:p>
          <a:p>
            <a:pPr marL="274320" indent="-274320"/>
            <a:r>
              <a:rPr lang="en-US" dirty="0"/>
              <a:t>1.  Well over 500!</a:t>
            </a:r>
            <a:r>
              <a:rPr lang="en-US" b="1" dirty="0"/>
              <a:t> </a:t>
            </a:r>
          </a:p>
          <a:p>
            <a:pPr marL="274320" indent="-274320"/>
            <a:r>
              <a:rPr lang="en-US" dirty="0"/>
              <a:t>2.  We have all of the apostles.</a:t>
            </a:r>
          </a:p>
          <a:p>
            <a:pPr marL="274320" indent="-274320"/>
            <a:r>
              <a:rPr lang="en-US" dirty="0"/>
              <a:t>3.  We have the women that followed Jesus and were the first witnesses of His resurrection.</a:t>
            </a:r>
          </a:p>
          <a:p>
            <a:pPr marL="274320" indent="-274320"/>
            <a:r>
              <a:rPr lang="en-US" dirty="0"/>
              <a:t>4.  We have the disciples on the road of Emmaus.</a:t>
            </a:r>
          </a:p>
          <a:p>
            <a:pPr marL="274320" indent="-274320"/>
            <a:r>
              <a:rPr lang="en-US" dirty="0"/>
              <a:t>5.  And this amazing gathering of over 500 brethren that see Him at one time.</a:t>
            </a:r>
          </a:p>
          <a:p>
            <a:pPr marL="274320" indent="-274320"/>
            <a:r>
              <a:rPr lang="en-US" dirty="0"/>
              <a:t>6.  Luke records in:</a:t>
            </a:r>
          </a:p>
          <a:p>
            <a:pPr marL="274320" indent="-274320"/>
            <a:r>
              <a:rPr lang="en-US" b="1" dirty="0"/>
              <a:t>Acts 1:3 ESV </a:t>
            </a:r>
            <a:r>
              <a:rPr lang="en-US" dirty="0"/>
              <a:t>- He presented himself alive to them after his suffering by many proofs, appearing to them during forty days and speaking about the kingdom of God.</a:t>
            </a:r>
          </a:p>
          <a:p>
            <a:pPr marL="274320" indent="-274320"/>
            <a:r>
              <a:rPr lang="en-US" dirty="0"/>
              <a:t>7.  So here we have a period of 40 days where Jesus met time and again with His followers, showing by many proofs that He was alive.</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13</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14</a:t>
            </a:fld>
            <a:endParaRPr lang="en-US" dirty="0"/>
          </a:p>
        </p:txBody>
      </p:sp>
    </p:spTree>
    <p:extLst>
      <p:ext uri="{BB962C8B-B14F-4D97-AF65-F5344CB8AC3E}">
        <p14:creationId xmlns:p14="http://schemas.microsoft.com/office/powerpoint/2010/main" val="2277524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was the apostle Paul preaching in His presentation of the gospel?</a:t>
            </a:r>
          </a:p>
          <a:p>
            <a:pPr marL="274320" indent="-457200"/>
            <a:r>
              <a:rPr lang="en-US" dirty="0"/>
              <a:t>1.  He and other Christian apostles were preaching that Christ rose from the dead.</a:t>
            </a:r>
          </a:p>
          <a:p>
            <a:pPr marL="274320" indent="-457200"/>
            <a:r>
              <a:rPr lang="en-US" dirty="0"/>
              <a:t>2.  That is part and parcel of the gospel he just presented in verses 1-4.</a:t>
            </a:r>
          </a:p>
          <a:p>
            <a:pPr marL="274320" indent="-457200"/>
            <a:endParaRPr lang="en-US" dirty="0"/>
          </a:p>
          <a:p>
            <a:pPr marL="274320" indent="-457200"/>
            <a:r>
              <a:rPr lang="en-US" b="1" dirty="0"/>
              <a:t>Q2:  What problem is Paul now addressing here in the Corinthian church?</a:t>
            </a:r>
          </a:p>
          <a:p>
            <a:pPr marL="274320" indent="-457200"/>
            <a:r>
              <a:rPr lang="en-US" dirty="0"/>
              <a:t>1.  Some were saying that there is no resurrection of the dead.</a:t>
            </a:r>
          </a:p>
          <a:p>
            <a:pPr marL="274320" indent="-457200"/>
            <a:r>
              <a:rPr lang="en-US" dirty="0"/>
              <a:t>2.  Apparently, some were holding to the Greek philosophical idea of the immortality of the soul, so why would you need to resurrect the body?</a:t>
            </a:r>
          </a:p>
          <a:p>
            <a:pPr marL="274320" indent="-457200"/>
            <a:r>
              <a:rPr lang="en-US" dirty="0"/>
              <a:t>3.  So Paul spends a whole chapter correcting this mistaken belief.</a:t>
            </a:r>
          </a:p>
          <a:p>
            <a:pPr marL="274320" indent="-457200"/>
            <a:r>
              <a:rPr lang="en-US" dirty="0"/>
              <a:t>4.  This was a serious problem, because those who denied the resurrection would be calling Paul a liar and would be bringing error into the church.</a:t>
            </a:r>
          </a:p>
          <a:p>
            <a:pPr marL="274320" indent="-457200"/>
            <a:endParaRPr lang="en-US" dirty="0"/>
          </a:p>
          <a:p>
            <a:pPr marL="274320" indent="-457200"/>
            <a:r>
              <a:rPr lang="en-US" b="1" dirty="0"/>
              <a:t>Q3: Was disbelief in the resurrection just a Gentile problem?  Were there Jews that also disbelieved the resurrection?</a:t>
            </a:r>
          </a:p>
          <a:p>
            <a:pPr marL="274320" indent="-457200"/>
            <a:r>
              <a:rPr lang="en-US" dirty="0"/>
              <a:t>1.  Yes there were!</a:t>
            </a:r>
          </a:p>
          <a:p>
            <a:pPr marL="274320" indent="-457200"/>
            <a:r>
              <a:rPr lang="en-US" dirty="0"/>
              <a:t>2.  The Sadducees did not believe in the resurrection.  </a:t>
            </a:r>
          </a:p>
          <a:p>
            <a:pPr marL="274320" indent="-457200"/>
            <a:r>
              <a:rPr lang="en-US" dirty="0"/>
              <a:t>3.  “That’s why they were sad, you see!”</a:t>
            </a:r>
          </a:p>
          <a:p>
            <a:pPr marL="274320" indent="-457200"/>
            <a:r>
              <a:rPr lang="en-US" dirty="0"/>
              <a:t>4.  They did not believe in a conscious existence after death.</a:t>
            </a:r>
          </a:p>
          <a:p>
            <a:pPr marL="274320" indent="-457200"/>
            <a:r>
              <a:rPr lang="en-US" dirty="0"/>
              <a:t>5.  They also accepted only the first five books of the OT written by Moses and did not believe in angels. </a:t>
            </a:r>
          </a:p>
          <a:p>
            <a:pPr marL="274320" indent="-457200"/>
            <a:endParaRPr lang="en-US" dirty="0"/>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are the ramifications for us if Jesus did not rise from the dead?</a:t>
            </a:r>
          </a:p>
          <a:p>
            <a:pPr marL="274320" indent="-274320"/>
            <a:r>
              <a:rPr lang="en-US" b="0" dirty="0"/>
              <a:t>1.  Our preaching is futile.</a:t>
            </a:r>
          </a:p>
          <a:p>
            <a:pPr marL="274320" indent="-274320"/>
            <a:r>
              <a:rPr lang="en-US" b="0" dirty="0"/>
              <a:t>2.  Our faith is futile.</a:t>
            </a:r>
          </a:p>
          <a:p>
            <a:pPr marL="274320" indent="-274320"/>
            <a:r>
              <a:rPr lang="en-US" b="0" dirty="0"/>
              <a:t>3.  Our sins are not forgiven.</a:t>
            </a:r>
          </a:p>
          <a:p>
            <a:pPr marL="274320" indent="-274320"/>
            <a:r>
              <a:rPr lang="en-US" b="0" dirty="0"/>
              <a:t>4.  The dead saints perish.</a:t>
            </a:r>
          </a:p>
          <a:p>
            <a:pPr marL="274320" indent="-274320"/>
            <a:r>
              <a:rPr lang="en-US" b="0" dirty="0"/>
              <a:t>5.  We perish when we die.</a:t>
            </a:r>
          </a:p>
          <a:p>
            <a:pPr marL="274320" indent="-274320"/>
            <a:r>
              <a:rPr lang="en-US" b="0" dirty="0"/>
              <a:t>6.  Our hope will never be fulfilled.</a:t>
            </a:r>
          </a:p>
          <a:p>
            <a:pPr marL="274320" indent="-274320"/>
            <a:r>
              <a:rPr lang="en-US" b="0" dirty="0"/>
              <a:t>7.  We have wasted our lives.</a:t>
            </a:r>
          </a:p>
          <a:p>
            <a:pPr marL="274320" indent="-274320"/>
            <a:r>
              <a:rPr lang="en-US" b="0" dirty="0"/>
              <a:t>8.  The resurrection of Christ is essential to the Christian faith.</a:t>
            </a:r>
          </a:p>
          <a:p>
            <a:pPr marL="274320" indent="-274320"/>
            <a:endParaRPr lang="en-US" b="0" dirty="0"/>
          </a:p>
          <a:p>
            <a:pPr marL="274320" indent="-274320"/>
            <a:r>
              <a:rPr lang="en-US" b="1" dirty="0"/>
              <a:t>Q2:  If Christ was not raised from the dead, what happens to all those who have trusted in Him for forgiveness?</a:t>
            </a:r>
          </a:p>
          <a:p>
            <a:pPr marL="274320" indent="-274320"/>
            <a:r>
              <a:rPr lang="en-US" dirty="0"/>
              <a:t>1.  They perish.</a:t>
            </a:r>
          </a:p>
          <a:p>
            <a:pPr marL="274320" indent="-274320"/>
            <a:r>
              <a:rPr lang="en-US" dirty="0"/>
              <a:t>2.  They are still in their sins.</a:t>
            </a:r>
          </a:p>
          <a:p>
            <a:pPr marL="274320" indent="-274320"/>
            <a:r>
              <a:rPr lang="en-US" dirty="0"/>
              <a:t>3.  There is no forgiveness, no justification, no salvation.</a:t>
            </a:r>
          </a:p>
          <a:p>
            <a:pPr marL="274320" indent="-274320"/>
            <a:r>
              <a:rPr lang="en-US" dirty="0"/>
              <a:t>4.  There is no resurrection, no eternal life.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0" dirty="0"/>
              <a:t>5.  Without the resurrection we have a dead savior who cannot save anyone.</a:t>
            </a:r>
          </a:p>
          <a:p>
            <a:pPr marL="274320" indent="-274320"/>
            <a:endParaRPr lang="en-US" dirty="0"/>
          </a:p>
          <a:p>
            <a:pPr marL="274320" indent="-274320"/>
            <a:r>
              <a:rPr lang="en-US" b="1" dirty="0"/>
              <a:t>Q3: What would we have to conclude about Jesus if He did not rise from the dead?</a:t>
            </a:r>
            <a:endParaRPr lang="en-US" b="1" baseline="0"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  If Christ was not raised, He is a false messiah.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2.  He predicted He would be raised the third day, and the sign that He gave to validate his ministry was the sign of Jonah.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Matthew 12:40 NKJV </a:t>
            </a:r>
            <a:r>
              <a:rPr lang="en-US" altLang="en-US" dirty="0"/>
              <a:t>- 40 "For as Jonah was three days and three nights in the belly of the great fish, so will the Son of Man be three days and three nights in the heart of the earth.</a:t>
            </a:r>
          </a:p>
          <a:p>
            <a:pPr marL="274320" indent="-274320"/>
            <a:r>
              <a:rPr lang="en-US" baseline="0" dirty="0"/>
              <a:t>3.  It is the resurrection that declares Jesus to be all that He claimed to be.</a:t>
            </a:r>
          </a:p>
          <a:p>
            <a:pPr marL="274320" indent="-274320"/>
            <a:r>
              <a:rPr lang="en-US" baseline="0" dirty="0"/>
              <a:t>4.  Paul says as much in Rom 1:4</a:t>
            </a:r>
          </a:p>
          <a:p>
            <a:r>
              <a:rPr lang="en-US" b="1" dirty="0"/>
              <a:t>Romans 1:4 (NLT)</a:t>
            </a:r>
          </a:p>
          <a:p>
            <a:pPr lvl="1"/>
            <a:r>
              <a:rPr lang="en-US" baseline="30000" dirty="0"/>
              <a:t>4 </a:t>
            </a:r>
            <a:r>
              <a:rPr lang="en-US" dirty="0"/>
              <a:t>and he [Jesus</a:t>
            </a:r>
            <a:r>
              <a:rPr lang="en-US" baseline="0" dirty="0"/>
              <a:t> Christ our Lord] </a:t>
            </a:r>
            <a:r>
              <a:rPr lang="en-US" dirty="0"/>
              <a:t>was shown to be the Son of God when he was raised from the dead by the power of the Holy Spirit.</a:t>
            </a:r>
          </a:p>
          <a:p>
            <a:pPr marL="274320" indent="-274320"/>
            <a:r>
              <a:rPr lang="en-US" baseline="0" dirty="0"/>
              <a:t>5.  The resurrection was God’s stamp of approval on all that Jesus said and did.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6.  The resurrection was the sign that His sacrifice was accepted by God to pay for our sins.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7.  No resurrection, no forgiveness.</a:t>
            </a:r>
          </a:p>
          <a:p>
            <a:r>
              <a:rPr lang="en-US" baseline="0" dirty="0"/>
              <a:t>8.  His sacrifice would have been in vain.</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9.  How can a dead Savior save anybody?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10.  We need a living Savior to come back and save us from death through resurrection or translation.</a:t>
            </a:r>
          </a:p>
          <a:p>
            <a:pPr marL="274320" indent="-274320"/>
            <a:endParaRPr lang="en-US" b="1" baseline="0" dirty="0"/>
          </a:p>
          <a:p>
            <a:pPr marL="274320" indent="-274320"/>
            <a:r>
              <a:rPr lang="en-US" b="1" baseline="0" dirty="0"/>
              <a:t>Q4: If Christ did not rise, why are we to be pitied above all other people?</a:t>
            </a:r>
          </a:p>
          <a:p>
            <a:pPr marL="274320" indent="-274320"/>
            <a:r>
              <a:rPr lang="en-US" baseline="0" dirty="0"/>
              <a:t>1.  If Christ has not been raised, then we have spent our lifetime trusting in a false Messiah.</a:t>
            </a:r>
          </a:p>
          <a:p>
            <a:pPr marL="274320" indent="-274320"/>
            <a:r>
              <a:rPr lang="en-US" baseline="0" dirty="0"/>
              <a:t>2.  We have spent our time worshipping a phony.</a:t>
            </a:r>
          </a:p>
          <a:p>
            <a:pPr marL="274320" indent="-274320"/>
            <a:r>
              <a:rPr lang="en-US" baseline="0" dirty="0"/>
              <a:t>3.  We have spent our effort preaching a false gospel to make disciples of a false Messiah.</a:t>
            </a:r>
          </a:p>
          <a:p>
            <a:pPr marL="274320" indent="-274320"/>
            <a:r>
              <a:rPr lang="en-US" baseline="0" dirty="0"/>
              <a:t>4.  We have prayed to a dead man.</a:t>
            </a:r>
          </a:p>
          <a:p>
            <a:pPr marL="274320" indent="-274320"/>
            <a:r>
              <a:rPr lang="en-US" baseline="0" dirty="0"/>
              <a:t>5.  We have believed and lived by the Bible which cannot be true if Jesus is dead.</a:t>
            </a:r>
          </a:p>
          <a:p>
            <a:pPr marL="274320" indent="-274320"/>
            <a:r>
              <a:rPr lang="en-US" baseline="0" dirty="0"/>
              <a:t>6.  We have wasted our lives.</a:t>
            </a:r>
          </a:p>
          <a:p>
            <a:pPr marL="274320" indent="-274320"/>
            <a:r>
              <a:rPr lang="en-US" baseline="0" dirty="0"/>
              <a:t>7.  Everything depends on the resurrection of Christ.</a:t>
            </a:r>
          </a:p>
          <a:p>
            <a:pPr marL="274320" indent="-274320"/>
            <a:r>
              <a:rPr lang="en-US" baseline="0" dirty="0"/>
              <a:t>8.  Fortunately, it is one of the most firmly established facts of history.</a:t>
            </a:r>
          </a:p>
          <a:p>
            <a:pPr marL="274320" indent="-274320"/>
            <a:r>
              <a:rPr lang="en-US" baseline="0" dirty="0"/>
              <a:t>9.  Without the resurrection, there would be no Christian church and no Christian believers today.</a:t>
            </a:r>
            <a:endParaRPr lang="en-US" dirty="0"/>
          </a:p>
          <a:p>
            <a:pPr marL="274320" indent="-274320"/>
            <a:endParaRPr lang="en-US" dirty="0"/>
          </a:p>
          <a:p>
            <a:pPr marL="274320" indent="-27432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079686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doers it mean that Jesus is the </a:t>
            </a:r>
            <a:r>
              <a:rPr lang="en-US" b="1" dirty="0" err="1"/>
              <a:t>firstfruits</a:t>
            </a:r>
            <a:r>
              <a:rPr lang="en-US" b="1" dirty="0"/>
              <a:t> of the resurrection?</a:t>
            </a:r>
          </a:p>
          <a:p>
            <a:pPr marL="274320" indent="-274320"/>
            <a:r>
              <a:rPr lang="en-US" dirty="0"/>
              <a:t>1.  The </a:t>
            </a:r>
            <a:r>
              <a:rPr lang="en-US" dirty="0" err="1"/>
              <a:t>firstfruits</a:t>
            </a:r>
            <a:r>
              <a:rPr lang="en-US" dirty="0"/>
              <a:t> implies more fruit to follow.</a:t>
            </a:r>
          </a:p>
          <a:p>
            <a:pPr marL="274320" indent="-274320"/>
            <a:r>
              <a:rPr lang="en-US" dirty="0"/>
              <a:t>2.  The resurrection of Jesus assures our resurrection to follow.</a:t>
            </a:r>
          </a:p>
          <a:p>
            <a:pPr marL="274320" indent="-274320"/>
            <a:r>
              <a:rPr lang="en-US" dirty="0"/>
              <a:t>3.  Because Christ was raised from the dead, He can raise us from the dead.</a:t>
            </a:r>
          </a:p>
          <a:p>
            <a:pPr marL="274320" indent="-274320"/>
            <a:endParaRPr lang="en-US" dirty="0"/>
          </a:p>
          <a:p>
            <a:pPr marL="274320" indent="-274320"/>
            <a:r>
              <a:rPr lang="en-US" b="1" dirty="0"/>
              <a:t>Q2:  And when will that happen?</a:t>
            </a:r>
          </a:p>
          <a:p>
            <a:pPr marL="274320" indent="-274320"/>
            <a:r>
              <a:rPr lang="en-US" dirty="0"/>
              <a:t>1.  At His coming, He will raise those who belong to Him.</a:t>
            </a:r>
          </a:p>
          <a:p>
            <a:pPr marL="274320" indent="-274320"/>
            <a:endParaRPr lang="en-US" dirty="0"/>
          </a:p>
          <a:p>
            <a:pPr marL="274320" indent="-274320"/>
            <a:r>
              <a:rPr lang="en-US" b="1" dirty="0"/>
              <a:t>Q3: How does Paul contrast Adam and Christ?</a:t>
            </a:r>
          </a:p>
          <a:p>
            <a:pPr marL="274320" indent="-274320"/>
            <a:r>
              <a:rPr lang="en-US" dirty="0"/>
              <a:t>1.  All those who are in Adam die; all those who are in Christ are made alive.</a:t>
            </a:r>
          </a:p>
          <a:p>
            <a:pPr marL="274320" indent="-274320"/>
            <a:r>
              <a:rPr lang="en-US" dirty="0"/>
              <a:t>2.  Christ becomes the head of a new humanity called out by faith.</a:t>
            </a:r>
          </a:p>
          <a:p>
            <a:pPr marL="274320" indent="-274320"/>
            <a:r>
              <a:rPr lang="en-US" dirty="0"/>
              <a:t>3.  We all die the first death because of Adam; but we never die the second death because of Christ.</a:t>
            </a:r>
          </a:p>
          <a:p>
            <a:pPr marL="274320" indent="-274320"/>
            <a:r>
              <a:rPr lang="en-US" dirty="0"/>
              <a:t>4.  We see this same contrast in Rom 5:19</a:t>
            </a:r>
          </a:p>
          <a:p>
            <a:pPr marL="274320" indent="-274320"/>
            <a:r>
              <a:rPr lang="en-US" b="1" dirty="0"/>
              <a:t>Romans 5:19 KJV </a:t>
            </a:r>
            <a:r>
              <a:rPr lang="en-US" dirty="0"/>
              <a:t>- For as by one man's disobedience many were made sinners, so by the obedience of one shall many be made righteous.</a:t>
            </a:r>
          </a:p>
          <a:p>
            <a:pPr marL="274320" indent="-274320"/>
            <a:r>
              <a:rPr lang="en-US" dirty="0"/>
              <a:t>5.  Where Adam failed; Christ will succeed.</a:t>
            </a:r>
          </a:p>
          <a:p>
            <a:pPr marL="274320" indent="-274320"/>
            <a:endParaRPr lang="en-US" dirty="0"/>
          </a:p>
          <a:p>
            <a:pPr marL="274320" indent="-274320"/>
            <a:r>
              <a:rPr lang="en-US" b="1" dirty="0"/>
              <a:t>Q3: So how important is the resurrection of Jesus to you personally?</a:t>
            </a:r>
          </a:p>
          <a:p>
            <a:pPr marL="274320" indent="-274320"/>
            <a:r>
              <a:rPr lang="en-US" b="0" dirty="0"/>
              <a:t>1.  If He is not resurrected, there is no first fruits.</a:t>
            </a:r>
          </a:p>
          <a:p>
            <a:pPr marL="274320" indent="-274320"/>
            <a:r>
              <a:rPr lang="en-US" b="0" dirty="0"/>
              <a:t>2.  If there are no first fruits, there is no final harvest.</a:t>
            </a:r>
          </a:p>
          <a:p>
            <a:pPr marL="274320" indent="-274320"/>
            <a:r>
              <a:rPr lang="en-US" b="0" dirty="0"/>
              <a:t>3.  If He isn’t raised, He can’t come again to raise those who belong to Him.</a:t>
            </a:r>
          </a:p>
          <a:p>
            <a:pPr marL="274320" indent="-274320"/>
            <a:r>
              <a:rPr lang="en-US" b="0" dirty="0"/>
              <a:t>4.  But in fact, as verse 20 declares, Christ has been raised; the Bible is true; we can look forward to eternal life because He lives.</a:t>
            </a:r>
          </a:p>
          <a:p>
            <a:pPr marL="274320" indent="-274320"/>
            <a:r>
              <a:rPr lang="en-US" b="1" dirty="0"/>
              <a:t>2 Corinthians 4:14 ESV</a:t>
            </a:r>
            <a:r>
              <a:rPr lang="en-US" b="0" dirty="0"/>
              <a:t> - knowing that he who raised the Lord Jesus will raise us also with Jesus and bring us with you into his presence.</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does it mean to be baptized for the dead?</a:t>
            </a:r>
          </a:p>
          <a:p>
            <a:pPr marL="274320" indent="-274320"/>
            <a:r>
              <a:rPr lang="en-US" dirty="0"/>
              <a:t>1.  There are a few religious bodies that practice proxy baptism.</a:t>
            </a:r>
          </a:p>
          <a:p>
            <a:pPr marL="274320" indent="-274320"/>
            <a:r>
              <a:rPr lang="en-US" dirty="0"/>
              <a:t>2.  The most notable of these is the Church of Jesus Christ of Latter-day Saints also known as the Mormon church.</a:t>
            </a:r>
          </a:p>
          <a:p>
            <a:pPr marL="274320" indent="-274320"/>
            <a:r>
              <a:rPr lang="en-US" dirty="0"/>
              <a:t>3.  They teach that if someone dies without accepting Christ and being baptized, that a friend, usually a family member, can be baptized in their place.</a:t>
            </a:r>
          </a:p>
          <a:p>
            <a:pPr marL="274320" indent="-274320"/>
            <a:r>
              <a:rPr lang="en-US" dirty="0"/>
              <a:t>4.  Since they believe in the immortality of the soul, they teach that the dead person in the spirit world must affirm and accept Christ and the baptism as his own.</a:t>
            </a:r>
          </a:p>
          <a:p>
            <a:pPr marL="274320" indent="-274320"/>
            <a:r>
              <a:rPr lang="en-US" dirty="0"/>
              <a:t>5.  This, of course, is foolishness.</a:t>
            </a:r>
          </a:p>
          <a:p>
            <a:pPr marL="274320" indent="-274320"/>
            <a:r>
              <a:rPr lang="en-US" b="1" dirty="0"/>
              <a:t>Hebrews 9:27 KJV</a:t>
            </a:r>
            <a:r>
              <a:rPr lang="en-US" dirty="0"/>
              <a:t> - it is appointed unto men once to die, but after this the judgment:</a:t>
            </a:r>
          </a:p>
          <a:p>
            <a:pPr marL="274320" indent="-274320"/>
            <a:r>
              <a:rPr lang="en-US" dirty="0"/>
              <a:t>6.  There are no second chances after death.</a:t>
            </a:r>
          </a:p>
          <a:p>
            <a:pPr marL="274320" indent="-274320"/>
            <a:r>
              <a:rPr lang="en-US" dirty="0"/>
              <a:t>7.  Most Christians understand baptism for the dead as being baptized as a tribute to someone who has died, perhaps one who has been influential on your decision to be baptized.</a:t>
            </a:r>
          </a:p>
          <a:p>
            <a:pPr marL="274320" indent="-274320"/>
            <a:r>
              <a:rPr lang="en-US" dirty="0"/>
              <a:t>8.  Paul is arguing “Why be baptized as a tribute to a dead person if there is no resurrection.  They will never know about it.”</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2805750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can we say about the change that occurs at the resurrection?</a:t>
            </a:r>
          </a:p>
          <a:p>
            <a:pPr marL="274320" indent="-457200"/>
            <a:r>
              <a:rPr lang="en-US" dirty="0"/>
              <a:t>1.  There is a wonderful positive change that occurs at the resurrection.</a:t>
            </a:r>
          </a:p>
          <a:p>
            <a:pPr marL="274320" indent="-457200">
              <a:defRPr/>
            </a:pPr>
            <a:r>
              <a:rPr lang="en-US" dirty="0"/>
              <a:t>2.  Paul is emphatic in this portion of scripture that the body that comes up in the first resurrection is not like the body that goes down.</a:t>
            </a:r>
          </a:p>
          <a:p>
            <a:pPr marL="274320" indent="-457200">
              <a:defRPr/>
            </a:pPr>
            <a:r>
              <a:rPr lang="en-US" dirty="0"/>
              <a:t>3.  It’s a new body, not like Adam’s earthly body but like Christ’s heavenly body.</a:t>
            </a:r>
          </a:p>
          <a:p>
            <a:pPr marL="274320" indent="-457200"/>
            <a:r>
              <a:rPr lang="en-US" dirty="0"/>
              <a:t>4.  The old body is perishable; the new one is immortal.</a:t>
            </a:r>
          </a:p>
          <a:p>
            <a:pPr marL="274320" indent="-457200"/>
            <a:r>
              <a:rPr lang="en-US" dirty="0"/>
              <a:t>5.  The old body was buried in dishonor; the new is raised in glory.</a:t>
            </a:r>
          </a:p>
          <a:p>
            <a:pPr marL="274320" indent="-457200"/>
            <a:r>
              <a:rPr lang="en-US" dirty="0"/>
              <a:t>6.  The old body was weak and falling apart; the new is raised in power.</a:t>
            </a:r>
          </a:p>
          <a:p>
            <a:pPr marL="274320" indent="-457200"/>
            <a:r>
              <a:rPr lang="en-US" dirty="0"/>
              <a:t>7.  The old body was natural, subject to decay and death; the new is raised as a spiritual body.</a:t>
            </a:r>
          </a:p>
          <a:p>
            <a:pPr marL="274320" indent="-457200"/>
            <a:r>
              <a:rPr lang="en-US" dirty="0"/>
              <a:t>8.  Now this spiritual body is not just a spirit with no physical properties.</a:t>
            </a:r>
          </a:p>
          <a:p>
            <a:pPr marL="274320" indent="-457200"/>
            <a:r>
              <a:rPr lang="en-US" dirty="0"/>
              <a:t>9.  It is still a physical body, but it has some spiritual qualities to it.</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10. It is not a natural body but a spiritual body that apparently has access to both the physical and spiritual dimensions.</a:t>
            </a:r>
          </a:p>
          <a:p>
            <a:pPr marL="274320" indent="-457200"/>
            <a:endParaRPr lang="en-US" dirty="0"/>
          </a:p>
          <a:p>
            <a:pPr marL="274320" indent="-457200"/>
            <a:r>
              <a:rPr lang="en-US" b="1" dirty="0"/>
              <a:t>Q2: Are you looking forward to a new spiritual body?</a:t>
            </a:r>
          </a:p>
          <a:p>
            <a:pPr marL="274320" indent="-457200">
              <a:defRPr/>
            </a:pPr>
            <a:r>
              <a:rPr lang="en-US" dirty="0"/>
              <a:t>1.  It is imperishable; it is immortal; it will not get old and die; it won’t get cancer and heart disease and diabetes and all the other diseases that plague mankind.</a:t>
            </a:r>
          </a:p>
          <a:p>
            <a:pPr marL="274320" indent="-457200">
              <a:defRPr/>
            </a:pPr>
            <a:r>
              <a:rPr lang="en-US" dirty="0"/>
              <a:t>2.  No more head aches; no more colds; no more pneumonia; no more flu; no more fevers; no more old age; hallelujah!  </a:t>
            </a:r>
          </a:p>
          <a:p>
            <a:pPr marL="274320" indent="-457200">
              <a:defRPr/>
            </a:pPr>
            <a:r>
              <a:rPr lang="en-US" b="1" dirty="0"/>
              <a:t>Isaiah 40:31 (NKJV) -</a:t>
            </a:r>
            <a:r>
              <a:rPr lang="en-US" b="1" baseline="30000" dirty="0"/>
              <a:t> </a:t>
            </a:r>
            <a:r>
              <a:rPr lang="en-US" dirty="0"/>
              <a:t>But those who wait on the </a:t>
            </a:r>
            <a:r>
              <a:rPr lang="en-US" cap="small" dirty="0"/>
              <a:t>Lord </a:t>
            </a:r>
            <a:r>
              <a:rPr lang="en-US" dirty="0"/>
              <a:t>Shall renew </a:t>
            </a:r>
            <a:r>
              <a:rPr lang="en-US" i="1" dirty="0"/>
              <a:t>their</a:t>
            </a:r>
            <a:r>
              <a:rPr lang="en-US" dirty="0"/>
              <a:t> strength; They shall mount up with wings like eagles, They shall run and not be weary, They shall walk and not faint.</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402707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a:t>
            </a:r>
          </a:p>
          <a:p>
            <a:pPr marL="274320" indent="-274320"/>
            <a:r>
              <a:rPr lang="en-US" sz="1200" b="0" i="0" kern="1200" dirty="0">
                <a:solidFill>
                  <a:schemeClr val="tx1"/>
                </a:solidFill>
                <a:effectLst/>
                <a:latin typeface="Arial" charset="0"/>
                <a:ea typeface="+mn-ea"/>
                <a:cs typeface="+mn-cs"/>
              </a:rPr>
              <a:t>1.  According to what Paul writes in this chapter and elsewhere, the resurrection of Christ is absolutely essential to the Christian faith.</a:t>
            </a:r>
          </a:p>
          <a:p>
            <a:pPr marL="274320" indent="-274320"/>
            <a:r>
              <a:rPr lang="en-US" sz="1200" b="0" i="0" kern="1200" dirty="0">
                <a:solidFill>
                  <a:schemeClr val="tx1"/>
                </a:solidFill>
                <a:effectLst/>
                <a:latin typeface="Arial" charset="0"/>
                <a:ea typeface="+mn-ea"/>
                <a:cs typeface="+mn-cs"/>
              </a:rPr>
              <a:t>2.  Without it, Paul declares that his preaching is empty and our faith in Christ is empty.</a:t>
            </a:r>
          </a:p>
          <a:p>
            <a:pPr marL="274320" indent="-274320"/>
            <a:r>
              <a:rPr lang="en-US" sz="1200" b="0" i="0" kern="1200" dirty="0">
                <a:solidFill>
                  <a:schemeClr val="tx1"/>
                </a:solidFill>
                <a:effectLst/>
                <a:latin typeface="Arial" charset="0"/>
                <a:ea typeface="+mn-ea"/>
                <a:cs typeface="+mn-cs"/>
              </a:rPr>
              <a:t>3.  Other translations say it is vain, useless, or empty.</a:t>
            </a:r>
          </a:p>
          <a:p>
            <a:pPr marL="274320" indent="-274320"/>
            <a:r>
              <a:rPr lang="en-US" sz="1200" b="0" i="0" kern="1200" dirty="0">
                <a:solidFill>
                  <a:schemeClr val="tx1"/>
                </a:solidFill>
                <a:effectLst/>
                <a:latin typeface="Arial" charset="0"/>
                <a:ea typeface="+mn-ea"/>
                <a:cs typeface="+mn-cs"/>
              </a:rPr>
              <a:t>4.  In verse 17 he says that if Christ is not risen, our faith if futile, we are yet in our sins.</a:t>
            </a:r>
          </a:p>
          <a:p>
            <a:pPr marL="274320" indent="-274320"/>
            <a:r>
              <a:rPr lang="en-US" sz="1200" b="0" i="0" kern="1200" dirty="0">
                <a:solidFill>
                  <a:schemeClr val="tx1"/>
                </a:solidFill>
                <a:effectLst/>
                <a:latin typeface="Arial" charset="0"/>
                <a:ea typeface="+mn-ea"/>
                <a:cs typeface="+mn-cs"/>
              </a:rPr>
              <a:t>5.  Other translations say our faith is useless, worthless, futile, vain.</a:t>
            </a:r>
          </a:p>
          <a:p>
            <a:pPr marL="274320" indent="-274320"/>
            <a:r>
              <a:rPr lang="en-US" sz="1200" b="0" i="0" kern="1200" dirty="0">
                <a:solidFill>
                  <a:schemeClr val="tx1"/>
                </a:solidFill>
                <a:effectLst/>
                <a:latin typeface="Arial" charset="0"/>
                <a:ea typeface="+mn-ea"/>
                <a:cs typeface="+mn-cs"/>
              </a:rPr>
              <a:t>6.  These are two different Greek words that Paul uses in verses 14 and 17 with a very similar meaning.</a:t>
            </a:r>
          </a:p>
          <a:p>
            <a:pPr marL="274320" indent="-274320"/>
            <a:r>
              <a:rPr lang="en-US" sz="1200" b="0" i="0" kern="1200" dirty="0">
                <a:solidFill>
                  <a:schemeClr val="tx1"/>
                </a:solidFill>
                <a:effectLst/>
                <a:latin typeface="Arial" charset="0"/>
                <a:ea typeface="+mn-ea"/>
                <a:cs typeface="+mn-cs"/>
              </a:rPr>
              <a:t>7.  Paul is very clear in his teaching here that without the resurrection of Christ, the Christian faith is worthless.</a:t>
            </a:r>
          </a:p>
          <a:p>
            <a:pPr marL="274320" indent="-274320"/>
            <a:endParaRPr lang="en-US" sz="1200" b="0" i="0" kern="1200" dirty="0">
              <a:solidFill>
                <a:schemeClr val="tx1"/>
              </a:solidFill>
              <a:effectLst/>
              <a:latin typeface="Arial" charset="0"/>
              <a:ea typeface="+mn-ea"/>
              <a:cs typeface="+mn-cs"/>
            </a:endParaRP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  He would not have risen; He would still be dead; His grave would be occupied.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2.  Paul has nothing to say about an immortal soul or spirit by which He would survive the grave.</a:t>
            </a:r>
          </a:p>
          <a:p>
            <a:pPr marL="274320" indent="-274320"/>
            <a:r>
              <a:rPr lang="en-US" sz="1200" b="0" i="0" kern="1200" dirty="0">
                <a:solidFill>
                  <a:schemeClr val="tx1"/>
                </a:solidFill>
                <a:effectLst/>
                <a:latin typeface="Arial" charset="0"/>
                <a:ea typeface="+mn-ea"/>
                <a:cs typeface="+mn-cs"/>
              </a:rPr>
              <a:t>3.  So Paul is clearly teaching here the biblical state of the dead.</a:t>
            </a:r>
          </a:p>
          <a:p>
            <a:pPr marL="274320" indent="-274320"/>
            <a:r>
              <a:rPr lang="en-US" sz="1200" b="0" i="0" kern="1200" dirty="0">
                <a:solidFill>
                  <a:schemeClr val="tx1"/>
                </a:solidFill>
                <a:effectLst/>
                <a:latin typeface="Arial" charset="0"/>
                <a:ea typeface="+mn-ea"/>
                <a:cs typeface="+mn-cs"/>
              </a:rPr>
              <a:t>4.  Without the resurrection, Jesus would be dead: He would cease to exist.</a:t>
            </a:r>
          </a:p>
          <a:p>
            <a:pPr marL="274320" indent="-274320"/>
            <a:r>
              <a:rPr lang="en-US" sz="1200" b="0" i="0" kern="1200" dirty="0">
                <a:solidFill>
                  <a:schemeClr val="tx1"/>
                </a:solidFill>
                <a:effectLst/>
                <a:latin typeface="Arial" charset="0"/>
                <a:ea typeface="+mn-ea"/>
                <a:cs typeface="+mn-cs"/>
              </a:rPr>
              <a:t>5.  And how can a dead savior save anybody?</a:t>
            </a:r>
          </a:p>
          <a:p>
            <a:pPr marL="274320" indent="-274320"/>
            <a:r>
              <a:rPr lang="en-US" sz="1200" b="0" i="0" kern="1200" dirty="0">
                <a:solidFill>
                  <a:schemeClr val="tx1"/>
                </a:solidFill>
                <a:effectLst/>
                <a:latin typeface="Arial" charset="0"/>
                <a:ea typeface="+mn-ea"/>
                <a:cs typeface="+mn-cs"/>
              </a:rPr>
              <a:t>6.  We are awaiting the blessed hope of the soon return of our Savior to save us, to resurrect us, to give us immortality and eternal life.</a:t>
            </a:r>
          </a:p>
          <a:p>
            <a:pPr marL="274320" indent="-274320"/>
            <a:r>
              <a:rPr lang="en-US" sz="1200" b="0" i="0" kern="1200" dirty="0">
                <a:solidFill>
                  <a:schemeClr val="tx1"/>
                </a:solidFill>
                <a:effectLst/>
                <a:latin typeface="Arial" charset="0"/>
                <a:ea typeface="+mn-ea"/>
                <a:cs typeface="+mn-cs"/>
              </a:rPr>
              <a:t>7.  If Jesus is dead, our faith in Him as our Savior is useless, worthless, futile.</a:t>
            </a:r>
          </a:p>
          <a:p>
            <a:pPr marL="274320" indent="-274320"/>
            <a:endParaRPr lang="en-US" sz="1200" b="0" i="0" kern="1200" dirty="0">
              <a:solidFill>
                <a:schemeClr val="tx1"/>
              </a:solidFill>
              <a:effectLst/>
              <a:latin typeface="Arial" charset="0"/>
              <a:ea typeface="+mn-ea"/>
              <a:cs typeface="+mn-cs"/>
            </a:endParaRPr>
          </a:p>
          <a:p>
            <a:pPr marL="274320" indent="-274320"/>
            <a:r>
              <a:rPr lang="en-US" sz="1200" b="1" i="0" kern="1200" dirty="0">
                <a:solidFill>
                  <a:schemeClr val="tx1"/>
                </a:solidFill>
                <a:effectLst/>
                <a:latin typeface="Arial" charset="0"/>
                <a:ea typeface="+mn-ea"/>
                <a:cs typeface="+mn-cs"/>
              </a:rPr>
              <a:t>B4:</a:t>
            </a:r>
          </a:p>
          <a:p>
            <a:pPr marL="274320" indent="-274320"/>
            <a:r>
              <a:rPr lang="en-US" sz="1200" b="0" i="0" kern="1200" dirty="0">
                <a:solidFill>
                  <a:schemeClr val="tx1"/>
                </a:solidFill>
                <a:effectLst/>
                <a:latin typeface="Arial" charset="0"/>
                <a:ea typeface="+mn-ea"/>
                <a:cs typeface="+mn-cs"/>
              </a:rPr>
              <a:t>1.  We wouldn’t.</a:t>
            </a:r>
          </a:p>
          <a:p>
            <a:pPr marL="274320" indent="-274320"/>
            <a:r>
              <a:rPr lang="en-US" sz="1200" b="0" i="0" kern="1200" dirty="0">
                <a:solidFill>
                  <a:schemeClr val="tx1"/>
                </a:solidFill>
                <a:effectLst/>
                <a:latin typeface="Arial" charset="0"/>
                <a:ea typeface="+mn-ea"/>
                <a:cs typeface="+mn-cs"/>
              </a:rPr>
              <a:t>2.  In fact, those who believe in the immortality of the soul do not even look forward to the resurrection.</a:t>
            </a:r>
          </a:p>
          <a:p>
            <a:pPr marL="274320" indent="-274320"/>
            <a:r>
              <a:rPr lang="en-US" sz="1200" b="0" i="0" kern="1200" dirty="0">
                <a:solidFill>
                  <a:schemeClr val="tx1"/>
                </a:solidFill>
                <a:effectLst/>
                <a:latin typeface="Arial" charset="0"/>
                <a:ea typeface="+mn-ea"/>
                <a:cs typeface="+mn-cs"/>
              </a:rPr>
              <a:t>3.  They look forward to seeing Jesus was soon as they die.</a:t>
            </a:r>
          </a:p>
          <a:p>
            <a:pPr marL="274320" indent="-274320"/>
            <a:r>
              <a:rPr lang="en-US" sz="1200" b="0" i="0" kern="1200" dirty="0">
                <a:solidFill>
                  <a:schemeClr val="tx1"/>
                </a:solidFill>
                <a:effectLst/>
                <a:latin typeface="Arial" charset="0"/>
                <a:ea typeface="+mn-ea"/>
                <a:cs typeface="+mn-cs"/>
              </a:rPr>
              <a:t>4.  At the funeral they’re saying, “She’s in a better place.” or “He’s looking down on us right now.” or “He’s in the arms of Jesus.”</a:t>
            </a:r>
          </a:p>
          <a:p>
            <a:pPr marL="274320" indent="-274320"/>
            <a:r>
              <a:rPr lang="en-US" sz="1200" b="0" i="0" kern="1200" dirty="0">
                <a:solidFill>
                  <a:schemeClr val="tx1"/>
                </a:solidFill>
                <a:effectLst/>
                <a:latin typeface="Arial" charset="0"/>
                <a:ea typeface="+mn-ea"/>
                <a:cs typeface="+mn-cs"/>
              </a:rPr>
              <a:t>5.  But the immortality of the soul is a doctrine of the devil who is still pushing his first lie: “Ye shall not surely die.”</a:t>
            </a:r>
          </a:p>
          <a:p>
            <a:pPr marL="274320" indent="-274320"/>
            <a:r>
              <a:rPr lang="en-US" sz="1200" b="0" i="0" kern="1200" dirty="0">
                <a:solidFill>
                  <a:schemeClr val="tx1"/>
                </a:solidFill>
                <a:effectLst/>
                <a:latin typeface="Arial" charset="0"/>
                <a:ea typeface="+mn-ea"/>
                <a:cs typeface="+mn-cs"/>
              </a:rPr>
              <a:t>6.  Paul gives no hint here of immortal souls that depart the body at death.</a:t>
            </a:r>
          </a:p>
          <a:p>
            <a:pPr marL="274320" indent="-274320"/>
            <a:r>
              <a:rPr lang="en-US" sz="1200" b="0" i="0" kern="1200" dirty="0">
                <a:solidFill>
                  <a:schemeClr val="tx1"/>
                </a:solidFill>
                <a:effectLst/>
                <a:latin typeface="Arial" charset="0"/>
                <a:ea typeface="+mn-ea"/>
                <a:cs typeface="+mn-cs"/>
              </a:rPr>
              <a:t>7.  Everything depends on the resurrection of the dead and the translation of the living.</a:t>
            </a:r>
          </a:p>
          <a:p>
            <a:pPr marL="274320" indent="-274320"/>
            <a:r>
              <a:rPr lang="en-US" sz="1200" b="0" i="0" kern="1200" dirty="0">
                <a:solidFill>
                  <a:schemeClr val="tx1"/>
                </a:solidFill>
                <a:effectLst/>
                <a:latin typeface="Arial" charset="0"/>
                <a:ea typeface="+mn-ea"/>
                <a:cs typeface="+mn-cs"/>
              </a:rPr>
              <a:t>8.  This mortal must put on immortality, not when we die, but when Jesus returns to save us.</a:t>
            </a:r>
          </a:p>
          <a:p>
            <a:pPr marL="274320" indent="-274320"/>
            <a:r>
              <a:rPr lang="en-US" sz="1200" b="0" i="0" kern="1200" dirty="0">
                <a:solidFill>
                  <a:schemeClr val="tx1"/>
                </a:solidFill>
                <a:effectLst/>
                <a:latin typeface="Arial" charset="0"/>
                <a:ea typeface="+mn-ea"/>
                <a:cs typeface="+mn-cs"/>
              </a:rPr>
              <a:t>9.  If there is no resurrection then Jesus is dead.</a:t>
            </a:r>
          </a:p>
          <a:p>
            <a:pPr marL="274320" indent="-274320"/>
            <a:r>
              <a:rPr lang="en-US" sz="1200" b="0" i="0" kern="1200" dirty="0">
                <a:solidFill>
                  <a:schemeClr val="tx1"/>
                </a:solidFill>
                <a:effectLst/>
                <a:latin typeface="Arial" charset="0"/>
                <a:ea typeface="+mn-ea"/>
                <a:cs typeface="+mn-cs"/>
              </a:rPr>
              <a:t>10. And the Christian faith is worthless because a dead man can’t save anybody.</a:t>
            </a:r>
          </a:p>
          <a:p>
            <a:pPr marL="274320" indent="-274320"/>
            <a:endParaRPr lang="en-US" sz="1200" b="0" i="0" kern="1200" dirty="0">
              <a:solidFill>
                <a:schemeClr val="tx1"/>
              </a:solidFill>
              <a:effectLst/>
              <a:latin typeface="Arial" charset="0"/>
              <a:ea typeface="+mn-ea"/>
              <a:cs typeface="+mn-cs"/>
            </a:endParaRPr>
          </a:p>
          <a:p>
            <a:pPr marL="274320" indent="-274320"/>
            <a:endParaRPr lang="en-US"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dirty="0"/>
              <a:t>Q1:  What happens to these bodies we now have when Jesus comes to save us?</a:t>
            </a:r>
          </a:p>
          <a:p>
            <a:pPr marL="274320" indent="-274320"/>
            <a:r>
              <a:rPr lang="en-US" sz="1200" b="0" i="0" dirty="0"/>
              <a:t>1.  The promise is that they will be changed to be like Christ’s glorious body.</a:t>
            </a:r>
          </a:p>
          <a:p>
            <a:pPr marL="274320" indent="-274320"/>
            <a:r>
              <a:rPr lang="en-US" sz="1200" b="0" i="0" dirty="0"/>
              <a:t>2.  Are you looking forward to that change? (Hallelujah!!)</a:t>
            </a:r>
          </a:p>
          <a:p>
            <a:pPr marL="274320" indent="-274320"/>
            <a:r>
              <a:rPr lang="en-US" sz="1200" b="0" i="0" dirty="0"/>
              <a:t>3.  No more death, old age, sickness, sorrow, or pain.</a:t>
            </a:r>
          </a:p>
          <a:p>
            <a:pPr marL="274320" indent="-274320"/>
            <a:r>
              <a:rPr lang="en-US" sz="1200" b="0" i="0" dirty="0"/>
              <a:t>4.  The KJV calls our present bodies “vile” in this text.</a:t>
            </a:r>
          </a:p>
          <a:p>
            <a:pPr marL="274320" indent="-274320"/>
            <a:r>
              <a:rPr lang="en-US" sz="1200" b="0" i="0" dirty="0"/>
              <a:t>5.  And the older we get the more we might agree with the KJV translation.</a:t>
            </a:r>
          </a:p>
          <a:p>
            <a:pPr marL="274320" indent="-274320"/>
            <a:r>
              <a:rPr lang="en-US" sz="1200" b="0" i="0" dirty="0"/>
              <a:t>6.  Paul writes something similar to the Corinthians:</a:t>
            </a:r>
          </a:p>
          <a:p>
            <a:pPr marL="274320" indent="-274320"/>
            <a:r>
              <a:rPr lang="en-US" sz="1200" b="1" i="0" dirty="0"/>
              <a:t>1 Corinthians 15:49 ESV</a:t>
            </a:r>
            <a:r>
              <a:rPr lang="en-US" sz="1200" b="0" i="0" dirty="0"/>
              <a:t> - Just as we have borne the image of the man of dust [Adam], we shall also bear the image of the man of heaven [Christ].</a:t>
            </a:r>
          </a:p>
          <a:p>
            <a:pPr marL="274320" indent="-274320"/>
            <a:endParaRPr lang="en-US" sz="1200" b="0" i="0" dirty="0"/>
          </a:p>
          <a:p>
            <a:pPr marL="274320" indent="-274320"/>
            <a:r>
              <a:rPr lang="en-US" sz="1200" b="1" i="0" dirty="0"/>
              <a:t>Q2: What kind of bodies can we look forward to if they are like the glorious body of Christ?</a:t>
            </a:r>
          </a:p>
          <a:p>
            <a:pPr marL="274320" indent="-274320"/>
            <a:r>
              <a:rPr lang="en-US" sz="1200" b="0" i="0" dirty="0"/>
              <a:t>1.  The Bible gives us some hints.</a:t>
            </a:r>
          </a:p>
          <a:p>
            <a:pPr marL="274320" indent="-274320"/>
            <a:r>
              <a:rPr lang="en-US" sz="1200" b="0" i="0" dirty="0"/>
              <a:t>2.  After the resurrection, what kind of body did Jesus have?</a:t>
            </a:r>
          </a:p>
          <a:p>
            <a:pPr marL="274320" indent="-274320"/>
            <a:r>
              <a:rPr lang="en-US" sz="1200" b="0" i="0" dirty="0"/>
              <a:t>3.  First His body was physical.  </a:t>
            </a:r>
          </a:p>
          <a:p>
            <a:pPr marL="274320" indent="-274320"/>
            <a:r>
              <a:rPr lang="en-US" sz="1200" b="0" i="0" dirty="0"/>
              <a:t>4.  He said it was flesh and bones.</a:t>
            </a:r>
          </a:p>
          <a:p>
            <a:pPr marL="274320" indent="-274320"/>
            <a:r>
              <a:rPr lang="en-US" sz="1200" b="0" i="0" dirty="0"/>
              <a:t>5.  It could be touched and felt and it carried the scars of His crucifixion.</a:t>
            </a:r>
          </a:p>
          <a:p>
            <a:pPr marL="274320" indent="-274320"/>
            <a:r>
              <a:rPr lang="en-US" sz="1200" b="0" i="0" dirty="0"/>
              <a:t>6.  It was not a spiritual apparition like a ghost.</a:t>
            </a:r>
          </a:p>
          <a:p>
            <a:pPr marL="274320" indent="-274320"/>
            <a:r>
              <a:rPr lang="en-US" sz="1200" b="0" i="0" dirty="0"/>
              <a:t>7.  But He somehow had access to the spiritual realm into which He could move at His ascension.</a:t>
            </a:r>
          </a:p>
          <a:p>
            <a:pPr marL="274320" indent="-274320"/>
            <a:r>
              <a:rPr lang="en-US" sz="1200" b="0" i="0" dirty="0"/>
              <a:t>8.  And it may have been that access that allowed Him to appear to His disciples even though all the windows and doors were closed.</a:t>
            </a:r>
          </a:p>
          <a:p>
            <a:pPr marL="274320" indent="-274320"/>
            <a:r>
              <a:rPr lang="en-US" sz="1200" b="0" i="0" dirty="0"/>
              <a:t>9.  There is a natural body that we have, and there is a spiritual body which Christ had when He was raised. </a:t>
            </a:r>
          </a:p>
          <a:p>
            <a:pPr marL="274320" indent="-274320"/>
            <a:r>
              <a:rPr lang="en-US" sz="1200" b="0" i="0" dirty="0"/>
              <a:t>10. So, we suppose a natural body is purely physical like our own, and a spiritual body is some new kind of a body with access to the spiritual realm.</a:t>
            </a:r>
          </a:p>
          <a:p>
            <a:pPr marL="274320" indent="-274320"/>
            <a:r>
              <a:rPr lang="en-US" sz="1200" b="0" i="0" dirty="0"/>
              <a:t>11. That allows us access to the realm where heaven exists and where Christ has gone, perhaps in another dimension other than the dimensions in which our universe exists.</a:t>
            </a:r>
          </a:p>
          <a:p>
            <a:pPr marL="274320" indent="-274320"/>
            <a:r>
              <a:rPr lang="en-US" sz="1200" b="0" i="0" dirty="0"/>
              <a:t>12. Our citizenship is in heaven, and it makes sense to me that we will have access to the heavenly dimension  because that’s where Jesus is taking us.</a:t>
            </a:r>
          </a:p>
          <a:p>
            <a:pPr marL="274320" indent="-274320"/>
            <a:endParaRPr lang="en-US" sz="1200" b="0" i="0" dirty="0"/>
          </a:p>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814454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the mystery that Paul is dealing with in this passage?</a:t>
            </a:r>
          </a:p>
          <a:p>
            <a:pPr marL="274320" indent="-274320"/>
            <a:r>
              <a:rPr lang="en-US" b="0" dirty="0"/>
              <a:t>1.  It is the mystery of how we are changed from mortal to immortal.</a:t>
            </a:r>
          </a:p>
          <a:p>
            <a:pPr marL="274320" indent="-274320"/>
            <a:r>
              <a:rPr lang="en-US" b="0" dirty="0"/>
              <a:t>2.  The process is not something that we can understand: it is a miraculous change.</a:t>
            </a:r>
          </a:p>
          <a:p>
            <a:pPr marL="274320" indent="-274320"/>
            <a:r>
              <a:rPr lang="en-US" b="0" dirty="0"/>
              <a:t>3.  If we are living, we need to be translated.</a:t>
            </a:r>
          </a:p>
          <a:p>
            <a:pPr marL="274320" indent="-274320"/>
            <a:r>
              <a:rPr lang="en-US" b="0" dirty="0"/>
              <a:t>4.  If we are dead, we need to be resurrected.</a:t>
            </a:r>
          </a:p>
          <a:p>
            <a:pPr marL="274320" indent="-274320"/>
            <a:r>
              <a:rPr lang="en-US" b="0" dirty="0"/>
              <a:t>5.  In either case, we must put on immortality instead of mortality.</a:t>
            </a:r>
          </a:p>
          <a:p>
            <a:pPr marL="274320" indent="-274320"/>
            <a:r>
              <a:rPr lang="en-US" b="0" dirty="0"/>
              <a:t>6.  Mortality means we are subject to death.</a:t>
            </a:r>
          </a:p>
          <a:p>
            <a:pPr marL="274320" indent="-274320"/>
            <a:r>
              <a:rPr lang="en-US" b="0" dirty="0"/>
              <a:t>7.  Immortality means we are not.</a:t>
            </a:r>
          </a:p>
          <a:p>
            <a:pPr marL="274320" indent="-274320"/>
            <a:r>
              <a:rPr lang="en-US" b="0" dirty="0"/>
              <a:t>8.  If we have to put on immortality at the coming of Christ, it is absolutely clear that we do not have it now in the form of an immortal soul.</a:t>
            </a:r>
          </a:p>
          <a:p>
            <a:pPr marL="274320" indent="-274320"/>
            <a:r>
              <a:rPr lang="en-US" b="0" dirty="0"/>
              <a:t>9.  It is only through the resurrection and translation that death is swallowed up in victory.</a:t>
            </a:r>
          </a:p>
          <a:p>
            <a:pPr marL="274320" indent="-274320"/>
            <a:endParaRPr lang="en-US" b="0" dirty="0"/>
          </a:p>
          <a:p>
            <a:pPr marL="274320" indent="-274320"/>
            <a:r>
              <a:rPr lang="en-US" b="1" dirty="0"/>
              <a:t>Q2: How long does this change take?</a:t>
            </a:r>
          </a:p>
          <a:p>
            <a:pPr marL="274320" indent="-274320"/>
            <a:r>
              <a:rPr lang="en-US" b="0" dirty="0"/>
              <a:t>1.  A moment, a twinkling of the eye, less than a second.</a:t>
            </a:r>
          </a:p>
          <a:p>
            <a:pPr marL="274320" indent="-274320"/>
            <a:r>
              <a:rPr lang="en-US" b="0" dirty="0"/>
              <a:t>2.  People who believe in theistic evolution or progressive creation think that it took God 600 million years of trial and error through evolution to create the first man.</a:t>
            </a:r>
          </a:p>
          <a:p>
            <a:pPr marL="274320" indent="-274320"/>
            <a:r>
              <a:rPr lang="en-US" b="0" dirty="0"/>
              <a:t>3.  That’s not the God of the Bible.</a:t>
            </a:r>
          </a:p>
          <a:p>
            <a:pPr marL="274320" indent="-274320"/>
            <a:r>
              <a:rPr lang="en-US" b="0" dirty="0"/>
              <a:t>4.  God spoke and it was done.</a:t>
            </a:r>
          </a:p>
          <a:p>
            <a:pPr marL="274320" indent="-274320"/>
            <a:r>
              <a:rPr lang="en-US" b="0" dirty="0"/>
              <a:t>5.  In the resurrection and translation, all He needs to do is speak again and it will be done in the twinkling of an eye.</a:t>
            </a:r>
          </a:p>
          <a:p>
            <a:pPr marL="274320" indent="-274320"/>
            <a:endParaRPr lang="en-US" b="0" dirty="0"/>
          </a:p>
          <a:p>
            <a:pPr marL="274320" indent="-274320"/>
            <a:endParaRPr lang="en-US" b="0" dirty="0"/>
          </a:p>
          <a:p>
            <a:pPr marL="274320" indent="-27432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22</a:t>
            </a:fld>
            <a:endParaRPr lang="en-US" dirty="0"/>
          </a:p>
        </p:txBody>
      </p:sp>
    </p:spTree>
    <p:extLst>
      <p:ext uri="{BB962C8B-B14F-4D97-AF65-F5344CB8AC3E}">
        <p14:creationId xmlns:p14="http://schemas.microsoft.com/office/powerpoint/2010/main" val="2314485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Paul quotes here from a couple of OT prophets to express his joy at the prospect of seeing death defeated.</a:t>
            </a:r>
          </a:p>
          <a:p>
            <a:pPr marL="274320" indent="-457200"/>
            <a:r>
              <a:rPr lang="en-US" dirty="0"/>
              <a:t>2.  When Jesus comes, death is swallowed up in victory.</a:t>
            </a:r>
          </a:p>
          <a:p>
            <a:pPr marL="274320" indent="-457200"/>
            <a:endParaRPr lang="en-US" dirty="0"/>
          </a:p>
          <a:p>
            <a:pPr marL="274320" indent="-457200"/>
            <a:r>
              <a:rPr lang="en-US" b="1" dirty="0"/>
              <a:t>Q1: How should we respond to the amazing promise that God will give immortality to those who are in Christ at His return.</a:t>
            </a:r>
          </a:p>
          <a:p>
            <a:pPr marL="274320" indent="-457200"/>
            <a:r>
              <a:rPr lang="en-US" dirty="0"/>
              <a:t>1.  First, we should be thankful.</a:t>
            </a:r>
          </a:p>
          <a:p>
            <a:pPr marL="274320" indent="-457200"/>
            <a:r>
              <a:rPr lang="en-US" dirty="0"/>
              <a:t>2.  God gives us victory over death through our Lord Jesus Christ.</a:t>
            </a:r>
          </a:p>
          <a:p>
            <a:pPr marL="274320" indent="-457200"/>
            <a:r>
              <a:rPr lang="en-US" dirty="0"/>
              <a:t>3.  Our hearts should overflow with gratitude for God’s love, mercy, grace and forgiveness that justifies us and saves us by faith in Christ.</a:t>
            </a:r>
          </a:p>
          <a:p>
            <a:pPr marL="274320" indent="-457200"/>
            <a:r>
              <a:rPr lang="en-US" dirty="0"/>
              <a:t>4.  Second, we should be confident in the promises of God.</a:t>
            </a:r>
          </a:p>
          <a:p>
            <a:pPr marL="274320" indent="-457200"/>
            <a:r>
              <a:rPr lang="en-US" dirty="0"/>
              <a:t>5.  We should be steadfast and immovable, always faithfully trusting the Lord, growing in grace, living for Jesus, surrendered to Him, and abounding in faithful service for Him.</a:t>
            </a:r>
          </a:p>
          <a:p>
            <a:pPr marL="274320" indent="-457200"/>
            <a:r>
              <a:rPr lang="en-US" dirty="0"/>
              <a:t>6.  Third, we should be confident that, when we are working for Jesus, our labor is not in vain.</a:t>
            </a:r>
          </a:p>
          <a:p>
            <a:pPr marL="274320" indent="-457200"/>
            <a:r>
              <a:rPr lang="en-US" dirty="0"/>
              <a:t>7.  Let’s pray that we may be wisely using the time we have left by giving ourselves more fully to the work of the Lord.  </a:t>
            </a:r>
          </a:p>
          <a:p>
            <a:pPr marL="274320" indent="-457200"/>
            <a:r>
              <a:rPr lang="en-US" dirty="0"/>
              <a:t>8.  When I look back to my years of employment as a chemical engineer, I wonder how much of it is still relevant and useful today.</a:t>
            </a:r>
          </a:p>
          <a:p>
            <a:pPr marL="274320" indent="-457200"/>
            <a:r>
              <a:rPr lang="en-US" dirty="0"/>
              <a:t>9.  I think not much.</a:t>
            </a:r>
          </a:p>
          <a:p>
            <a:pPr marL="274320" indent="-457200"/>
            <a:r>
              <a:rPr lang="en-US" dirty="0"/>
              <a:t>10. The only thing we can do that has eternal consequences is to be ambassadors for Christ and offer others the opportunity to be reconciled to God. </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23</a:t>
            </a:fld>
            <a:endParaRPr lang="en-US" dirty="0"/>
          </a:p>
        </p:txBody>
      </p:sp>
    </p:spTree>
    <p:extLst>
      <p:ext uri="{BB962C8B-B14F-4D97-AF65-F5344CB8AC3E}">
        <p14:creationId xmlns:p14="http://schemas.microsoft.com/office/powerpoint/2010/main" val="855050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08162614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6199192"/>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 id="2147486586" r:id="rId6"/>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slide" Target="slide1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slide" Target="slide2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9.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8</a:t>
            </a:r>
          </a:p>
          <a:p>
            <a:r>
              <a:rPr lang="en-US" dirty="0"/>
              <a:t>The Power of Christ’s Resurrection</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1 Corinthians 15:1-4 KJV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fontScale="92500" lnSpcReduction="10000"/>
          </a:bodyPr>
          <a:lstStyle/>
          <a:p>
            <a:r>
              <a:rPr lang="en-US" dirty="0"/>
              <a:t>Moreover, brethren, I declare unto you the gospel which I preached unto you, which also ye have received, and wherein ye stand; </a:t>
            </a:r>
            <a:r>
              <a:rPr lang="en-US" baseline="30000" dirty="0"/>
              <a:t>2</a:t>
            </a:r>
            <a:r>
              <a:rPr lang="en-US" dirty="0"/>
              <a:t> By which also ye are saved, if ye keep in memory what I preached unto you, unless ye have believed in vain. </a:t>
            </a:r>
            <a:r>
              <a:rPr lang="en-US" baseline="30000" dirty="0"/>
              <a:t>3</a:t>
            </a:r>
            <a:r>
              <a:rPr lang="en-US" dirty="0"/>
              <a:t> For I delivered unto you first of all that which I also received, how that Christ died for our sins according to the scriptures; </a:t>
            </a:r>
            <a:r>
              <a:rPr lang="en-US" baseline="30000" dirty="0"/>
              <a:t>4</a:t>
            </a:r>
            <a:r>
              <a:rPr lang="en-US" dirty="0"/>
              <a:t> And that he was buried, and that he rose again the third day according to the scriptures: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Romans 4:24-25 ESV</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495800"/>
          </a:xfrm>
        </p:spPr>
        <p:txBody>
          <a:bodyPr>
            <a:normAutofit/>
          </a:bodyPr>
          <a:lstStyle/>
          <a:p>
            <a:pPr eaLnBrk="1" hangingPunct="1">
              <a:defRPr/>
            </a:pPr>
            <a:r>
              <a:rPr lang="en-US" altLang="en-US" sz="3100" dirty="0"/>
              <a:t>It [righteousness] will be counted to us who believe in him who raised from the dead Jesus our Lord, </a:t>
            </a:r>
            <a:r>
              <a:rPr lang="en-US" altLang="en-US" sz="3100" baseline="30000" dirty="0"/>
              <a:t>25</a:t>
            </a:r>
            <a:r>
              <a:rPr lang="en-US" altLang="en-US" sz="3100" dirty="0"/>
              <a:t> who was delivered up for our trespasses and raised for our justification.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15:5-8 ESV</a:t>
            </a:r>
          </a:p>
        </p:txBody>
      </p:sp>
      <p:sp>
        <p:nvSpPr>
          <p:cNvPr id="3" name="Content Placeholder 2"/>
          <p:cNvSpPr>
            <a:spLocks noGrp="1"/>
          </p:cNvSpPr>
          <p:nvPr>
            <p:ph idx="1"/>
          </p:nvPr>
        </p:nvSpPr>
        <p:spPr/>
        <p:txBody>
          <a:bodyPr>
            <a:normAutofit/>
          </a:bodyPr>
          <a:lstStyle/>
          <a:p>
            <a:r>
              <a:rPr lang="en-US" dirty="0"/>
              <a:t>and that he appeared to Cephas, then to the twelve. </a:t>
            </a:r>
            <a:r>
              <a:rPr lang="en-US" baseline="30000" dirty="0"/>
              <a:t>6</a:t>
            </a:r>
            <a:r>
              <a:rPr lang="en-US" dirty="0"/>
              <a:t> Then he appeared to more than five hundred brothers at one time, most of whom are still alive, though some have fallen asleep. </a:t>
            </a:r>
            <a:r>
              <a:rPr lang="en-US" baseline="30000" dirty="0"/>
              <a:t>7</a:t>
            </a:r>
            <a:r>
              <a:rPr lang="en-US" dirty="0"/>
              <a:t> Then he appeared to James, then to all the apostles. </a:t>
            </a:r>
            <a:r>
              <a:rPr lang="en-US" baseline="30000" dirty="0"/>
              <a:t>8</a:t>
            </a:r>
            <a:r>
              <a:rPr lang="en-US" dirty="0"/>
              <a:t> Last of all, as to one untimely born, he appeared also to me.  [</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1C89-81D3-A70B-7F16-B8C0AC005F24}"/>
              </a:ext>
            </a:extLst>
          </p:cNvPr>
          <p:cNvSpPr>
            <a:spLocks noGrp="1"/>
          </p:cNvSpPr>
          <p:nvPr>
            <p:ph type="title"/>
          </p:nvPr>
        </p:nvSpPr>
        <p:spPr/>
        <p:txBody>
          <a:bodyPr/>
          <a:lstStyle/>
          <a:p>
            <a:r>
              <a:rPr lang="en-US" dirty="0"/>
              <a:t>Quick Summary of Evidences for the Resurrection</a:t>
            </a:r>
          </a:p>
        </p:txBody>
      </p:sp>
      <p:sp>
        <p:nvSpPr>
          <p:cNvPr id="3" name="Content Placeholder 2">
            <a:extLst>
              <a:ext uri="{FF2B5EF4-FFF2-40B4-BE49-F238E27FC236}">
                <a16:creationId xmlns:a16="http://schemas.microsoft.com/office/drawing/2014/main" id="{58DB4E6D-77B4-5F26-563E-FF49B03B6E27}"/>
              </a:ext>
            </a:extLst>
          </p:cNvPr>
          <p:cNvSpPr>
            <a:spLocks noGrp="1"/>
          </p:cNvSpPr>
          <p:nvPr>
            <p:ph idx="1"/>
          </p:nvPr>
        </p:nvSpPr>
        <p:spPr/>
        <p:txBody>
          <a:bodyPr>
            <a:normAutofit fontScale="77500" lnSpcReduction="20000"/>
          </a:bodyPr>
          <a:lstStyle/>
          <a:p>
            <a:r>
              <a:rPr lang="en-US" dirty="0"/>
              <a:t>The historical reliability of the gospels and epistles.</a:t>
            </a:r>
          </a:p>
          <a:p>
            <a:r>
              <a:rPr lang="en-US" dirty="0"/>
              <a:t>The eyewitness accounts of the resurrection.</a:t>
            </a:r>
          </a:p>
          <a:p>
            <a:r>
              <a:rPr lang="en-US" dirty="0"/>
              <a:t>The dramatic change in the courage of the disciples once they knew Christ was alive.</a:t>
            </a:r>
          </a:p>
          <a:p>
            <a:r>
              <a:rPr lang="en-US" dirty="0"/>
              <a:t>The inability of the Jews to stop the proclamation of the resurrection.</a:t>
            </a:r>
          </a:p>
          <a:p>
            <a:r>
              <a:rPr lang="en-US" dirty="0"/>
              <a:t>The willingness of the apostles to give their lives to spread the gospel.  (No one is willing to die, for something they know is a lie).</a:t>
            </a:r>
          </a:p>
          <a:p>
            <a:r>
              <a:rPr lang="en-US" dirty="0"/>
              <a:t>The growth of Christianity despite the forces of persecution that have attempted to stop it.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221210287"/>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altLang="en-US" dirty="0">
                <a:latin typeface="Arial" panose="020B0604020202020204" pitchFamily="34" charset="0"/>
              </a:rPr>
              <a:t>1 Corinthians 15:12 KJV</a:t>
            </a:r>
            <a:endParaRPr lang="en-US" dirty="0"/>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a:bodyPr>
          <a:lstStyle/>
          <a:p>
            <a:r>
              <a:rPr lang="en-US" altLang="en-US" dirty="0">
                <a:latin typeface="Arial" panose="020B0604020202020204" pitchFamily="34" charset="0"/>
              </a:rPr>
              <a:t>Now if Christ be preached that he rose from the dead, how say some among you that there is no resurrection of the dead?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74A3-D476-B715-73F3-08206B206070}"/>
              </a:ext>
            </a:extLst>
          </p:cNvPr>
          <p:cNvSpPr>
            <a:spLocks noGrp="1"/>
          </p:cNvSpPr>
          <p:nvPr>
            <p:ph type="title"/>
          </p:nvPr>
        </p:nvSpPr>
        <p:spPr/>
        <p:txBody>
          <a:bodyPr/>
          <a:lstStyle/>
          <a:p>
            <a:r>
              <a:rPr lang="en-US" dirty="0"/>
              <a:t>1 Corinthians 15:14, 16-19 ESV</a:t>
            </a:r>
          </a:p>
        </p:txBody>
      </p:sp>
      <p:sp>
        <p:nvSpPr>
          <p:cNvPr id="3" name="Content Placeholder 2">
            <a:extLst>
              <a:ext uri="{FF2B5EF4-FFF2-40B4-BE49-F238E27FC236}">
                <a16:creationId xmlns:a16="http://schemas.microsoft.com/office/drawing/2014/main" id="{6DCA4C8E-D24C-8D57-3B06-7B26208CD6FA}"/>
              </a:ext>
            </a:extLst>
          </p:cNvPr>
          <p:cNvSpPr>
            <a:spLocks noGrp="1"/>
          </p:cNvSpPr>
          <p:nvPr>
            <p:ph idx="1"/>
          </p:nvPr>
        </p:nvSpPr>
        <p:spPr/>
        <p:txBody>
          <a:bodyPr>
            <a:normAutofit fontScale="92500"/>
          </a:bodyPr>
          <a:lstStyle/>
          <a:p>
            <a:r>
              <a:rPr lang="en-US" dirty="0"/>
              <a:t>And if Christ has not been raised, then our preaching is in vain and your faith is in vain. ... </a:t>
            </a:r>
            <a:r>
              <a:rPr lang="en-US" baseline="30000" dirty="0"/>
              <a:t>16</a:t>
            </a:r>
            <a:r>
              <a:rPr lang="en-US" dirty="0"/>
              <a:t> For if the dead are not raised, not even Christ has been raised. </a:t>
            </a:r>
            <a:r>
              <a:rPr lang="en-US" baseline="30000" dirty="0"/>
              <a:t>17</a:t>
            </a:r>
            <a:r>
              <a:rPr lang="en-US" dirty="0"/>
              <a:t> And if Christ has not been raised, your faith is futile and you are still in your sins. </a:t>
            </a:r>
            <a:r>
              <a:rPr lang="en-US" baseline="30000" dirty="0"/>
              <a:t>18</a:t>
            </a:r>
            <a:r>
              <a:rPr lang="en-US" dirty="0"/>
              <a:t> Then those also who have fallen asleep in Christ have perished. </a:t>
            </a:r>
            <a:r>
              <a:rPr lang="en-US" baseline="30000" dirty="0"/>
              <a:t>19</a:t>
            </a:r>
            <a:r>
              <a:rPr lang="en-US" dirty="0"/>
              <a:t> If in Christ we have hope in this life only, we are of all people most to be pitied.  [</a:t>
            </a:r>
            <a:r>
              <a:rPr lang="en-US" dirty="0">
                <a:hlinkClick r:id="rId3" action="ppaction://hlinksldjump"/>
              </a:rPr>
              <a:t>R</a:t>
            </a:r>
            <a:r>
              <a:rPr lang="en-US" dirty="0"/>
              <a:t>]</a:t>
            </a:r>
          </a:p>
        </p:txBody>
      </p:sp>
    </p:spTree>
    <p:extLst>
      <p:ext uri="{BB962C8B-B14F-4D97-AF65-F5344CB8AC3E}">
        <p14:creationId xmlns:p14="http://schemas.microsoft.com/office/powerpoint/2010/main" val="1492923501"/>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1 Corinthians 15:20-23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But in fact Christ has been raised from the dead, the </a:t>
            </a:r>
            <a:r>
              <a:rPr lang="en-US" dirty="0" err="1"/>
              <a:t>firstfruits</a:t>
            </a:r>
            <a:r>
              <a:rPr lang="en-US" dirty="0"/>
              <a:t> of those who have fallen asleep. </a:t>
            </a:r>
            <a:r>
              <a:rPr lang="en-US" baseline="30000" dirty="0"/>
              <a:t>21</a:t>
            </a:r>
            <a:r>
              <a:rPr lang="en-US" dirty="0"/>
              <a:t> For as by a man came death, by a man has come also the resurrection of the dead. </a:t>
            </a:r>
            <a:r>
              <a:rPr lang="en-US" baseline="30000" dirty="0"/>
              <a:t>22</a:t>
            </a:r>
            <a:r>
              <a:rPr lang="en-US" dirty="0"/>
              <a:t> For as in Adam all die, so also in Christ shall all be made alive. </a:t>
            </a:r>
            <a:r>
              <a:rPr lang="en-US" baseline="30000" dirty="0"/>
              <a:t>23</a:t>
            </a:r>
            <a:r>
              <a:rPr lang="en-US" dirty="0"/>
              <a:t> But each in his own order: Christ the </a:t>
            </a:r>
            <a:r>
              <a:rPr lang="en-US" dirty="0" err="1"/>
              <a:t>firstfruits</a:t>
            </a:r>
            <a:r>
              <a:rPr lang="en-US" dirty="0"/>
              <a:t>, then at his coming those who belong to Christ.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946703"/>
          </a:xfrm>
        </p:spPr>
        <p:txBody>
          <a:bodyPr/>
          <a:lstStyle/>
          <a:p>
            <a:r>
              <a:rPr lang="en-US" dirty="0">
                <a:effectLst>
                  <a:outerShdw blurRad="38100" dist="38100" dir="2700000" algn="tl">
                    <a:srgbClr val="000000">
                      <a:alpha val="43137"/>
                    </a:srgbClr>
                  </a:outerShdw>
                </a:effectLst>
              </a:rPr>
              <a:t>1 Corinthians 15:29 NKJV</a:t>
            </a:r>
            <a:endParaRPr lang="en-US" dirty="0"/>
          </a:p>
        </p:txBody>
      </p:sp>
      <p:sp>
        <p:nvSpPr>
          <p:cNvPr id="3" name="Content Placeholder 2"/>
          <p:cNvSpPr>
            <a:spLocks noGrp="1"/>
          </p:cNvSpPr>
          <p:nvPr>
            <p:ph idx="1"/>
          </p:nvPr>
        </p:nvSpPr>
        <p:spPr/>
        <p:txBody>
          <a:bodyPr>
            <a:normAutofit/>
          </a:bodyPr>
          <a:lstStyle/>
          <a:p>
            <a:r>
              <a:rPr lang="en-US" dirty="0">
                <a:effectLst>
                  <a:outerShdw blurRad="38100" dist="38100" dir="2700000" algn="tl">
                    <a:srgbClr val="000000">
                      <a:alpha val="43137"/>
                    </a:srgbClr>
                  </a:outerShdw>
                </a:effectLst>
              </a:rPr>
              <a:t>Otherwise, what will they do who are baptized for the dead, if the dead do not rise at all? Why then are they baptized for the dead? </a:t>
            </a:r>
            <a:r>
              <a:rPr lang="en-US" dirty="0"/>
              <a: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581256872"/>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05D0E-B8F4-4811-0692-6BE6AB2E32AE}"/>
              </a:ext>
            </a:extLst>
          </p:cNvPr>
          <p:cNvSpPr>
            <a:spLocks noGrp="1"/>
          </p:cNvSpPr>
          <p:nvPr>
            <p:ph type="title"/>
          </p:nvPr>
        </p:nvSpPr>
        <p:spPr/>
        <p:txBody>
          <a:bodyPr/>
          <a:lstStyle/>
          <a:p>
            <a:r>
              <a:rPr lang="en-US" dirty="0"/>
              <a:t>1 Corinthians 15:42-44 ESV</a:t>
            </a:r>
          </a:p>
        </p:txBody>
      </p:sp>
      <p:sp>
        <p:nvSpPr>
          <p:cNvPr id="3" name="Content Placeholder 2">
            <a:extLst>
              <a:ext uri="{FF2B5EF4-FFF2-40B4-BE49-F238E27FC236}">
                <a16:creationId xmlns:a16="http://schemas.microsoft.com/office/drawing/2014/main" id="{734193D5-0EE3-6245-4AC6-0A2BEE054228}"/>
              </a:ext>
            </a:extLst>
          </p:cNvPr>
          <p:cNvSpPr>
            <a:spLocks noGrp="1"/>
          </p:cNvSpPr>
          <p:nvPr>
            <p:ph idx="1"/>
          </p:nvPr>
        </p:nvSpPr>
        <p:spPr/>
        <p:txBody>
          <a:bodyPr>
            <a:normAutofit/>
          </a:bodyPr>
          <a:lstStyle/>
          <a:p>
            <a:r>
              <a:rPr lang="en-US" dirty="0"/>
              <a:t>So is it with the resurrection of the dead. What is sown is perishable; what is raised is imperishable. </a:t>
            </a:r>
            <a:r>
              <a:rPr lang="en-US" baseline="30000" dirty="0"/>
              <a:t>43</a:t>
            </a:r>
            <a:r>
              <a:rPr lang="en-US" dirty="0"/>
              <a:t> It is sown in dishonor; it is raised in glory. It is sown in weakness; it is raised in power. </a:t>
            </a:r>
            <a:r>
              <a:rPr lang="en-US" baseline="30000" dirty="0"/>
              <a:t>44</a:t>
            </a:r>
            <a:r>
              <a:rPr lang="en-US" dirty="0"/>
              <a:t> It is sown a natural body; it is raised a spiritual body. If there is a natural body, there is also a spiritual body.  [</a:t>
            </a:r>
            <a:r>
              <a:rPr lang="en-US" dirty="0">
                <a:hlinkClick r:id="rId3" action="ppaction://hlinksldjump"/>
              </a:rPr>
              <a:t>R</a:t>
            </a:r>
            <a:r>
              <a:rPr lang="en-US" dirty="0"/>
              <a:t>]</a:t>
            </a:r>
          </a:p>
        </p:txBody>
      </p:sp>
    </p:spTree>
    <p:extLst>
      <p:ext uri="{BB962C8B-B14F-4D97-AF65-F5344CB8AC3E}">
        <p14:creationId xmlns:p14="http://schemas.microsoft.com/office/powerpoint/2010/main" val="3481535471"/>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normAutofit fontScale="90000"/>
          </a:bodyPr>
          <a:lstStyle/>
          <a:p>
            <a:r>
              <a:rPr lang="en-US" dirty="0"/>
              <a:t>Memory Text</a:t>
            </a:r>
            <a:br>
              <a:rPr lang="en-US" dirty="0"/>
            </a:br>
            <a:r>
              <a:rPr lang="en-US" dirty="0">
                <a:effectLst>
                  <a:outerShdw blurRad="38100" dist="38100" dir="2700000" algn="tl">
                    <a:srgbClr val="000000">
                      <a:alpha val="43137"/>
                    </a:srgbClr>
                  </a:outerShdw>
                </a:effectLst>
              </a:rPr>
              <a:t>1 Corinthians 15:14, 17 NKJV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20000"/>
          </a:bodyPr>
          <a:lstStyle/>
          <a:p>
            <a:r>
              <a:rPr lang="en-US" dirty="0">
                <a:effectLst>
                  <a:outerShdw blurRad="38100" dist="38100" dir="2700000" algn="tl">
                    <a:srgbClr val="000000">
                      <a:alpha val="43137"/>
                    </a:srgbClr>
                  </a:outerShdw>
                </a:effectLst>
              </a:rPr>
              <a:t>And if Christ is not risen, then our preaching is empty and your faith is also empty. ... </a:t>
            </a:r>
            <a:r>
              <a:rPr lang="en-US" baseline="30000" dirty="0">
                <a:effectLst>
                  <a:outerShdw blurRad="38100" dist="38100" dir="2700000" algn="tl">
                    <a:srgbClr val="000000">
                      <a:alpha val="43137"/>
                    </a:srgbClr>
                  </a:outerShdw>
                </a:effectLst>
              </a:rPr>
              <a:t>17</a:t>
            </a:r>
            <a:r>
              <a:rPr lang="en-US" dirty="0">
                <a:effectLst>
                  <a:outerShdw blurRad="38100" dist="38100" dir="2700000" algn="tl">
                    <a:srgbClr val="000000">
                      <a:alpha val="43137"/>
                    </a:srgbClr>
                  </a:outerShdw>
                </a:effectLst>
              </a:rPr>
              <a:t> And if Christ is not risen, your faith is futile; you are still in your sins!</a:t>
            </a:r>
          </a:p>
          <a:p>
            <a:r>
              <a:rPr lang="en-US" dirty="0">
                <a:effectLst>
                  <a:outerShdw blurRad="38100" dist="38100" dir="2700000" algn="tl">
                    <a:srgbClr val="000000">
                      <a:alpha val="43137"/>
                    </a:srgbClr>
                  </a:outerShdw>
                </a:effectLst>
              </a:rPr>
              <a:t>How important is the resurrection of Jesus Christ to the Christian faith?</a:t>
            </a:r>
          </a:p>
          <a:p>
            <a:r>
              <a:rPr lang="en-US" dirty="0">
                <a:effectLst>
                  <a:outerShdw blurRad="38100" dist="38100" dir="2700000" algn="tl">
                    <a:srgbClr val="000000">
                      <a:alpha val="43137"/>
                    </a:srgbClr>
                  </a:outerShdw>
                </a:effectLst>
              </a:rPr>
              <a:t>If there is no resurrection, what would have happened to Jesus?</a:t>
            </a:r>
          </a:p>
          <a:p>
            <a:r>
              <a:rPr lang="en-US" dirty="0">
                <a:effectLst>
                  <a:outerShdw blurRad="38100" dist="38100" dir="2700000" algn="tl">
                    <a:srgbClr val="000000">
                      <a:alpha val="43137"/>
                    </a:srgbClr>
                  </a:outerShdw>
                </a:effectLst>
              </a:rPr>
              <a:t>If the conscious souls or spirits of the dead go to heaven when the person dies, why do we even need a resurrection?</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5FA0A-E931-EFCB-77E8-E5A0BC9653FD}"/>
              </a:ext>
            </a:extLst>
          </p:cNvPr>
          <p:cNvSpPr>
            <a:spLocks noGrp="1"/>
          </p:cNvSpPr>
          <p:nvPr>
            <p:ph type="title"/>
          </p:nvPr>
        </p:nvSpPr>
        <p:spPr/>
        <p:txBody>
          <a:bodyPr/>
          <a:lstStyle/>
          <a:p>
            <a:r>
              <a:rPr lang="en-US" dirty="0"/>
              <a:t>Philippians 3:20-21 NKJV</a:t>
            </a:r>
          </a:p>
        </p:txBody>
      </p:sp>
      <p:sp>
        <p:nvSpPr>
          <p:cNvPr id="3" name="Content Placeholder 2">
            <a:extLst>
              <a:ext uri="{FF2B5EF4-FFF2-40B4-BE49-F238E27FC236}">
                <a16:creationId xmlns:a16="http://schemas.microsoft.com/office/drawing/2014/main" id="{03637ACB-0F28-2587-CD66-CD73F616547F}"/>
              </a:ext>
            </a:extLst>
          </p:cNvPr>
          <p:cNvSpPr>
            <a:spLocks noGrp="1"/>
          </p:cNvSpPr>
          <p:nvPr>
            <p:ph idx="1"/>
          </p:nvPr>
        </p:nvSpPr>
        <p:spPr/>
        <p:txBody>
          <a:bodyPr/>
          <a:lstStyle/>
          <a:p>
            <a:r>
              <a:rPr lang="en-US" dirty="0"/>
              <a:t>For our citizenship is in heaven, from which we also eagerly wait for the Savior, the Lord Jesus Christ, </a:t>
            </a:r>
            <a:r>
              <a:rPr lang="en-US" baseline="30000" dirty="0"/>
              <a:t>21</a:t>
            </a:r>
            <a:r>
              <a:rPr lang="en-US" dirty="0"/>
              <a:t> who will transform our lowly body that it may be conformed to His glorious body, according to the working by which He is able even to subdue all things to Himself. [</a:t>
            </a:r>
            <a:r>
              <a:rPr lang="en-US" dirty="0">
                <a:hlinkClick r:id="rId3" action="ppaction://hlinksldjump"/>
              </a:rPr>
              <a:t>R</a:t>
            </a:r>
            <a:r>
              <a:rPr lang="en-US" dirty="0"/>
              <a:t>]</a:t>
            </a:r>
          </a:p>
        </p:txBody>
      </p:sp>
    </p:spTree>
    <p:extLst>
      <p:ext uri="{BB962C8B-B14F-4D97-AF65-F5344CB8AC3E}">
        <p14:creationId xmlns:p14="http://schemas.microsoft.com/office/powerpoint/2010/main" val="1779619990"/>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6FC1B-C008-55CF-A66B-803356B4B4CC}"/>
              </a:ext>
            </a:extLst>
          </p:cNvPr>
          <p:cNvSpPr>
            <a:spLocks noGrp="1"/>
          </p:cNvSpPr>
          <p:nvPr>
            <p:ph type="title"/>
          </p:nvPr>
        </p:nvSpPr>
        <p:spPr/>
        <p:txBody>
          <a:bodyPr/>
          <a:lstStyle/>
          <a:p>
            <a:r>
              <a:rPr lang="en-US" dirty="0"/>
              <a:t>1 Corinthians 15:51-54 ESV</a:t>
            </a:r>
          </a:p>
        </p:txBody>
      </p:sp>
      <p:sp>
        <p:nvSpPr>
          <p:cNvPr id="3" name="Content Placeholder 2">
            <a:extLst>
              <a:ext uri="{FF2B5EF4-FFF2-40B4-BE49-F238E27FC236}">
                <a16:creationId xmlns:a16="http://schemas.microsoft.com/office/drawing/2014/main" id="{BD107821-DFA8-246B-CC0F-4765ADBB6943}"/>
              </a:ext>
            </a:extLst>
          </p:cNvPr>
          <p:cNvSpPr>
            <a:spLocks noGrp="1"/>
          </p:cNvSpPr>
          <p:nvPr>
            <p:ph idx="1"/>
          </p:nvPr>
        </p:nvSpPr>
        <p:spPr/>
        <p:txBody>
          <a:bodyPr>
            <a:normAutofit fontScale="85000" lnSpcReduction="10000"/>
          </a:bodyPr>
          <a:lstStyle/>
          <a:p>
            <a:r>
              <a:rPr lang="en-US" dirty="0"/>
              <a:t>Behold! I tell you a mystery. We shall not all sleep, but we shall all be changed, </a:t>
            </a:r>
            <a:r>
              <a:rPr lang="en-US" baseline="30000" dirty="0"/>
              <a:t>52</a:t>
            </a:r>
            <a:r>
              <a:rPr lang="en-US" dirty="0"/>
              <a:t> in a moment, in the twinkling of an eye, at the last trumpet. For the trumpet will sound, and the dead will be raised imperishable, and we shall be changed. </a:t>
            </a:r>
            <a:r>
              <a:rPr lang="en-US" baseline="30000" dirty="0"/>
              <a:t>53</a:t>
            </a:r>
            <a:r>
              <a:rPr lang="en-US" dirty="0"/>
              <a:t> For this perishable body must put on the imperishable, and this mortal body must put on immortality. </a:t>
            </a:r>
            <a:r>
              <a:rPr lang="en-US" baseline="30000" dirty="0"/>
              <a:t>54</a:t>
            </a:r>
            <a:r>
              <a:rPr lang="en-US" dirty="0"/>
              <a:t> When the perishable puts on the imperishable, and the mortal puts on immortality, then shall come to pass the saying that is written: "Death is swallowed up in victory.“  [</a:t>
            </a:r>
            <a:r>
              <a:rPr lang="en-US" dirty="0">
                <a:hlinkClick r:id="rId2" action="ppaction://hlinksldjump"/>
              </a:rPr>
              <a:t>R</a:t>
            </a:r>
            <a:r>
              <a:rPr lang="en-US" dirty="0"/>
              <a:t>]</a:t>
            </a:r>
          </a:p>
        </p:txBody>
      </p:sp>
    </p:spTree>
    <p:extLst>
      <p:ext uri="{BB962C8B-B14F-4D97-AF65-F5344CB8AC3E}">
        <p14:creationId xmlns:p14="http://schemas.microsoft.com/office/powerpoint/2010/main" val="86591345"/>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944C6-DBCB-4884-B5E3-86B6EE0305A4}"/>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15:51-54 NKJV</a:t>
            </a:r>
          </a:p>
        </p:txBody>
      </p:sp>
      <p:sp>
        <p:nvSpPr>
          <p:cNvPr id="3" name="Content Placeholder 2">
            <a:extLst>
              <a:ext uri="{FF2B5EF4-FFF2-40B4-BE49-F238E27FC236}">
                <a16:creationId xmlns:a16="http://schemas.microsoft.com/office/drawing/2014/main" id="{7F48708D-DC67-46C9-B629-B6B0FA8C18CD}"/>
              </a:ext>
            </a:extLst>
          </p:cNvPr>
          <p:cNvSpPr>
            <a:spLocks noGrp="1"/>
          </p:cNvSpPr>
          <p:nvPr>
            <p:ph idx="1"/>
          </p:nvPr>
        </p:nvSpPr>
        <p:spPr/>
        <p:txBody>
          <a:bodyPr>
            <a:normAutofit fontScale="85000" lnSpcReduction="10000"/>
          </a:bodyPr>
          <a:lstStyle/>
          <a:p>
            <a:r>
              <a:rPr lang="en-US" dirty="0">
                <a:effectLst>
                  <a:outerShdw blurRad="38100" dist="38100" dir="2700000" algn="tl">
                    <a:srgbClr val="000000">
                      <a:alpha val="43137"/>
                    </a:srgbClr>
                  </a:outerShdw>
                </a:effectLst>
              </a:rPr>
              <a:t>Behold, I tell you a mystery: We shall not all sleep, but we shall all be changed-- </a:t>
            </a:r>
            <a:r>
              <a:rPr lang="en-US" baseline="30000" dirty="0">
                <a:effectLst>
                  <a:outerShdw blurRad="38100" dist="38100" dir="2700000" algn="tl">
                    <a:srgbClr val="000000">
                      <a:alpha val="43137"/>
                    </a:srgbClr>
                  </a:outerShdw>
                </a:effectLst>
              </a:rPr>
              <a:t>52</a:t>
            </a:r>
            <a:r>
              <a:rPr lang="en-US" dirty="0">
                <a:effectLst>
                  <a:outerShdw blurRad="38100" dist="38100" dir="2700000" algn="tl">
                    <a:srgbClr val="000000">
                      <a:alpha val="43137"/>
                    </a:srgbClr>
                  </a:outerShdw>
                </a:effectLst>
              </a:rPr>
              <a:t> in a moment, in the twinkling of an eye, at the last trumpet. For the trumpet will sound, and the dead will be raised incorruptible, and we shall be changed. </a:t>
            </a:r>
            <a:r>
              <a:rPr lang="en-US" baseline="30000" dirty="0">
                <a:effectLst>
                  <a:outerShdw blurRad="38100" dist="38100" dir="2700000" algn="tl">
                    <a:srgbClr val="000000">
                      <a:alpha val="43137"/>
                    </a:srgbClr>
                  </a:outerShdw>
                </a:effectLst>
              </a:rPr>
              <a:t>53</a:t>
            </a:r>
            <a:r>
              <a:rPr lang="en-US" dirty="0">
                <a:effectLst>
                  <a:outerShdw blurRad="38100" dist="38100" dir="2700000" algn="tl">
                    <a:srgbClr val="000000">
                      <a:alpha val="43137"/>
                    </a:srgbClr>
                  </a:outerShdw>
                </a:effectLst>
              </a:rPr>
              <a:t> For this corruptible must put on incorruption, and this mortal must put on immortality. </a:t>
            </a:r>
            <a:r>
              <a:rPr lang="en-US" baseline="30000" dirty="0">
                <a:effectLst>
                  <a:outerShdw blurRad="38100" dist="38100" dir="2700000" algn="tl">
                    <a:srgbClr val="000000">
                      <a:alpha val="43137"/>
                    </a:srgbClr>
                  </a:outerShdw>
                </a:effectLst>
              </a:rPr>
              <a:t>54</a:t>
            </a:r>
            <a:r>
              <a:rPr lang="en-US" dirty="0">
                <a:effectLst>
                  <a:outerShdw blurRad="38100" dist="38100" dir="2700000" algn="tl">
                    <a:srgbClr val="000000">
                      <a:alpha val="43137"/>
                    </a:srgbClr>
                  </a:outerShdw>
                </a:effectLst>
              </a:rPr>
              <a:t> So when this corruptible has put on incorruption, and this mortal has put on immortality, then shall be brought to pass the saying that is written: "Death is swallowed up in victory.“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a:p>
            <a:endParaRPr lang="en-US" dirty="0"/>
          </a:p>
        </p:txBody>
      </p:sp>
    </p:spTree>
    <p:extLst>
      <p:ext uri="{BB962C8B-B14F-4D97-AF65-F5344CB8AC3E}">
        <p14:creationId xmlns:p14="http://schemas.microsoft.com/office/powerpoint/2010/main" val="452378076"/>
      </p:ext>
    </p:extLst>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BAED5-D56A-AE1B-6CF8-878D3011F5CC}"/>
              </a:ext>
            </a:extLst>
          </p:cNvPr>
          <p:cNvSpPr>
            <a:spLocks noGrp="1"/>
          </p:cNvSpPr>
          <p:nvPr>
            <p:ph type="title"/>
          </p:nvPr>
        </p:nvSpPr>
        <p:spPr/>
        <p:txBody>
          <a:bodyPr/>
          <a:lstStyle/>
          <a:p>
            <a:r>
              <a:rPr lang="en-US" dirty="0"/>
              <a:t>1 Corinthians 15:55-58 ESV</a:t>
            </a:r>
          </a:p>
        </p:txBody>
      </p:sp>
      <p:sp>
        <p:nvSpPr>
          <p:cNvPr id="3" name="Content Placeholder 2">
            <a:extLst>
              <a:ext uri="{FF2B5EF4-FFF2-40B4-BE49-F238E27FC236}">
                <a16:creationId xmlns:a16="http://schemas.microsoft.com/office/drawing/2014/main" id="{87899E4F-51B7-9E20-0E01-9A0742460AD0}"/>
              </a:ext>
            </a:extLst>
          </p:cNvPr>
          <p:cNvSpPr>
            <a:spLocks noGrp="1"/>
          </p:cNvSpPr>
          <p:nvPr>
            <p:ph idx="1"/>
          </p:nvPr>
        </p:nvSpPr>
        <p:spPr/>
        <p:txBody>
          <a:bodyPr>
            <a:normAutofit lnSpcReduction="10000"/>
          </a:bodyPr>
          <a:lstStyle/>
          <a:p>
            <a:r>
              <a:rPr lang="en-US" dirty="0"/>
              <a:t>"O death, where is your victory? O death, where is your sting?" </a:t>
            </a:r>
            <a:r>
              <a:rPr lang="en-US" baseline="30000" dirty="0"/>
              <a:t>56</a:t>
            </a:r>
            <a:r>
              <a:rPr lang="en-US" dirty="0"/>
              <a:t> The sting of death is sin, and the power of sin is the law. </a:t>
            </a:r>
            <a:r>
              <a:rPr lang="en-US" baseline="30000" dirty="0"/>
              <a:t>57</a:t>
            </a:r>
            <a:r>
              <a:rPr lang="en-US" dirty="0"/>
              <a:t> But thanks be to God, who gives us the victory through our Lord Jesus Christ. </a:t>
            </a:r>
            <a:r>
              <a:rPr lang="en-US" baseline="30000" dirty="0"/>
              <a:t>58</a:t>
            </a:r>
            <a:r>
              <a:rPr lang="en-US" dirty="0"/>
              <a:t> Therefore, my beloved brothers, be steadfast, immovable, always abounding in the work of the Lord, knowing that in the Lord your labor is not in vain.  [</a:t>
            </a:r>
            <a:r>
              <a:rPr lang="en-US" dirty="0">
                <a:hlinkClick r:id="rId3" action="ppaction://hlinksldjump"/>
              </a:rPr>
              <a:t>R</a:t>
            </a:r>
            <a:r>
              <a:rPr lang="en-US" dirty="0"/>
              <a:t>]</a:t>
            </a:r>
          </a:p>
        </p:txBody>
      </p:sp>
    </p:spTree>
    <p:extLst>
      <p:ext uri="{BB962C8B-B14F-4D97-AF65-F5344CB8AC3E}">
        <p14:creationId xmlns:p14="http://schemas.microsoft.com/office/powerpoint/2010/main" val="1634212529"/>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105400"/>
          </a:xfrm>
        </p:spPr>
        <p:txBody>
          <a:bodyPr>
            <a:normAutofit fontScale="77500" lnSpcReduction="20000"/>
          </a:bodyPr>
          <a:lstStyle/>
          <a:p>
            <a:r>
              <a:rPr lang="en-US" sz="3600" dirty="0"/>
              <a:t>Paul</a:t>
            </a:r>
            <a:r>
              <a:rPr lang="en-US" dirty="0"/>
              <a:t> proclaims that Christ died for our sins, was buried, and rose bodily, fulfilling Scripture. Paul presents the resurrection as the foundation of Christian faith and hope: believers will also be raised, receiving imperishable bodies when Christ returns. Therefore, Christians should stand firm, live faithfully, and labor confidently, knowing their work is not in vain.</a:t>
            </a:r>
          </a:p>
          <a:p>
            <a:pPr lvl="1"/>
            <a:r>
              <a:rPr lang="en-US" dirty="0"/>
              <a:t>Resurrection and the Gospel</a:t>
            </a:r>
          </a:p>
          <a:p>
            <a:pPr lvl="1"/>
            <a:r>
              <a:rPr lang="en-US" dirty="0"/>
              <a:t>Resurrection as Foundational</a:t>
            </a:r>
          </a:p>
          <a:p>
            <a:pPr lvl="1"/>
            <a:r>
              <a:rPr lang="en-US" dirty="0"/>
              <a:t>Immortal Bodies</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Resurrection and the Gospel</a:t>
            </a:r>
          </a:p>
        </p:txBody>
      </p:sp>
      <p:sp>
        <p:nvSpPr>
          <p:cNvPr id="3" name="Content Placeholder 2"/>
          <p:cNvSpPr>
            <a:spLocks noGrp="1"/>
          </p:cNvSpPr>
          <p:nvPr>
            <p:ph idx="1"/>
          </p:nvPr>
        </p:nvSpPr>
        <p:spPr/>
        <p:txBody>
          <a:bodyPr>
            <a:normAutofit fontScale="85000" lnSpcReduction="10000"/>
          </a:bodyPr>
          <a:lstStyle/>
          <a:p>
            <a:r>
              <a:rPr lang="en-US" altLang="en-US" dirty="0"/>
              <a:t>How does Paul define the gospel that saves? (</a:t>
            </a:r>
            <a:r>
              <a:rPr lang="en-US" altLang="en-US" dirty="0">
                <a:hlinkClick r:id="rId4" action="ppaction://hlinksldjump"/>
              </a:rPr>
              <a:t>1 Cor 15:1-4</a:t>
            </a:r>
            <a:r>
              <a:rPr lang="en-US" altLang="en-US" dirty="0"/>
              <a:t>)</a:t>
            </a:r>
          </a:p>
          <a:p>
            <a:r>
              <a:rPr lang="en-US" altLang="en-US" dirty="0"/>
              <a:t>What is our living Savior doing for us now in the heavenly sanctuary?  (</a:t>
            </a:r>
            <a:r>
              <a:rPr lang="en-US" altLang="en-US" dirty="0">
                <a:hlinkClick r:id="rId5" action="ppaction://hlinksldjump"/>
              </a:rPr>
              <a:t>Rom 4:24-25</a:t>
            </a:r>
            <a:r>
              <a:rPr lang="en-US" altLang="en-US" dirty="0"/>
              <a:t>) </a:t>
            </a:r>
          </a:p>
          <a:p>
            <a:r>
              <a:rPr lang="en-US" dirty="0"/>
              <a:t>What eyewitness  proof did Paul offer for the resurrection of Jesus? (</a:t>
            </a:r>
            <a:r>
              <a:rPr lang="en-US" dirty="0">
                <a:hlinkClick r:id="rId6" action="ppaction://hlinksldjump"/>
              </a:rPr>
              <a:t>1 Cor 15:5-8</a:t>
            </a:r>
            <a:r>
              <a:rPr lang="en-US" dirty="0"/>
              <a:t>)</a:t>
            </a:r>
          </a:p>
          <a:p>
            <a:r>
              <a:rPr lang="en-US" dirty="0"/>
              <a:t>What other evidence can we cite for the truth of the resurrection of Jesus. [</a:t>
            </a:r>
            <a:r>
              <a:rPr lang="en-US" dirty="0">
                <a:hlinkClick r:id="rId7" action="ppaction://hlinksldjump"/>
              </a:rPr>
              <a:t>Quick Summary</a:t>
            </a:r>
            <a:r>
              <a:rPr lang="en-US" dirty="0"/>
              <a:t>]</a:t>
            </a:r>
          </a:p>
          <a:p>
            <a:endParaRPr lang="en-US" dirty="0"/>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Resurrection as Foundational</a:t>
            </a:r>
          </a:p>
        </p:txBody>
      </p:sp>
      <p:sp>
        <p:nvSpPr>
          <p:cNvPr id="3" name="Content Placeholder 2"/>
          <p:cNvSpPr>
            <a:spLocks noGrp="1"/>
          </p:cNvSpPr>
          <p:nvPr>
            <p:ph idx="1"/>
          </p:nvPr>
        </p:nvSpPr>
        <p:spPr>
          <a:xfrm>
            <a:off x="3505200" y="1676400"/>
            <a:ext cx="5486400" cy="4953000"/>
          </a:xfrm>
        </p:spPr>
        <p:txBody>
          <a:bodyPr>
            <a:normAutofit fontScale="85000" lnSpcReduction="10000"/>
          </a:bodyPr>
          <a:lstStyle/>
          <a:p>
            <a:r>
              <a:rPr lang="en-US" dirty="0">
                <a:effectLst/>
              </a:rPr>
              <a:t>What were some in Corinth saying about the resurrection? (</a:t>
            </a:r>
            <a:r>
              <a:rPr lang="en-US" dirty="0">
                <a:effectLst/>
                <a:hlinkClick r:id="rId4" action="ppaction://hlinksldjump"/>
              </a:rPr>
              <a:t>1 Cor 15:12</a:t>
            </a:r>
            <a:r>
              <a:rPr lang="en-US" dirty="0">
                <a:effectLst/>
              </a:rPr>
              <a:t>)</a:t>
            </a:r>
          </a:p>
          <a:p>
            <a:r>
              <a:rPr lang="en-US" dirty="0"/>
              <a:t>How essential is the resurrection of Jesus to the Christian faith? (</a:t>
            </a:r>
            <a:r>
              <a:rPr lang="en-US" dirty="0">
                <a:hlinkClick r:id="rId5" action="ppaction://hlinksldjump"/>
              </a:rPr>
              <a:t>1 Cor 15:14,16-19</a:t>
            </a:r>
            <a:r>
              <a:rPr lang="en-US" dirty="0"/>
              <a:t>)</a:t>
            </a:r>
          </a:p>
          <a:p>
            <a:r>
              <a:rPr lang="en-US" dirty="0"/>
              <a:t>How did Christ succeed where Adam failed? (</a:t>
            </a:r>
            <a:r>
              <a:rPr lang="en-US" dirty="0">
                <a:hlinkClick r:id="rId6" action="ppaction://hlinksldjump"/>
              </a:rPr>
              <a:t>1 Cor 15:20-23</a:t>
            </a:r>
            <a:r>
              <a:rPr lang="en-US" dirty="0"/>
              <a:t>)</a:t>
            </a:r>
          </a:p>
          <a:p>
            <a:r>
              <a:rPr lang="en-US" dirty="0"/>
              <a:t>How should we understand what Paul means by being baptized for the dead? (</a:t>
            </a:r>
            <a:r>
              <a:rPr lang="en-US" dirty="0">
                <a:hlinkClick r:id="rId7" action="ppaction://hlinksldjump"/>
              </a:rPr>
              <a:t>1 Cor 15:29</a:t>
            </a:r>
            <a:r>
              <a:rPr lang="en-US" dirty="0"/>
              <a:t>)</a:t>
            </a:r>
          </a:p>
          <a:p>
            <a:endParaRPr lang="en-US" dirty="0"/>
          </a:p>
          <a:p>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Immortal Bodies</a:t>
            </a:r>
          </a:p>
        </p:txBody>
      </p:sp>
      <p:sp>
        <p:nvSpPr>
          <p:cNvPr id="3" name="Content Placeholder 2"/>
          <p:cNvSpPr>
            <a:spLocks noGrp="1"/>
          </p:cNvSpPr>
          <p:nvPr>
            <p:ph idx="1"/>
          </p:nvPr>
        </p:nvSpPr>
        <p:spPr>
          <a:xfrm>
            <a:off x="3505200" y="1676400"/>
            <a:ext cx="5562600" cy="5029200"/>
          </a:xfrm>
        </p:spPr>
        <p:txBody>
          <a:bodyPr>
            <a:normAutofit fontScale="85000" lnSpcReduction="20000"/>
          </a:bodyPr>
          <a:lstStyle/>
          <a:p>
            <a:r>
              <a:rPr lang="en-US" dirty="0"/>
              <a:t>How does Paul describe our resurrection bodies to the Corinthians? (</a:t>
            </a:r>
            <a:r>
              <a:rPr lang="en-US" dirty="0">
                <a:hlinkClick r:id="rId4" action="ppaction://hlinksldjump"/>
              </a:rPr>
              <a:t>1 Cor 15:42-44</a:t>
            </a:r>
            <a:r>
              <a:rPr lang="en-US" dirty="0"/>
              <a:t>)</a:t>
            </a:r>
          </a:p>
          <a:p>
            <a:r>
              <a:rPr lang="en-US" dirty="0"/>
              <a:t>How did Paul describe the resurrection body to the Philippians? (</a:t>
            </a:r>
            <a:r>
              <a:rPr lang="en-US" dirty="0">
                <a:hlinkClick r:id="rId5" action="ppaction://hlinksldjump"/>
              </a:rPr>
              <a:t>Phil 3:20-21</a:t>
            </a:r>
            <a:r>
              <a:rPr lang="en-US" dirty="0"/>
              <a:t>)</a:t>
            </a:r>
          </a:p>
          <a:p>
            <a:r>
              <a:rPr lang="en-US" dirty="0"/>
              <a:t>How long does it take to change from dust and ashes to a spiritual body ready to meet the Lord? (</a:t>
            </a:r>
            <a:r>
              <a:rPr lang="en-US" dirty="0">
                <a:hlinkClick r:id="rId6" action="ppaction://hlinksldjump"/>
              </a:rPr>
              <a:t>1 Cor 15:51-54</a:t>
            </a:r>
            <a:r>
              <a:rPr lang="en-US" dirty="0"/>
              <a:t>)</a:t>
            </a:r>
          </a:p>
          <a:p>
            <a:r>
              <a:rPr lang="en-US" dirty="0"/>
              <a:t>How should we respond to God’s promise of immortality and victory over death? (</a:t>
            </a:r>
            <a:r>
              <a:rPr lang="en-US" dirty="0">
                <a:hlinkClick r:id="rId7" action="ppaction://hlinksldjump"/>
              </a:rPr>
              <a:t>1 Cor 15:55-58</a:t>
            </a:r>
            <a:r>
              <a:rPr lang="en-US" dirty="0"/>
              <a:t>)</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pPr>
              <a:lnSpc>
                <a:spcPct val="90000"/>
              </a:lnSpc>
              <a:defRPr/>
            </a:pPr>
            <a:r>
              <a:rPr lang="en-US" dirty="0"/>
              <a:t>In the great resurrection chapter (1 Cor 15) Paul makes the argument that the resurrection of Christ is essential to the Christian faith.</a:t>
            </a:r>
          </a:p>
          <a:p>
            <a:pPr>
              <a:lnSpc>
                <a:spcPct val="90000"/>
              </a:lnSpc>
              <a:defRPr/>
            </a:pPr>
            <a:r>
              <a:rPr lang="en-US" dirty="0"/>
              <a:t>The resurrection is part and parcel of the gospel that saves sinners: “Christ died for our sins … He was buried, and He rose again the third day according to the Scriptures.”</a:t>
            </a:r>
          </a:p>
          <a:p>
            <a:pPr>
              <a:lnSpc>
                <a:spcPct val="90000"/>
              </a:lnSpc>
              <a:defRPr/>
            </a:pPr>
            <a:r>
              <a:rPr lang="en-US" dirty="0"/>
              <a:t>As evidence for the resurrection, Paul cites OT Scriptures and the many eyewitnesses that saw him alive after the crucifixion.</a:t>
            </a:r>
          </a:p>
          <a:p>
            <a:pPr>
              <a:lnSpc>
                <a:spcPct val="90000"/>
              </a:lnSpc>
              <a:defRPr/>
            </a:pPr>
            <a:r>
              <a:rPr lang="en-US" dirty="0"/>
              <a:t>To these we could add many others including the moral character and historical accuracy of the apostles who wrote the NT gospels and epistles, their willingness to suffer and die for the truth of the resurrection, and the growth of the Christian church despite the persecution of both Jews and Romans to stamp it out.</a:t>
            </a:r>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lnSpc>
                <a:spcPct val="90000"/>
              </a:lnSpc>
              <a:defRPr/>
            </a:pPr>
            <a:r>
              <a:rPr lang="en-US" dirty="0"/>
              <a:t>Paul then confronts some in Corinth who denied a future resurrection of the dead. </a:t>
            </a:r>
          </a:p>
          <a:p>
            <a:pPr>
              <a:lnSpc>
                <a:spcPct val="90000"/>
              </a:lnSpc>
              <a:defRPr/>
            </a:pPr>
            <a:r>
              <a:rPr lang="en-US" dirty="0"/>
              <a:t>He argues that Christ’s resurrection and the resurrection of believers cannot be separated. </a:t>
            </a:r>
          </a:p>
          <a:p>
            <a:pPr>
              <a:lnSpc>
                <a:spcPct val="90000"/>
              </a:lnSpc>
              <a:defRPr/>
            </a:pPr>
            <a:r>
              <a:rPr lang="en-US" dirty="0"/>
              <a:t>If there is no resurrection, then Christ has not been raised; if Christ has not been raised, Christian preaching and faith are futile, believers remain in their sins, and those who died in Christ have perished. </a:t>
            </a:r>
          </a:p>
          <a:p>
            <a:pPr>
              <a:lnSpc>
                <a:spcPct val="90000"/>
              </a:lnSpc>
              <a:defRPr/>
            </a:pPr>
            <a:r>
              <a:rPr lang="en-US" dirty="0"/>
              <a:t>Christianity would be reduced to false hope in a false Messiah.</a:t>
            </a:r>
          </a:p>
          <a:p>
            <a:pPr>
              <a:lnSpc>
                <a:spcPct val="90000"/>
              </a:lnSpc>
              <a:defRPr/>
            </a:pPr>
            <a:r>
              <a:rPr lang="en-US" dirty="0"/>
              <a:t>But because Christ indeed rose from the dead, we have the promise that we too will be resurrected by Him. Christ’s resurrection is the first fruits; afterward they that are Christ's at his coming.</a:t>
            </a:r>
          </a:p>
          <a:p>
            <a:pPr>
              <a:lnSpc>
                <a:spcPct val="90000"/>
              </a:lnSpc>
              <a:defRPr/>
            </a:pPr>
            <a:r>
              <a:rPr lang="en-US" dirty="0"/>
              <a:t>Only a living Savior can return in glory to save us.</a:t>
            </a:r>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altLang="en-US" dirty="0"/>
              <a:t>Our new bodies in the resurrection will be like Christ’s body after His resurrection: they will be flesh and bones, immortal,  glorious, powerful, a spiritual body rather than a natural body.</a:t>
            </a:r>
          </a:p>
          <a:p>
            <a:pPr eaLnBrk="1" hangingPunct="1">
              <a:defRPr/>
            </a:pPr>
            <a:r>
              <a:rPr lang="en-US" altLang="en-US" dirty="0"/>
              <a:t>Perhaps this spiritual body will have access to the spiritual realm as Jesus did when he ascended to His Father in heaven and when He appeared to His disciples when the doors were closed.</a:t>
            </a:r>
          </a:p>
          <a:p>
            <a:pPr eaLnBrk="1" hangingPunct="1">
              <a:defRPr/>
            </a:pPr>
            <a:r>
              <a:rPr lang="en-US" altLang="en-US" dirty="0"/>
              <a:t>Finally, Paul reveals a “mystery”: not all believers will die, but all will be changed in an instant at Christ’s return. Then Death will be swallowed up in victory through Jesus Christ. </a:t>
            </a:r>
          </a:p>
          <a:p>
            <a:pPr eaLnBrk="1" hangingPunct="1">
              <a:defRPr/>
            </a:pPr>
            <a:r>
              <a:rPr lang="en-US" altLang="en-US" dirty="0"/>
              <a:t>Will you find time this week to abound in the work of the Lord knowing that your labor will not be in vain?</a:t>
            </a:r>
          </a:p>
          <a:p>
            <a:pPr marL="0" indent="0" eaLnBrk="1" hangingPunct="1">
              <a:buNone/>
              <a:defRPr/>
            </a:pPr>
            <a:endParaRPr lang="en-US" altLang="en-US" dirty="0"/>
          </a:p>
          <a:p>
            <a:pPr eaLnBrk="1" hangingPunct="1">
              <a:defRPr/>
            </a:pPr>
            <a:endParaRPr lang="en-US" altLang="en-US" dirty="0"/>
          </a:p>
          <a:p>
            <a:pPr eaLnBrk="1" hangingPunct="1">
              <a:defRPr/>
            </a:pPr>
            <a:endParaRPr lang="en-US" alt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1414806</TotalTime>
  <Words>6130</Words>
  <Application>Microsoft Office PowerPoint</Application>
  <PresentationFormat>On-screen Show (4:3)</PresentationFormat>
  <Paragraphs>370</Paragraphs>
  <Slides>23</Slides>
  <Notes>22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23</vt:i4>
      </vt:variant>
    </vt:vector>
  </HeadingPairs>
  <TitlesOfParts>
    <vt:vector size="29" baseType="lpstr">
      <vt:lpstr>Arial</vt:lpstr>
      <vt:lpstr>Arial Rounded MT Bold</vt:lpstr>
      <vt:lpstr>Calibri</vt:lpstr>
      <vt:lpstr>2_Default Design</vt:lpstr>
      <vt:lpstr>Default Design</vt:lpstr>
      <vt:lpstr>1_Default Design</vt:lpstr>
      <vt:lpstr>First and Second Corinthians</vt:lpstr>
      <vt:lpstr>Memory Text 1 Corinthians 15:14, 17 NKJV</vt:lpstr>
      <vt:lpstr>Overview</vt:lpstr>
      <vt:lpstr>Resurrection and the Gospel</vt:lpstr>
      <vt:lpstr>Resurrection as Foundational</vt:lpstr>
      <vt:lpstr>Immortal Bodies</vt:lpstr>
      <vt:lpstr>Summary</vt:lpstr>
      <vt:lpstr>Summary</vt:lpstr>
      <vt:lpstr>Summary</vt:lpstr>
      <vt:lpstr>PowerPoint Presentation</vt:lpstr>
      <vt:lpstr>1 Corinthians 15:1-4 KJV</vt:lpstr>
      <vt:lpstr>Romans 4:24-25 ESV</vt:lpstr>
      <vt:lpstr>1 Corinthians 15:5-8 ESV</vt:lpstr>
      <vt:lpstr>Quick Summary of Evidences for the Resurrection</vt:lpstr>
      <vt:lpstr>1 Corinthians 15:12 KJV</vt:lpstr>
      <vt:lpstr>1 Corinthians 15:14, 16-19 ESV</vt:lpstr>
      <vt:lpstr>1 Corinthians 15:20-23 ESV</vt:lpstr>
      <vt:lpstr>1 Corinthians 15:29 NKJV</vt:lpstr>
      <vt:lpstr>1 Corinthians 15:42-44 ESV</vt:lpstr>
      <vt:lpstr>Philippians 3:20-21 NKJV</vt:lpstr>
      <vt:lpstr>1 Corinthians 15:51-54 ESV</vt:lpstr>
      <vt:lpstr>1 Corinthians 15:51-54 NKJV</vt:lpstr>
      <vt:lpstr>1 Corinthians 15:55-58 ESV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 The Power of Christ's Resurrection</dc:title>
  <dc:subject>First and Second Corinthians</dc:subject>
  <dc:creator>Kenneth J. McNulty</dc:creator>
  <cp:lastModifiedBy>Kenneth McNulty</cp:lastModifiedBy>
  <cp:revision>23713</cp:revision>
  <cp:lastPrinted>2016-06-03T16:02:10Z</cp:lastPrinted>
  <dcterms:created xsi:type="dcterms:W3CDTF">2005-09-30T23:50:48Z</dcterms:created>
  <dcterms:modified xsi:type="dcterms:W3CDTF">2026-08-22T01:53:57Z</dcterms:modified>
  <cp:category>Bible Books</cp:category>
</cp:coreProperties>
</file>