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30"/>
  </p:notesMasterIdLst>
  <p:handoutMasterIdLst>
    <p:handoutMasterId r:id="rId31"/>
  </p:handoutMasterIdLst>
  <p:sldIdLst>
    <p:sldId id="3191" r:id="rId4"/>
    <p:sldId id="2881" r:id="rId5"/>
    <p:sldId id="3193" r:id="rId6"/>
    <p:sldId id="1100" r:id="rId7"/>
    <p:sldId id="3164" r:id="rId8"/>
    <p:sldId id="2250" r:id="rId9"/>
    <p:sldId id="3159" r:id="rId10"/>
    <p:sldId id="3160" r:id="rId11"/>
    <p:sldId id="3176" r:id="rId12"/>
    <p:sldId id="3118" r:id="rId13"/>
    <p:sldId id="672" r:id="rId14"/>
    <p:sldId id="3199" r:id="rId15"/>
    <p:sldId id="1855" r:id="rId16"/>
    <p:sldId id="676" r:id="rId17"/>
    <p:sldId id="3048" r:id="rId18"/>
    <p:sldId id="2792" r:id="rId19"/>
    <p:sldId id="2803" r:id="rId20"/>
    <p:sldId id="2920" r:id="rId21"/>
    <p:sldId id="3195" r:id="rId22"/>
    <p:sldId id="3161" r:id="rId23"/>
    <p:sldId id="3186" r:id="rId24"/>
    <p:sldId id="2291" r:id="rId25"/>
    <p:sldId id="2292" r:id="rId26"/>
    <p:sldId id="2293" r:id="rId27"/>
    <p:sldId id="2294" r:id="rId28"/>
    <p:sldId id="2295" r:id="rId29"/>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2453" autoAdjust="0"/>
  </p:normalViewPr>
  <p:slideViewPr>
    <p:cSldViewPr>
      <p:cViewPr varScale="1">
        <p:scale>
          <a:sx n="53" d="100"/>
          <a:sy n="53" d="100"/>
        </p:scale>
        <p:origin x="1733" y="53"/>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1944"/>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8/7/2026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In all of these definitions it is clear that spiritual gifts are not for the benefit of the possessor of the gift but for the benefit of the church.</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has God given us to bring us into unity?</a:t>
            </a:r>
          </a:p>
          <a:p>
            <a:pPr marL="274320" indent="-274320"/>
            <a:r>
              <a:rPr lang="en-US" dirty="0"/>
              <a:t>1.  He has given us leaders in the church with spiritual gifts to equip the saints for the work of ministry and for building up the body of Christ, the church.</a:t>
            </a:r>
          </a:p>
          <a:p>
            <a:pPr marL="274320" indent="-274320"/>
            <a:r>
              <a:rPr lang="en-US" dirty="0"/>
              <a:t>2.  Based on the word of God, written by the apostles and prophets, we should come to unity on the essentials of the faith.</a:t>
            </a:r>
          </a:p>
          <a:p>
            <a:pPr marL="274320" indent="-274320"/>
            <a:endParaRPr lang="en-US" dirty="0"/>
          </a:p>
          <a:p>
            <a:pPr marL="274320" indent="-274320"/>
            <a:r>
              <a:rPr lang="en-US" b="1" dirty="0"/>
              <a:t>Q2: What end goal does the Lord have in mind for those who are growing in grace?</a:t>
            </a:r>
          </a:p>
          <a:p>
            <a:pPr marL="274320" indent="-274320"/>
            <a:r>
              <a:rPr lang="en-US" dirty="0"/>
              <a:t>1.  The Lord wants us to grow up unto the measure of the stature of the fulness of Christ.</a:t>
            </a:r>
          </a:p>
          <a:p>
            <a:pPr marL="274320" indent="-274320"/>
            <a:r>
              <a:rPr lang="en-US" dirty="0"/>
              <a:t>2. God’s plan and purpose for the redeemed is to become, in character, like Jesus His Son.</a:t>
            </a:r>
          </a:p>
          <a:p>
            <a:pPr marL="274320" indent="-274320"/>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baseline="0" dirty="0"/>
              <a:t>Q3: Has the church attained “to the measure of the stature of the fullness of Christ?”</a:t>
            </a:r>
          </a:p>
          <a:p>
            <a:pPr marL="274320" indent="-274320"/>
            <a:r>
              <a:rPr lang="en-US" b="0" baseline="0" dirty="0"/>
              <a:t>We still have a long way to go.</a:t>
            </a:r>
          </a:p>
          <a:p>
            <a:pPr marL="274320" indent="-274320"/>
            <a:endParaRPr lang="en-US" b="0" baseline="0" dirty="0"/>
          </a:p>
          <a:p>
            <a:pPr marL="274320" indent="-274320"/>
            <a:r>
              <a:rPr lang="en-US" b="1" baseline="0" dirty="0"/>
              <a:t>Q4: So do we still need spiritual gifts?</a:t>
            </a:r>
          </a:p>
          <a:p>
            <a:pPr marL="274320" indent="-274320"/>
            <a:r>
              <a:rPr lang="en-US" b="0" baseline="0" dirty="0"/>
              <a:t>1.  Absolutely.  </a:t>
            </a:r>
          </a:p>
          <a:p>
            <a:pPr marL="274320" indent="-274320"/>
            <a:r>
              <a:rPr lang="en-US" b="0" baseline="0" dirty="0"/>
              <a:t>2.  We will need them until the Lord comes again.</a:t>
            </a:r>
          </a:p>
          <a:p>
            <a:pPr marL="274320" indent="-274320"/>
            <a:r>
              <a:rPr lang="en-US" b="0" baseline="0" dirty="0"/>
              <a:t>3.  Now we can argue that some of these sign gifts have passed away with the apostles.</a:t>
            </a:r>
          </a:p>
          <a:p>
            <a:pPr marL="274320" indent="-274320"/>
            <a:r>
              <a:rPr lang="en-US" b="0" baseline="0" dirty="0"/>
              <a:t>4.  But we now have the NT which is the authoritative witness of the apostles to the life, death, resurrection and return of our Lord.</a:t>
            </a:r>
          </a:p>
          <a:p>
            <a:pPr marL="274320" indent="-274320"/>
            <a:r>
              <a:rPr lang="en-US" b="0" baseline="0" dirty="0"/>
              <a:t>5.  And as Jude says, we can earnestly contend for the faith which was once and for all delivered to the saints.</a:t>
            </a:r>
          </a:p>
          <a:p>
            <a:pPr marL="274320" indent="-274320"/>
            <a:r>
              <a:rPr lang="en-US" b="0" baseline="0" dirty="0"/>
              <a:t>6.  We come into unity around the word of God as our source of truth.</a:t>
            </a:r>
          </a:p>
          <a:p>
            <a:pPr marL="274320" indent="-274320"/>
            <a:endParaRPr lang="en-US" b="0" baseline="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How many gifts of the spirit does Paul list here? Let’s count them up.</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Wisdom</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Knowledge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3.  Faith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4.  Healing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5.  Miracles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6.  Prophecy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7.  Discernment of spirits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8.  Tongues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9.  Interpretation of Tongues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If we look at Paul’s other passages on Spiritual Gifts, we can add more: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From Rom 12:3+ we can add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10. Preaching (Exhortation)</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11. Teaching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12. Service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13. Giving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14. Leadership</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15. Helps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From Eph 4:11, Paul lists some additional gifts: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16. Apostleship</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17. Evangelism</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18. Pastoring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Some other gifts we can glean from the NT are the gift of Martyrdom, which you exercise only once, and celibacy, which you have to exercise every day!</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b="0"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Q2:  Are there other gifts of the Sirit that you can think of?</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One that comes to my mind is the gift of music.</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God has given wonderful talents of musical ability to many people who sing or play instruments to add to our worship service and build up the body of Christ.</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b="0"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  </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13</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6E5915C1-0CD5-0630-83C4-AF3A0AFFB3D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folHlink"/>
                </a:solidFill>
                <a:latin typeface="Arial" panose="020B0604020202020204" pitchFamily="34" charset="0"/>
              </a:defRPr>
            </a:lvl1pPr>
            <a:lvl2pPr marL="742950" indent="-285750">
              <a:defRPr>
                <a:solidFill>
                  <a:schemeClr val="folHlink"/>
                </a:solidFill>
                <a:latin typeface="Arial" panose="020B0604020202020204" pitchFamily="34" charset="0"/>
              </a:defRPr>
            </a:lvl2pPr>
            <a:lvl3pPr marL="1143000" indent="-228600">
              <a:defRPr>
                <a:solidFill>
                  <a:schemeClr val="folHlink"/>
                </a:solidFill>
                <a:latin typeface="Arial" panose="020B0604020202020204" pitchFamily="34" charset="0"/>
              </a:defRPr>
            </a:lvl3pPr>
            <a:lvl4pPr marL="1600200" indent="-228600">
              <a:defRPr>
                <a:solidFill>
                  <a:schemeClr val="folHlink"/>
                </a:solidFill>
                <a:latin typeface="Arial" panose="020B0604020202020204" pitchFamily="34" charset="0"/>
              </a:defRPr>
            </a:lvl4pPr>
            <a:lvl5pPr marL="2057400" indent="-228600">
              <a:defRPr>
                <a:solidFill>
                  <a:schemeClr val="folHlink"/>
                </a:solidFill>
                <a:latin typeface="Arial" panose="020B0604020202020204" pitchFamily="34" charset="0"/>
              </a:defRPr>
            </a:lvl5pPr>
            <a:lvl6pPr marL="2514600" indent="-228600" eaLnBrk="0" fontAlgn="base" hangingPunct="0">
              <a:spcBef>
                <a:spcPct val="0"/>
              </a:spcBef>
              <a:spcAft>
                <a:spcPct val="0"/>
              </a:spcAft>
              <a:defRPr>
                <a:solidFill>
                  <a:schemeClr val="folHlink"/>
                </a:solidFill>
                <a:latin typeface="Arial" panose="020B0604020202020204" pitchFamily="34" charset="0"/>
              </a:defRPr>
            </a:lvl6pPr>
            <a:lvl7pPr marL="2971800" indent="-228600" eaLnBrk="0" fontAlgn="base" hangingPunct="0">
              <a:spcBef>
                <a:spcPct val="0"/>
              </a:spcBef>
              <a:spcAft>
                <a:spcPct val="0"/>
              </a:spcAft>
              <a:defRPr>
                <a:solidFill>
                  <a:schemeClr val="folHlink"/>
                </a:solidFill>
                <a:latin typeface="Arial" panose="020B0604020202020204" pitchFamily="34" charset="0"/>
              </a:defRPr>
            </a:lvl7pPr>
            <a:lvl8pPr marL="3429000" indent="-228600" eaLnBrk="0" fontAlgn="base" hangingPunct="0">
              <a:spcBef>
                <a:spcPct val="0"/>
              </a:spcBef>
              <a:spcAft>
                <a:spcPct val="0"/>
              </a:spcAft>
              <a:defRPr>
                <a:solidFill>
                  <a:schemeClr val="folHlink"/>
                </a:solidFill>
                <a:latin typeface="Arial" panose="020B0604020202020204" pitchFamily="34" charset="0"/>
              </a:defRPr>
            </a:lvl8pPr>
            <a:lvl9pPr marL="3886200" indent="-228600" eaLnBrk="0" fontAlgn="base" hangingPunct="0">
              <a:spcBef>
                <a:spcPct val="0"/>
              </a:spcBef>
              <a:spcAft>
                <a:spcPct val="0"/>
              </a:spcAft>
              <a:defRPr>
                <a:solidFill>
                  <a:schemeClr val="folHlink"/>
                </a:solidFill>
                <a:latin typeface="Arial" panose="020B0604020202020204" pitchFamily="34" charset="0"/>
              </a:defRPr>
            </a:lvl9pPr>
          </a:lstStyle>
          <a:p>
            <a:fld id="{89827B0B-B1F7-4F1F-B3CC-53B027D399B3}" type="slidenum">
              <a:rPr lang="en-US" altLang="en-US" smtClean="0">
                <a:solidFill>
                  <a:schemeClr val="tx1"/>
                </a:solidFill>
              </a:rPr>
              <a:pPr/>
              <a:t>14</a:t>
            </a:fld>
            <a:endParaRPr lang="en-US" altLang="en-US">
              <a:solidFill>
                <a:schemeClr val="tx1"/>
              </a:solidFill>
            </a:endParaRPr>
          </a:p>
        </p:txBody>
      </p:sp>
      <p:sp>
        <p:nvSpPr>
          <p:cNvPr id="23555" name="Rectangle 2">
            <a:extLst>
              <a:ext uri="{FF2B5EF4-FFF2-40B4-BE49-F238E27FC236}">
                <a16:creationId xmlns:a16="http://schemas.microsoft.com/office/drawing/2014/main" id="{779BEE89-4908-5DF6-4260-B5130D72CFF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771DE096-CCA1-3FF3-8A4C-D6BF9C96FBE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74320" indent="-457200" eaLnBrk="1" hangingPunct="1"/>
            <a:r>
              <a:rPr lang="en-US" altLang="en-US" dirty="0"/>
              <a:t>This grouping of spiritual gifts is according to </a:t>
            </a:r>
            <a:r>
              <a:rPr lang="en-US" altLang="en-US" sz="1000" dirty="0"/>
              <a:t>Roy C. Naden </a:t>
            </a:r>
            <a:r>
              <a:rPr lang="en-US" altLang="en-US" sz="1000" i="1" dirty="0"/>
              <a:t>Your Spiritual Gifts, Making the Great Discovery.</a:t>
            </a:r>
          </a:p>
          <a:p>
            <a:pPr marL="274320" indent="-457200" eaLnBrk="1" hangingPunct="1"/>
            <a:r>
              <a:rPr lang="en-US" altLang="en-US" dirty="0"/>
              <a:t>1.  The sign gifts of miracles and healings were present in apostolic days, but do not seem to be present today.</a:t>
            </a:r>
          </a:p>
          <a:p>
            <a:pPr marL="274320" indent="-457200" eaLnBrk="1" hangingPunct="1"/>
            <a:r>
              <a:rPr lang="en-US" altLang="en-US" dirty="0"/>
              <a:t>2.  Healing evangelists like Benny Hinn claim to have the gift of healing, but the evidence belies his claim.</a:t>
            </a:r>
          </a:p>
          <a:p>
            <a:pPr marL="274320" indent="-457200" eaLnBrk="1" hangingPunct="1"/>
            <a:r>
              <a:rPr lang="en-US" altLang="en-US" dirty="0"/>
              <a:t>3.  The healings can all be explained by psychological manipulation to cure psychosomatic illnesses.</a:t>
            </a:r>
          </a:p>
          <a:p>
            <a:pPr marL="274320" indent="-457200" eaLnBrk="1" hangingPunct="1"/>
            <a:r>
              <a:rPr lang="en-US" altLang="en-US" dirty="0"/>
              <a:t>4.  Sadly, parents bring their children in a wheelchair, and that’s the way they take them home.</a:t>
            </a:r>
          </a:p>
          <a:p>
            <a:pPr marL="274320" indent="-457200" eaLnBrk="1" hangingPunct="1"/>
            <a:r>
              <a:rPr lang="en-US" altLang="en-US" dirty="0"/>
              <a:t>5.  If someone truly had the gift of healing, they would be constantly in demand at every hospital in the world.</a:t>
            </a:r>
          </a:p>
          <a:p>
            <a:pPr marL="274320" indent="-457200" eaLnBrk="1" hangingPunct="1"/>
            <a:r>
              <a:rPr lang="en-US" altLang="en-US" dirty="0"/>
              <a:t>6.  The same is true of the gift of miracles, and tongues and interpretation of tongues.</a:t>
            </a:r>
          </a:p>
          <a:p>
            <a:pPr marL="274320" indent="-457200" eaLnBrk="1" hangingPunct="1"/>
            <a:r>
              <a:rPr lang="en-US" altLang="en-US" dirty="0"/>
              <a:t>7.  The gift of apostleship applies strictly only to the 12, the apostle Paul, and perhaps others that had seen the risen Lord.</a:t>
            </a:r>
          </a:p>
          <a:p>
            <a:pPr marL="274320" indent="-457200" eaLnBrk="1" hangingPunct="1"/>
            <a:r>
              <a:rPr lang="en-US" altLang="en-US" dirty="0"/>
              <a:t>8.  So we have no genuine apostles today.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spiritual gifts do you see in this passage?</a:t>
            </a:r>
          </a:p>
          <a:p>
            <a:pPr marL="274320" indent="-274320"/>
            <a:r>
              <a:rPr lang="en-US" dirty="0"/>
              <a:t>1.  First, the gift of tongues.</a:t>
            </a:r>
          </a:p>
          <a:p>
            <a:pPr marL="274320" indent="-274320"/>
            <a:r>
              <a:rPr lang="en-US" dirty="0"/>
              <a:t>2.  And not just human languages, but the language of angels too.</a:t>
            </a:r>
          </a:p>
          <a:p>
            <a:pPr marL="274320" indent="-274320"/>
            <a:r>
              <a:rPr lang="en-US" dirty="0"/>
              <a:t>3.  Then there is the gift of prophecy, the gifts of wisdom and knowledge, the gift of faith or faithfulness.</a:t>
            </a:r>
          </a:p>
          <a:p>
            <a:pPr marL="274320" indent="-274320"/>
            <a:r>
              <a:rPr lang="en-US" dirty="0"/>
              <a:t>4.  And finally, there is the gift of poverty, of giving, and of martyrdom.</a:t>
            </a:r>
          </a:p>
          <a:p>
            <a:pPr marL="274320" indent="-274320"/>
            <a:endParaRPr lang="en-US" dirty="0"/>
          </a:p>
          <a:p>
            <a:pPr marL="274320" indent="-274320"/>
            <a:r>
              <a:rPr lang="en-US" b="1" dirty="0"/>
              <a:t>Q2:  What is the value of any of these gifts if they are exercised apart from love?</a:t>
            </a:r>
          </a:p>
          <a:p>
            <a:pPr marL="274320" indent="-274320"/>
            <a:r>
              <a:rPr lang="en-US" dirty="0"/>
              <a:t>1.  Paul says they are useless, worthless, nothing, just noise that accomplishes nothing.</a:t>
            </a:r>
          </a:p>
          <a:p>
            <a:pPr marL="274320" indent="-274320"/>
            <a:r>
              <a:rPr lang="en-US" dirty="0"/>
              <a:t>2.  Paul is going to go on in the remaining verses of chapter 13 to describe agape love and how it acts in the life of believers.</a:t>
            </a:r>
          </a:p>
          <a:p>
            <a:pPr marL="274320" indent="-274320"/>
            <a:r>
              <a:rPr lang="en-US" dirty="0"/>
              <a:t>3.  We will spend a whole lesson on that next week.</a:t>
            </a:r>
          </a:p>
          <a:p>
            <a:pPr marL="274320" indent="-274320"/>
            <a:r>
              <a:rPr lang="en-US" dirty="0"/>
              <a:t>4.  But for now, we just want to note love’s effect on spiritual gifts.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03576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i="0" dirty="0">
                <a:solidFill>
                  <a:srgbClr val="01103A"/>
                </a:solidFill>
                <a:effectLst/>
                <a:latin typeface="arial" panose="020B0604020202020204" pitchFamily="34" charset="0"/>
              </a:rPr>
              <a:t>Q1:  How do these differ from the gifts of the spirit?</a:t>
            </a:r>
          </a:p>
          <a:p>
            <a:pPr marL="274320" indent="-274320"/>
            <a:r>
              <a:rPr lang="en-US" dirty="0"/>
              <a:t>1.  The gifts of the Spirit are different abilities that God gives to individuals to enable them to carry out a particular role in ministry.</a:t>
            </a:r>
          </a:p>
          <a:p>
            <a:pPr marL="274320" indent="-274320"/>
            <a:r>
              <a:rPr lang="en-US" dirty="0"/>
              <a:t>2.  God gives different roles to different people.</a:t>
            </a:r>
          </a:p>
          <a:p>
            <a:pPr marL="274320" indent="-274320"/>
            <a:r>
              <a:rPr lang="en-US" dirty="0"/>
              <a:t>3.  Different people have different gifts as the HS decides.</a:t>
            </a:r>
          </a:p>
          <a:p>
            <a:pPr marL="274320" indent="-274320"/>
            <a:r>
              <a:rPr lang="en-US" dirty="0"/>
              <a:t>4.  The fruit of the spirit are character qualities that the Holy Spirit gives to every genuine believer.</a:t>
            </a:r>
          </a:p>
          <a:p>
            <a:pPr marL="274320" indent="-274320"/>
            <a:r>
              <a:rPr lang="en-US" dirty="0"/>
              <a:t>5.  Every Christian gets all the aspects of the fruit of the Spirit.</a:t>
            </a:r>
          </a:p>
          <a:p>
            <a:pPr marL="274320" indent="-274320"/>
            <a:r>
              <a:rPr lang="en-US" dirty="0"/>
              <a:t>6.  They may not all be evident all at once, but every aspect of the fruit should be growing in every Christian’s life.</a:t>
            </a:r>
          </a:p>
          <a:p>
            <a:pPr marL="274320" indent="-274320"/>
            <a:endParaRPr lang="en-US" dirty="0"/>
          </a:p>
          <a:p>
            <a:pPr marL="274320" indent="-274320"/>
            <a:r>
              <a:rPr lang="en-US" b="1" dirty="0"/>
              <a:t>Q2: Where do we get the agape love of God that is so important in ministering the particular gifts that the HS gives us?</a:t>
            </a:r>
          </a:p>
          <a:p>
            <a:pPr marL="274320" indent="-274320"/>
            <a:r>
              <a:rPr lang="en-US" dirty="0"/>
              <a:t>1.  We get agape love from the HS as the first and most important aspect of the fruit of the Spirit.</a:t>
            </a:r>
          </a:p>
          <a:p>
            <a:pPr marL="274320" indent="-274320"/>
            <a:r>
              <a:rPr lang="en-US" dirty="0"/>
              <a:t>2.  Paul emphasizes that in:</a:t>
            </a:r>
          </a:p>
          <a:p>
            <a:pPr marL="274320" indent="-274320"/>
            <a:r>
              <a:rPr lang="en-US" b="1" dirty="0"/>
              <a:t>Romans 5:5 NKJV </a:t>
            </a:r>
            <a:r>
              <a:rPr lang="en-US" dirty="0"/>
              <a:t>-  Now hope does not disappoint, because the love of God has been poured out in our hearts by the Holy Spirit who was given to us.</a:t>
            </a:r>
          </a:p>
          <a:p>
            <a:pPr marL="274320" indent="-274320"/>
            <a:r>
              <a:rPr lang="en-US" dirty="0"/>
              <a:t>3.  When we received Jesus, the HS was given to us, and through the Spirit we were born again and the agape love of God began to grow in our hearts.</a:t>
            </a:r>
          </a:p>
          <a:p>
            <a:pPr marL="274320" indent="-274320"/>
            <a:r>
              <a:rPr lang="en-US" dirty="0"/>
              <a:t>4.  The HS’s work is to renew our minds and change us into the likeness of Christ.</a:t>
            </a:r>
          </a:p>
          <a:p>
            <a:pPr marL="274320" indent="-274320"/>
            <a:r>
              <a:rPr lang="en-US" dirty="0"/>
              <a:t>5.  That begins with pouring out the agape love of God in our hearts.</a:t>
            </a:r>
          </a:p>
          <a:p>
            <a:pPr marL="274320" indent="-274320"/>
            <a:r>
              <a:rPr lang="en-US" dirty="0"/>
              <a:t>6.  Every true believer has the HS and is growing in agape love.</a:t>
            </a:r>
          </a:p>
          <a:p>
            <a:pPr marL="274320" indent="-274320"/>
            <a:r>
              <a:rPr lang="en-US" dirty="0"/>
              <a:t>7.  So Paul is encouraging us to use that agape love to minister our spiritual gifts for the benefit of the church.</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1103320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can we conclude about the gift of tongues on the day of Pentecost?</a:t>
            </a:r>
          </a:p>
          <a:p>
            <a:pPr marL="274320" indent="-274320"/>
            <a:r>
              <a:rPr lang="en-US" dirty="0"/>
              <a:t>1.  The disciples were given a miraculous gift of being able to communicate the mighty works of God in languages that they had never studied and did not know.</a:t>
            </a:r>
          </a:p>
          <a:p>
            <a:pPr marL="274320" indent="-274320"/>
            <a:r>
              <a:rPr lang="en-US" dirty="0"/>
              <a:t>2.  These were actual languages that people who had gathered from many foreign countries understood.</a:t>
            </a:r>
          </a:p>
          <a:p>
            <a:pPr marL="274320" indent="-274320"/>
            <a:r>
              <a:rPr lang="en-US" dirty="0"/>
              <a:t>3.  They were all speaking foreign languages, but were unlearned men from Galilee.</a:t>
            </a:r>
          </a:p>
          <a:p>
            <a:pPr marL="274320" indent="-274320"/>
            <a:r>
              <a:rPr lang="en-US" dirty="0"/>
              <a:t>4.  The people were amazed, and well they should have been.</a:t>
            </a:r>
          </a:p>
          <a:p>
            <a:pPr marL="274320" indent="-274320"/>
            <a:r>
              <a:rPr lang="en-US" dirty="0"/>
              <a:t>5.  This miraculous sign was evidence that the Pentecost movement was of God.</a:t>
            </a:r>
          </a:p>
          <a:p>
            <a:pPr marL="274320" indent="-274320"/>
            <a:r>
              <a:rPr lang="en-US" dirty="0"/>
              <a:t>6.  It grabbed the people’s attention and assembled a vast crowd to hear Peter’s sermon.</a:t>
            </a:r>
          </a:p>
          <a:p>
            <a:pPr marL="274320" indent="-274320"/>
            <a:r>
              <a:rPr lang="en-US" dirty="0"/>
              <a:t>7.  The same Greek word for tongues is used in 1 Corinthian 14 as is used in Acts 2.</a:t>
            </a:r>
          </a:p>
          <a:p>
            <a:pPr marL="274320" indent="-274320"/>
            <a:r>
              <a:rPr lang="en-US" dirty="0"/>
              <a:t>8.  So we can conclude that the tongues spoken at Corinth were real languages.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26043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What is Paul’s concern in the situation he describes here?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So apparently, in Corinth, some people were speaking in the worship service in a foreign language which not many in the church understood.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Paul’s concern is that the great majority of those attending the worship service are not being edified because they don’t understand what is being said.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3.  So he insists that no one speak in tongues unless there is an interpreter that can translate into the common language of the congregation, most likely Greek.</a:t>
            </a:r>
          </a:p>
          <a:p>
            <a:pPr marL="274320" indent="-274320"/>
            <a:r>
              <a:rPr lang="en-US" dirty="0"/>
              <a:t>4.  He sets the rule that only two or at most three foreign messages be given, that they should be in order, and each should be interpreted.</a:t>
            </a:r>
          </a:p>
          <a:p>
            <a:pPr marL="274320" indent="-274320"/>
            <a:r>
              <a:rPr lang="en-US" dirty="0"/>
              <a:t>5.  If there is no interpreter, then there should be no tongues.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3543398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B1:</a:t>
            </a:r>
          </a:p>
          <a:p>
            <a:pPr marL="274320" indent="-274320"/>
            <a:r>
              <a:rPr lang="en-US" sz="1200" b="0" i="0" kern="1200" dirty="0">
                <a:solidFill>
                  <a:schemeClr val="tx1"/>
                </a:solidFill>
                <a:effectLst/>
                <a:latin typeface="Arial" charset="0"/>
                <a:ea typeface="+mn-ea"/>
                <a:cs typeface="+mn-cs"/>
              </a:rPr>
              <a:t>1.  In chapters 12-14, Paul moves on to another issue in the Corinthian church raised by them in their letter to Paul, mentioned in 1 Cor 7:1</a:t>
            </a:r>
          </a:p>
          <a:p>
            <a:pPr marL="274320" indent="-274320"/>
            <a:r>
              <a:rPr lang="en-US" sz="1200" b="0" i="0" kern="1200" dirty="0">
                <a:solidFill>
                  <a:schemeClr val="tx1"/>
                </a:solidFill>
                <a:effectLst/>
                <a:latin typeface="Arial" charset="0"/>
                <a:ea typeface="+mn-ea"/>
                <a:cs typeface="+mn-cs"/>
              </a:rPr>
              <a:t>2.  This new subject is introduced in 1 Cor 12:1 with these words:</a:t>
            </a:r>
          </a:p>
          <a:p>
            <a:pPr marL="274320" indent="-274320"/>
            <a:r>
              <a:rPr lang="en-US" sz="1200" b="1" i="0" kern="1200" dirty="0">
                <a:solidFill>
                  <a:schemeClr val="tx1"/>
                </a:solidFill>
                <a:effectLst/>
                <a:latin typeface="Arial" charset="0"/>
                <a:ea typeface="+mn-ea"/>
                <a:cs typeface="+mn-cs"/>
              </a:rPr>
              <a:t>1 Corinthians 12:1 ESV </a:t>
            </a:r>
            <a:r>
              <a:rPr lang="en-US" sz="1200" b="0" i="0" kern="1200" dirty="0">
                <a:solidFill>
                  <a:schemeClr val="tx1"/>
                </a:solidFill>
                <a:effectLst/>
                <a:latin typeface="Arial" charset="0"/>
                <a:ea typeface="+mn-ea"/>
                <a:cs typeface="+mn-cs"/>
              </a:rPr>
              <a:t>-  Now concerning spiritual gifts, brothers, I do not want you to be uninformed.</a:t>
            </a:r>
          </a:p>
          <a:p>
            <a:pPr marL="274320" indent="-274320"/>
            <a:r>
              <a:rPr lang="en-US" dirty="0"/>
              <a:t>3.  So Paul goes on for three chapters to explain the proper use of spiritual gifts in the church.</a:t>
            </a:r>
          </a:p>
          <a:p>
            <a:pPr marL="274320" indent="-274320"/>
            <a:r>
              <a:rPr lang="en-US" dirty="0"/>
              <a:t>4.  There are two other passages in his epistles where he teaches on spiritual gifts: Roman 12:3-8 and Ephesians 4:11-16.</a:t>
            </a:r>
          </a:p>
          <a:p>
            <a:pPr marL="274320" indent="-274320"/>
            <a:r>
              <a:rPr lang="en-US" dirty="0"/>
              <a:t>5.  So, clearly, the three chapters that we study today are his most extensive treatment of the subject of spiritual gifts.</a:t>
            </a:r>
          </a:p>
          <a:p>
            <a:pPr marL="274320" indent="-274320"/>
            <a:endParaRPr lang="en-US" dirty="0"/>
          </a:p>
          <a:p>
            <a:pPr marL="274320" indent="-274320"/>
            <a:r>
              <a:rPr lang="en-US" sz="1200" b="1" i="0" kern="1200" dirty="0">
                <a:solidFill>
                  <a:schemeClr val="tx1"/>
                </a:solidFill>
                <a:effectLst/>
                <a:latin typeface="Arial" charset="0"/>
                <a:ea typeface="+mn-ea"/>
                <a:cs typeface="+mn-cs"/>
              </a:rPr>
              <a:t>B2: </a:t>
            </a:r>
          </a:p>
          <a:p>
            <a:pPr marL="274320" indent="-274320"/>
            <a:r>
              <a:rPr lang="en-US" dirty="0"/>
              <a:t>1.  What has he just explained in chapter 13 of 1 Corinthians?</a:t>
            </a:r>
          </a:p>
          <a:p>
            <a:pPr marL="274320" indent="-274320"/>
            <a:r>
              <a:rPr lang="en-US" dirty="0"/>
              <a:t>2.  He has spent all of chapter 13 describing agape love and how important it is to properly ministering the spiritual gifts in the church.</a:t>
            </a:r>
          </a:p>
          <a:p>
            <a:pPr marL="274320" indent="-274320"/>
            <a:r>
              <a:rPr lang="en-US" dirty="0"/>
              <a:t>3.  Remember how he starts chapter 13?</a:t>
            </a:r>
          </a:p>
          <a:p>
            <a:pPr marL="274320" indent="-274320"/>
            <a:r>
              <a:rPr lang="en-US" b="1" dirty="0"/>
              <a:t>1 Corinthians 13:1 ESV </a:t>
            </a:r>
            <a:r>
              <a:rPr lang="en-US" dirty="0"/>
              <a:t>- If I speak in the tongues of men and of angels, but have not love, I am a noisy gong or a clanging cymbal.</a:t>
            </a:r>
          </a:p>
          <a:p>
            <a:pPr marL="274320" indent="-274320"/>
            <a:r>
              <a:rPr lang="en-US" dirty="0"/>
              <a:t>4.  We will come to that in our lesson today.</a:t>
            </a:r>
          </a:p>
          <a:p>
            <a:pPr marL="274320" indent="-274320"/>
            <a:r>
              <a:rPr lang="en-US" dirty="0"/>
              <a:t>5.  So it is appropriate that Paul emphasizes the importance of love as he moves on to chapter 14.</a:t>
            </a:r>
          </a:p>
          <a:p>
            <a:pPr marL="274320" indent="-274320"/>
            <a:endParaRPr lang="en-US" dirty="0"/>
          </a:p>
          <a:p>
            <a:pPr marL="274320" indent="-274320"/>
            <a:r>
              <a:rPr lang="en-US" b="1" dirty="0"/>
              <a:t>B3:</a:t>
            </a:r>
          </a:p>
          <a:p>
            <a:pPr marL="274320" indent="-274320"/>
            <a:r>
              <a:rPr lang="en-US" dirty="0"/>
              <a:t>1.  Paul tells us here to earnestly desire spiritual gifts.</a:t>
            </a:r>
          </a:p>
          <a:p>
            <a:pPr marL="274320" indent="-274320"/>
            <a:r>
              <a:rPr lang="en-US" dirty="0"/>
              <a:t>2.  Nobody should be sitting back saying , “I just want to be a pew warmer.”</a:t>
            </a:r>
          </a:p>
          <a:p>
            <a:pPr marL="274320" indent="-274320"/>
            <a:r>
              <a:rPr lang="en-US" dirty="0"/>
              <a:t>3.  “Pew warming” is not one of the spiritual gifts.</a:t>
            </a:r>
          </a:p>
          <a:p>
            <a:pPr marL="274320" indent="-274320"/>
            <a:r>
              <a:rPr lang="en-US" dirty="0"/>
              <a:t>4.  Too many in the church today are sitting on the premises instead of standing on the promises.</a:t>
            </a:r>
          </a:p>
          <a:p>
            <a:pPr marL="274320" indent="-274320"/>
            <a:r>
              <a:rPr lang="en-US" dirty="0"/>
              <a:t>5.  So Paul is saying look for ways to get involved in the ministry of the church.</a:t>
            </a:r>
          </a:p>
          <a:p>
            <a:pPr marL="274320" indent="-274320"/>
            <a:r>
              <a:rPr lang="en-US" dirty="0"/>
              <a:t>6.  Look for ways to be a blessing to others.</a:t>
            </a:r>
          </a:p>
          <a:p>
            <a:pPr marL="274320" indent="-274320"/>
            <a:r>
              <a:rPr lang="en-US" dirty="0"/>
              <a:t>7.  Desire a gift from the HS that will help to build up the church.</a:t>
            </a:r>
          </a:p>
          <a:p>
            <a:pPr marL="274320" indent="-274320"/>
            <a:endParaRPr lang="en-US" dirty="0"/>
          </a:p>
          <a:p>
            <a:pPr marL="274320" indent="-274320"/>
            <a:r>
              <a:rPr lang="en-US" b="1" dirty="0"/>
              <a:t>B4:</a:t>
            </a:r>
          </a:p>
          <a:p>
            <a:pPr marL="274320" indent="-274320"/>
            <a:r>
              <a:rPr lang="en-US" dirty="0"/>
              <a:t>1.  When we earnestly desire something that comes from God, what should we do?</a:t>
            </a:r>
          </a:p>
          <a:p>
            <a:pPr marL="274320" indent="-274320"/>
            <a:r>
              <a:rPr lang="en-US" dirty="0"/>
              <a:t>2.  Yes, it is appropriate to pray for spiritual gifts.</a:t>
            </a:r>
          </a:p>
          <a:p>
            <a:pPr marL="274320" indent="-274320"/>
            <a:r>
              <a:rPr lang="en-US" dirty="0"/>
              <a:t>3.  Spiritual gifts come from the Holy Spirit, and we need to pray daily for God’s Spirit to fill us.</a:t>
            </a:r>
          </a:p>
          <a:p>
            <a:pPr marL="274320" indent="-274320"/>
            <a:r>
              <a:rPr lang="en-US" dirty="0"/>
              <a:t>4.  But we must remember, that we can’t dictate to God what spiritual gifts we want to receive.</a:t>
            </a:r>
          </a:p>
          <a:p>
            <a:pPr marL="274320" indent="-274320"/>
            <a:r>
              <a:rPr lang="en-US" dirty="0"/>
              <a:t>5.  That is God’s choice not ours.</a:t>
            </a:r>
          </a:p>
          <a:p>
            <a:pPr marL="274320" indent="-274320"/>
            <a:r>
              <a:rPr lang="en-US" dirty="0"/>
              <a:t>6.  After listing a long list of spiritual gifts in 1 Cor 12, Paul writes this in verse 11:</a:t>
            </a:r>
          </a:p>
          <a:p>
            <a:pPr marL="274320" indent="-274320"/>
            <a:r>
              <a:rPr lang="en-US" b="1" dirty="0"/>
              <a:t>1 Corinthians 12:11 ESV </a:t>
            </a:r>
            <a:r>
              <a:rPr lang="en-US" dirty="0"/>
              <a:t>- All these are empowered by one and the same Spirit, who apportions to each one individually as he wills.</a:t>
            </a:r>
          </a:p>
          <a:p>
            <a:pPr marL="274320" indent="-274320"/>
            <a:r>
              <a:rPr lang="en-US" dirty="0"/>
              <a:t>7.  So, God is the one who decides on our spiritual gifts, and whatever they are, we must minister them in love.</a:t>
            </a:r>
          </a:p>
          <a:p>
            <a:pPr marL="274320" indent="-274320"/>
            <a:r>
              <a:rPr lang="en-US" dirty="0"/>
              <a:t>8.  So, our prayer for spiritual gifts should focus on praying for the Holy Spirit and on recognizing and ministering in love the gifts He gives.</a:t>
            </a:r>
          </a:p>
          <a:p>
            <a:pPr marL="274320" indent="-274320"/>
            <a:endParaRPr lang="en-US" dirty="0"/>
          </a:p>
          <a:p>
            <a:pPr marL="274320" indent="-274320"/>
            <a:r>
              <a:rPr lang="en-US" b="1" dirty="0"/>
              <a:t>B5:</a:t>
            </a:r>
            <a:r>
              <a:rPr lang="en-US" dirty="0"/>
              <a:t> </a:t>
            </a:r>
          </a:p>
          <a:p>
            <a:pPr marL="274320" indent="-274320"/>
            <a:r>
              <a:rPr lang="en-US" dirty="0"/>
              <a:t>1.  In the context of this passage, prophecy seems to be more about preaching and exhortation than about making predictions of future events.</a:t>
            </a:r>
          </a:p>
          <a:p>
            <a:pPr marL="274320" indent="-274320"/>
            <a:r>
              <a:rPr lang="en-US" dirty="0"/>
              <a:t>2.  Roy Naden, Adventist pastor and writer, in his book </a:t>
            </a:r>
            <a:r>
              <a:rPr lang="en-US" i="1" dirty="0"/>
              <a:t>Your Spiritual Gifts, Making the Great Discovery</a:t>
            </a:r>
            <a:r>
              <a:rPr lang="en-US" dirty="0"/>
              <a:t>, defines the gift of prophecy as “speaking up for God.”</a:t>
            </a:r>
          </a:p>
          <a:p>
            <a:pPr marL="274320" indent="-274320"/>
            <a:r>
              <a:rPr lang="en-US" dirty="0"/>
              <a:t>3.  Speaking up for God is something we should all desire to do.</a:t>
            </a:r>
          </a:p>
          <a:p>
            <a:pPr marL="274320" indent="-274320"/>
            <a:r>
              <a:rPr lang="en-US" dirty="0"/>
              <a:t>4.  And God has given many of us the ability to do it.</a:t>
            </a:r>
          </a:p>
          <a:p>
            <a:pPr marL="274320" indent="-274320"/>
            <a:r>
              <a:rPr lang="en-US" dirty="0"/>
              <a:t>5.  So the gift of prophecy as most often used, particularly in the setting of worship in the early church, is to encourage, exhort, correct, and strengthen the believers.</a:t>
            </a:r>
          </a:p>
          <a:p>
            <a:pPr marL="274320" indent="-274320"/>
            <a:r>
              <a:rPr lang="en-US" dirty="0"/>
              <a:t>6.  Our lessons cites Judas and Silas as prophets in:</a:t>
            </a:r>
          </a:p>
          <a:p>
            <a:pPr marL="274320" indent="-274320"/>
            <a:r>
              <a:rPr lang="en-US" b="1" dirty="0"/>
              <a:t>Acts 15:32 ESV </a:t>
            </a:r>
            <a:r>
              <a:rPr lang="en-US" dirty="0"/>
              <a:t>- And Judas and Silas, who were themselves prophets, encouraged and strengthened the brothers with many words.</a:t>
            </a:r>
          </a:p>
          <a:p>
            <a:pPr marL="274320" indent="-274320"/>
            <a:r>
              <a:rPr lang="en-US" dirty="0"/>
              <a:t>7.  So it appears that believers with the NT gift of prophecy were like the local preachers in the church speaking to the congregation the things they believed God had revealed to them.</a:t>
            </a:r>
          </a:p>
          <a:p>
            <a:pPr marL="274320" indent="-274320"/>
            <a:r>
              <a:rPr lang="en-US" dirty="0"/>
              <a:t>8.  To the Thessalonians, Paul wrote:</a:t>
            </a:r>
          </a:p>
          <a:p>
            <a:pPr marL="274320" indent="-274320"/>
            <a:r>
              <a:rPr lang="en-US" b="1" dirty="0"/>
              <a:t>1 Thessalonians 5:19-21 ESV </a:t>
            </a:r>
            <a:r>
              <a:rPr lang="en-US" dirty="0"/>
              <a:t>- Do not quench the Spirit. </a:t>
            </a:r>
            <a:r>
              <a:rPr lang="en-US" baseline="30000" dirty="0"/>
              <a:t>20</a:t>
            </a:r>
            <a:r>
              <a:rPr lang="en-US" dirty="0"/>
              <a:t> Do not despise prophecies, </a:t>
            </a:r>
            <a:r>
              <a:rPr lang="en-US" baseline="30000" dirty="0"/>
              <a:t>21</a:t>
            </a:r>
            <a:r>
              <a:rPr lang="en-US" dirty="0"/>
              <a:t> but test everything; hold fast what is good.</a:t>
            </a:r>
          </a:p>
          <a:p>
            <a:pPr marL="274320" indent="-274320"/>
            <a:r>
              <a:rPr lang="en-US" dirty="0"/>
              <a:t>9.  Of course we test the prophecies by the word of God.</a:t>
            </a:r>
          </a:p>
          <a:p>
            <a:pPr marL="274320" indent="-274320"/>
            <a:r>
              <a:rPr lang="en-US" dirty="0"/>
              <a:t>10. The NT canon of Scripture was not fully developed for several decades after the church was established.</a:t>
            </a:r>
          </a:p>
          <a:p>
            <a:pPr marL="274320" indent="-274320"/>
            <a:r>
              <a:rPr lang="en-US" dirty="0"/>
              <a:t>11. In fact, the gospel of John was not written until shortly before the turn of the century, say in the 90’s AD.</a:t>
            </a:r>
          </a:p>
          <a:p>
            <a:pPr marL="274320" indent="-274320"/>
            <a:r>
              <a:rPr lang="en-US" dirty="0"/>
              <a:t>12. So they would have to test the prophesies by the OT Scriptures and by the NT developing testimony about Jesus in the Gospels, Acts, the epistles, and the teaching and writing of the apostles.</a:t>
            </a:r>
          </a:p>
          <a:p>
            <a:pPr marL="274320" indent="-274320"/>
            <a:r>
              <a:rPr lang="en-US" dirty="0"/>
              <a:t>13. Today with the NT complete and accepted, we can speak up for God exhorting and encouraging believers from the divinely inspired words of Scripture, both OT and NT. </a:t>
            </a:r>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the advantage of speaking up for God to relay to others what you believe God has laid upon your heart?</a:t>
            </a:r>
          </a:p>
          <a:p>
            <a:pPr marL="274320" indent="-274320"/>
            <a:r>
              <a:rPr lang="en-US" dirty="0"/>
              <a:t>1.  If you do so in the language they understand, the church will be built up, encouraged, corrected, and strengthened.</a:t>
            </a:r>
          </a:p>
          <a:p>
            <a:pPr marL="274320" indent="-274320"/>
            <a:r>
              <a:rPr lang="en-US" dirty="0"/>
              <a:t>2.  Paul would rather speak five words that are understood than ten thousand that are not.</a:t>
            </a:r>
          </a:p>
          <a:p>
            <a:pPr marL="274320" indent="-274320"/>
            <a:r>
              <a:rPr lang="en-US" dirty="0"/>
              <a:t>3.  But please note that Paul indicates what is spoken by the prophets in Corinth needs to be evaluated.</a:t>
            </a:r>
          </a:p>
          <a:p>
            <a:pPr marL="274320" indent="-274320"/>
            <a:r>
              <a:rPr lang="en-US" b="1" dirty="0"/>
              <a:t>1 Corinthians 14:29 ESV</a:t>
            </a:r>
            <a:r>
              <a:rPr lang="en-US" dirty="0"/>
              <a:t> - 29 Let two or three prophets speak, and let the others weigh what is said.</a:t>
            </a:r>
          </a:p>
          <a:p>
            <a:pPr marL="274320" indent="-274320"/>
            <a:r>
              <a:rPr lang="en-US" dirty="0"/>
              <a:t>4.  So here we have something similar to what he said to the Thessalonians:  </a:t>
            </a:r>
          </a:p>
          <a:p>
            <a:pPr marL="274320" indent="-274320"/>
            <a:r>
              <a:rPr lang="en-US" b="1" dirty="0"/>
              <a:t>1 Thessalonians 5:20-21 ESV</a:t>
            </a:r>
            <a:r>
              <a:rPr lang="en-US" dirty="0"/>
              <a:t> - Do not despise prophecies, </a:t>
            </a:r>
            <a:r>
              <a:rPr lang="en-US" baseline="30000" dirty="0"/>
              <a:t>21</a:t>
            </a:r>
            <a:r>
              <a:rPr lang="en-US" dirty="0"/>
              <a:t> but test everything; hold fast what is good.</a:t>
            </a:r>
          </a:p>
          <a:p>
            <a:pPr marL="274320" indent="-274320"/>
            <a:r>
              <a:rPr lang="en-US" dirty="0"/>
              <a:t>5.  To the Corinthians he writes that those who hear the prophets should weigh what is said.</a:t>
            </a:r>
          </a:p>
          <a:p>
            <a:pPr marL="274320" indent="-274320"/>
            <a:r>
              <a:rPr lang="en-US" dirty="0"/>
              <a:t>6.  Does it agree with scripture?  Does it agree with the apostles’ teaching?</a:t>
            </a:r>
          </a:p>
          <a:p>
            <a:pPr marL="274320" indent="-274320"/>
            <a:r>
              <a:rPr lang="en-US" dirty="0"/>
              <a:t>7.  If so, agree; if not, object!</a:t>
            </a:r>
          </a:p>
          <a:p>
            <a:pPr marL="274320" indent="-274320"/>
            <a:r>
              <a:rPr lang="en-US" dirty="0"/>
              <a:t>8.  So there may have been some discussion of ideas in the worship service in Corinth.</a:t>
            </a:r>
          </a:p>
          <a:p>
            <a:pPr marL="274320" indent="-274320"/>
            <a:endParaRPr lang="en-US" dirty="0"/>
          </a:p>
          <a:p>
            <a:pPr marL="274320" indent="-274320"/>
            <a:r>
              <a:rPr lang="en-US" b="1" dirty="0"/>
              <a:t>Q2:  What is Paul’s aim for the worship service at Corinth?</a:t>
            </a:r>
          </a:p>
          <a:p>
            <a:pPr marL="274320" indent="-274320"/>
            <a:r>
              <a:rPr lang="en-US" dirty="0"/>
              <a:t>1.  Paul is aiming to make the worship service at Corinth something that unifies and edifies the church.</a:t>
            </a:r>
          </a:p>
          <a:p>
            <a:pPr marL="274320" indent="-274320"/>
            <a:r>
              <a:rPr lang="en-US" dirty="0"/>
              <a:t>2.  He writes:</a:t>
            </a:r>
          </a:p>
          <a:p>
            <a:pPr marL="274320" indent="-274320"/>
            <a:r>
              <a:rPr lang="en-US" b="1" dirty="0"/>
              <a:t>1 Corinthians 14:33, 40 ESV</a:t>
            </a:r>
            <a:r>
              <a:rPr lang="en-US" dirty="0"/>
              <a:t> - For God is not a God of confusion but of peace. As in all the churches of the saints, ... 40 But all things should be done decently and in order.</a:t>
            </a:r>
          </a:p>
          <a:p>
            <a:pPr marL="274320" indent="-274320"/>
            <a:r>
              <a:rPr lang="en-US" dirty="0"/>
              <a:t>3.  The implication is that there was confusion and disorder in the worship service.</a:t>
            </a:r>
          </a:p>
          <a:p>
            <a:pPr marL="274320" indent="-274320"/>
            <a:r>
              <a:rPr lang="en-US" dirty="0"/>
              <a:t>4.  People were jumping up and talking over each other.</a:t>
            </a:r>
          </a:p>
          <a:p>
            <a:pPr marL="274320" indent="-274320"/>
            <a:r>
              <a:rPr lang="en-US" dirty="0"/>
              <a:t>5.  There was no time for interpretations of what was said in a foreign language.</a:t>
            </a:r>
          </a:p>
          <a:p>
            <a:pPr marL="274320" indent="-274320"/>
            <a:r>
              <a:rPr lang="en-US" dirty="0"/>
              <a:t>6.  There may have been no thoughtful evaluations of what was said.</a:t>
            </a:r>
          </a:p>
          <a:p>
            <a:pPr marL="274320" indent="-274320"/>
            <a:r>
              <a:rPr lang="en-US" dirty="0"/>
              <a:t>7.  Too many people were trying to speak and disorder prevailed.  </a:t>
            </a:r>
          </a:p>
          <a:p>
            <a:pPr marL="274320" indent="-274320"/>
            <a:r>
              <a:rPr lang="en-US" dirty="0"/>
              <a:t>8.  So in our church, we want our worship service to be done decently and in order.</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54159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 saying here about His authority vs. the authority of the Corinthian prophets?</a:t>
            </a:r>
          </a:p>
          <a:p>
            <a:pPr marL="274320" indent="-274320"/>
            <a:r>
              <a:rPr lang="en-US" dirty="0"/>
              <a:t>1.  He is saying that, as an apostle, his writing to them on this matter is a command from the Lord.</a:t>
            </a:r>
          </a:p>
          <a:p>
            <a:pPr marL="274320" indent="-274320"/>
            <a:r>
              <a:rPr lang="en-US" dirty="0"/>
              <a:t>2.  In NT times, apostolic authority trumps prophetic authority.</a:t>
            </a:r>
          </a:p>
          <a:p>
            <a:pPr marL="274320" indent="-274320"/>
            <a:r>
              <a:rPr lang="en-US" dirty="0"/>
              <a:t>3.  The inspired word of God that we know as the NT is the testimony of Jesus from Jesus and about Jesus as written under inspiration by the apostles of Jesus.</a:t>
            </a:r>
          </a:p>
          <a:p>
            <a:pPr marL="274320" indent="-274320"/>
            <a:r>
              <a:rPr lang="en-US" dirty="0"/>
              <a:t>4.  So the authority of the OT prophets passed to the NT apostles.</a:t>
            </a:r>
          </a:p>
          <a:p>
            <a:pPr marL="274320" indent="-274320"/>
            <a:r>
              <a:rPr lang="en-US" dirty="0"/>
              <a:t>5.  Paul is saying here if you don’t recognize his apostolic authority, you undermine your own prophetic or spiritual authority.</a:t>
            </a:r>
          </a:p>
          <a:p>
            <a:pPr marL="274320" indent="-274320"/>
            <a:r>
              <a:rPr lang="en-US" dirty="0"/>
              <a:t>6.  The church should not recognize you as genuine.</a:t>
            </a:r>
          </a:p>
          <a:p>
            <a:pPr marL="274320" indent="-274320"/>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dirty="0"/>
              <a:t>1.  These are quotations from the book </a:t>
            </a:r>
            <a:r>
              <a:rPr lang="en-US" i="1" dirty="0"/>
              <a:t>Speaking in Tongues,</a:t>
            </a:r>
            <a:r>
              <a:rPr lang="en-US" dirty="0"/>
              <a:t> written by Gerhard </a:t>
            </a:r>
            <a:r>
              <a:rPr lang="en-US" dirty="0" err="1"/>
              <a:t>Hasel</a:t>
            </a:r>
            <a:r>
              <a:rPr lang="en-US" dirty="0"/>
              <a:t>.</a:t>
            </a:r>
          </a:p>
          <a:p>
            <a:pPr marL="274320" indent="-274320"/>
            <a:r>
              <a:rPr lang="en-US" i="0" dirty="0"/>
              <a:t>2. He was a very famous professor at Andrews at the time of this writing.  He is now dead.</a:t>
            </a:r>
          </a:p>
          <a:p>
            <a:pPr marL="274320" indent="-274320"/>
            <a:r>
              <a:rPr lang="en-US" i="0" dirty="0"/>
              <a:t>3.  This is a quote about detailed linguistic studies made on the modern phenomenon of so-called speaking in tongues, which is also called glossolalia.</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24830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altLang="en-US" dirty="0"/>
              <a:t>1.  The illustration is that Christians receive different kinds of gifts that are COMPLIMENTARY.  </a:t>
            </a:r>
          </a:p>
          <a:p>
            <a:pPr marL="274320" indent="-274320"/>
            <a:r>
              <a:rPr lang="en-US" altLang="en-US" dirty="0"/>
              <a:t>2.  With different people having different gifts working together toward a common goal, the mission of the church can be accomplished more effectively than if everyone is trying to do the same thing.</a:t>
            </a:r>
          </a:p>
          <a:p>
            <a:pPr marL="274320" indent="-274320"/>
            <a:r>
              <a:rPr lang="en-US" altLang="en-US" dirty="0"/>
              <a:t>3.  The different organs and systems in the body aptly illustrate this truth.  </a:t>
            </a:r>
          </a:p>
          <a:p>
            <a:pPr marL="274320" indent="-274320"/>
            <a:r>
              <a:rPr lang="en-US" altLang="en-US" dirty="0"/>
              <a:t>4.  The body functions properly only when each part is doing its assigned task.  </a:t>
            </a:r>
          </a:p>
          <a:p>
            <a:pPr marL="274320" indent="-274320"/>
            <a:r>
              <a:rPr lang="en-US" altLang="en-US" dirty="0"/>
              <a:t>5.  The body needs the </a:t>
            </a:r>
            <a:r>
              <a:rPr lang="en-US" altLang="en-US" u="sng" dirty="0"/>
              <a:t>skeletal</a:t>
            </a:r>
            <a:r>
              <a:rPr lang="en-US" altLang="en-US" dirty="0"/>
              <a:t> system, the </a:t>
            </a:r>
            <a:r>
              <a:rPr lang="en-US" altLang="en-US" u="sng" dirty="0"/>
              <a:t>muscular</a:t>
            </a:r>
            <a:r>
              <a:rPr lang="en-US" altLang="en-US" dirty="0"/>
              <a:t> system, the </a:t>
            </a:r>
            <a:r>
              <a:rPr lang="en-US" altLang="en-US" u="sng" dirty="0"/>
              <a:t>nervous</a:t>
            </a:r>
            <a:r>
              <a:rPr lang="en-US" altLang="en-US" dirty="0"/>
              <a:t> system, the </a:t>
            </a:r>
            <a:r>
              <a:rPr lang="en-US" altLang="en-US" u="sng" dirty="0"/>
              <a:t>digestive</a:t>
            </a:r>
            <a:r>
              <a:rPr lang="en-US" altLang="en-US" dirty="0"/>
              <a:t> system, the </a:t>
            </a:r>
            <a:r>
              <a:rPr lang="en-US" altLang="en-US" u="sng" dirty="0"/>
              <a:t>circulatory</a:t>
            </a:r>
            <a:r>
              <a:rPr lang="en-US" altLang="en-US" dirty="0"/>
              <a:t> system, the </a:t>
            </a:r>
            <a:r>
              <a:rPr lang="en-US" altLang="en-US" u="sng" dirty="0"/>
              <a:t>auditory</a:t>
            </a:r>
            <a:r>
              <a:rPr lang="en-US" altLang="en-US" dirty="0"/>
              <a:t> system, the </a:t>
            </a:r>
            <a:r>
              <a:rPr lang="en-US" altLang="en-US" u="sng" dirty="0"/>
              <a:t>olfactory</a:t>
            </a:r>
            <a:r>
              <a:rPr lang="en-US" altLang="en-US" dirty="0"/>
              <a:t> system, the </a:t>
            </a:r>
            <a:r>
              <a:rPr lang="en-US" altLang="en-US" u="sng" dirty="0"/>
              <a:t>visual</a:t>
            </a:r>
            <a:r>
              <a:rPr lang="en-US" altLang="en-US" dirty="0"/>
              <a:t> system, the </a:t>
            </a:r>
            <a:r>
              <a:rPr lang="en-US" altLang="en-US" u="sng" dirty="0"/>
              <a:t>pulmonary</a:t>
            </a:r>
            <a:r>
              <a:rPr lang="en-US" altLang="en-US" dirty="0"/>
              <a:t> system, the </a:t>
            </a:r>
            <a:r>
              <a:rPr lang="en-US" altLang="en-US" u="sng" dirty="0"/>
              <a:t>reproductive</a:t>
            </a:r>
            <a:r>
              <a:rPr lang="en-US" altLang="en-US" dirty="0"/>
              <a:t> system, and each of these are composed of many different sub parts all of which are necessary to the proper functioning of the body. </a:t>
            </a:r>
          </a:p>
          <a:p>
            <a:pPr marL="274320" indent="-274320"/>
            <a:r>
              <a:rPr lang="en-US" altLang="en-US" dirty="0"/>
              <a:t>6.  If any one of these systems is missing or inoperative, the effect on the whole body can be devastating.</a:t>
            </a:r>
          </a:p>
          <a:p>
            <a:pPr marL="274320" indent="-274320"/>
            <a:r>
              <a:rPr lang="en-US" altLang="en-US" dirty="0"/>
              <a:t>7.  In the same way, the body of Christ works best when everyone does the job assigned by the HS.</a:t>
            </a:r>
          </a:p>
          <a:p>
            <a:pPr marL="274320" indent="-274320"/>
            <a:r>
              <a:rPr lang="en-US" altLang="en-US" dirty="0"/>
              <a:t>8.  There are other similar analogies that Paul could have chosen where everybody does a complimentary job that brings success to the whole.</a:t>
            </a:r>
          </a:p>
          <a:p>
            <a:pPr marL="274320" indent="-274320"/>
            <a:r>
              <a:rPr lang="en-US" altLang="en-US" dirty="0"/>
              <a:t>9.  These could include such things as a orchestra, a football team, a manufacturing business, and a military unit.</a:t>
            </a:r>
          </a:p>
          <a:p>
            <a:pPr marL="274320" indent="-274320"/>
            <a:r>
              <a:rPr lang="en-US" altLang="en-US" dirty="0"/>
              <a:t>10. When coach Bill Belichick was with the New England Patriots, he had an expression that he often uses on his football players: “Do your job.”</a:t>
            </a:r>
          </a:p>
          <a:p>
            <a:pPr marL="274320" indent="-274320"/>
            <a:r>
              <a:rPr lang="en-US" altLang="en-US" dirty="0"/>
              <a:t>11. The church works best when we all do our jobs.</a:t>
            </a:r>
          </a:p>
          <a:p>
            <a:pPr marL="274320" indent="-274320"/>
            <a:endParaRPr lang="en-US" altLang="en-US" dirty="0"/>
          </a:p>
          <a:p>
            <a:pPr marL="274320" indent="-274320"/>
            <a:r>
              <a:rPr lang="en-US" altLang="en-US" dirty="0"/>
              <a:t>B5:</a:t>
            </a:r>
          </a:p>
          <a:p>
            <a:pPr marL="274320" indent="-274320"/>
            <a:r>
              <a:rPr lang="en-US" altLang="en-US" dirty="0"/>
              <a:t>[See notes on linked slide.]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1.  Since love points us in the direction of others, it may have been that in Corinth, the gifts were being exercised in </a:t>
            </a:r>
            <a:r>
              <a:rPr lang="en-US" dirty="0"/>
              <a:t>pride, rivalry, or a desire for recognition. </a:t>
            </a:r>
          </a:p>
          <a:p>
            <a:pPr marL="274320" indent="-274320"/>
            <a:r>
              <a:rPr lang="en-US" dirty="0"/>
              <a:t>2.  Paul therefore says that without love, even the most impressive ministry is spiritually empty: just noise, nothing, of no profit.</a:t>
            </a:r>
            <a:endParaRPr lang="en-US" b="0" dirty="0"/>
          </a:p>
          <a:p>
            <a:pPr marL="274320" indent="-274320"/>
            <a:r>
              <a:rPr lang="en-US" b="0" dirty="0"/>
              <a:t>3.  If we are doing the work to puff up ourselves rather than to build up others, our motivation is all wrong.</a:t>
            </a:r>
          </a:p>
          <a:p>
            <a:pPr marL="274320" indent="-274320"/>
            <a:r>
              <a:rPr lang="en-US" b="0" dirty="0"/>
              <a:t>4.  We need to minister in love so that others can be benefited and God can be glorified.</a:t>
            </a:r>
          </a:p>
          <a:p>
            <a:pPr marL="274320" indent="-274320"/>
            <a:r>
              <a:rPr lang="en-US" dirty="0"/>
              <a:t>5.  Knowledge spoken without love may become condescending. </a:t>
            </a:r>
          </a:p>
          <a:p>
            <a:pPr marL="274320" indent="-274320"/>
            <a:r>
              <a:rPr lang="en-US" dirty="0"/>
              <a:t>6.  A gift of leadership without love may become controlling. </a:t>
            </a:r>
          </a:p>
          <a:p>
            <a:pPr marL="274320" indent="-274320"/>
            <a:r>
              <a:rPr lang="en-US" dirty="0"/>
              <a:t>7.  Even truth must be communicated in a way that seeks the person’s restoration and spiritual good.</a:t>
            </a:r>
            <a:endParaRPr lang="en-US" b="0" dirty="0"/>
          </a:p>
          <a:p>
            <a:pPr marL="274320" indent="-457200"/>
            <a:r>
              <a:rPr lang="en-US" dirty="0"/>
              <a:t>8.  Love prevents spiritual gifts from becoming instruments of: pride and self-exaltation; jealousy of another person’s gift; disorder in worship.</a:t>
            </a:r>
          </a:p>
          <a:p>
            <a:pPr marL="274320" indent="-457200"/>
            <a:r>
              <a:rPr lang="en-US" dirty="0"/>
              <a:t>9.  Love prevents competition within the church that can lead to divisions and disunity.</a:t>
            </a:r>
          </a:p>
          <a:p>
            <a:pPr marL="274320" indent="-457200"/>
            <a:endParaRPr lang="en-US" b="0" dirty="0"/>
          </a:p>
          <a:p>
            <a:pPr marL="274320" indent="-457200"/>
            <a:r>
              <a:rPr lang="en-US" b="1" dirty="0"/>
              <a:t>B3: </a:t>
            </a:r>
          </a:p>
          <a:p>
            <a:pPr marL="274320" indent="-457200"/>
            <a:r>
              <a:rPr lang="en-US" b="0" dirty="0"/>
              <a:t>[See notes on linked slide.]</a:t>
            </a:r>
          </a:p>
          <a:p>
            <a:pPr marL="274320" indent="-45720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a:p>
            <a:pPr marL="274320" indent="-274320"/>
            <a:r>
              <a:rPr lang="en-US" b="1" dirty="0"/>
              <a:t>B4:</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a:p>
            <a:pPr marL="274320" indent="-274320"/>
            <a:r>
              <a:rPr lang="en-US" b="1" dirty="0"/>
              <a:t>B5:</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08162614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6199192"/>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 id="2147486586" r:id="rId6"/>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jpg"/><Relationship Id="rId7" Type="http://schemas.openxmlformats.org/officeDocument/2006/relationships/slide" Target="slide2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8.xml"/><Relationship Id="rId4" Type="http://schemas.openxmlformats.org/officeDocument/2006/relationships/slide" Target="slide1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6</a:t>
            </a:r>
          </a:p>
          <a:p>
            <a:r>
              <a:rPr lang="en-US" dirty="0"/>
              <a:t>Spiritual Gifts</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a:t>Definitions of Spiritual Gifts</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304800" y="1371600"/>
            <a:ext cx="8686800" cy="4876800"/>
          </a:xfrm>
        </p:spPr>
        <p:txBody>
          <a:bodyPr>
            <a:normAutofit fontScale="92500" lnSpcReduction="20000"/>
          </a:bodyPr>
          <a:lstStyle/>
          <a:p>
            <a:pPr eaLnBrk="1" hangingPunct="1">
              <a:defRPr/>
            </a:pPr>
            <a:r>
              <a:rPr lang="en-US" altLang="en-US" sz="3100" dirty="0"/>
              <a:t>“They are specific abilities given to Christians by the Holy Spirit so we can serve others in nurture and/or outreach.”  </a:t>
            </a:r>
            <a:br>
              <a:rPr lang="en-US" altLang="en-US" sz="3100" dirty="0"/>
            </a:br>
            <a:r>
              <a:rPr lang="en-US" altLang="en-US" sz="2400" dirty="0"/>
              <a:t>(Roy C. Naden </a:t>
            </a:r>
            <a:r>
              <a:rPr lang="en-US" altLang="en-US" sz="2400" i="1" dirty="0"/>
              <a:t>Your Spiritual Gifts, Making the Great Discovery</a:t>
            </a:r>
            <a:r>
              <a:rPr lang="en-US" altLang="en-US" sz="2400" dirty="0"/>
              <a:t>)</a:t>
            </a:r>
          </a:p>
          <a:p>
            <a:pPr eaLnBrk="1" hangingPunct="1">
              <a:defRPr/>
            </a:pPr>
            <a:r>
              <a:rPr lang="en-US" altLang="en-US" sz="3100" dirty="0"/>
              <a:t>They are “a divinely ordained spiritual ability through which Christ enables His church to execute its task on earth.”  </a:t>
            </a:r>
            <a:r>
              <a:rPr lang="en-US" altLang="en-US" sz="2400" dirty="0"/>
              <a:t>(Michael Youssef, </a:t>
            </a:r>
            <a:r>
              <a:rPr lang="en-US" altLang="en-US" sz="2400" i="1" dirty="0"/>
              <a:t>Gifts of the Spirit, Discovering Your Spiritual Gifts</a:t>
            </a:r>
            <a:r>
              <a:rPr lang="en-US" altLang="en-US" sz="2400" dirty="0"/>
              <a:t>)</a:t>
            </a:r>
          </a:p>
          <a:p>
            <a:pPr eaLnBrk="1" hangingPunct="1">
              <a:defRPr/>
            </a:pPr>
            <a:r>
              <a:rPr lang="en-US" dirty="0"/>
              <a:t>They are a God-given capacity through which the Holy  [R]Spirit works in a believer to express Christ’s love and truth for the benefit of others. (</a:t>
            </a:r>
            <a:r>
              <a:rPr lang="en-US" sz="2200" dirty="0"/>
              <a:t>Perplexity AI)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Ephesians 4:11-13 NIV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So Christ himself gave the apostles, the prophets, the evangelists, the pastors and teachers, </a:t>
            </a:r>
            <a:r>
              <a:rPr lang="en-US" baseline="30000" dirty="0"/>
              <a:t>12</a:t>
            </a:r>
            <a:r>
              <a:rPr lang="en-US" dirty="0"/>
              <a:t> to equip his people for works of service, so that the body of Christ may be built up </a:t>
            </a:r>
            <a:r>
              <a:rPr lang="en-US" baseline="30000" dirty="0"/>
              <a:t>13</a:t>
            </a:r>
            <a:r>
              <a:rPr lang="en-US" dirty="0"/>
              <a:t> until we all reach unity in the faith and in the knowledge of the Son of God and become mature, attaining to the whole measure of the fullness of Christ.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1 Corinthians 12:8-11 ESV</a:t>
            </a:r>
            <a:endParaRPr lang="en-US" dirty="0"/>
          </a:p>
        </p:txBody>
      </p:sp>
      <p:sp>
        <p:nvSpPr>
          <p:cNvPr id="3" name="Content Placeholder 2"/>
          <p:cNvSpPr>
            <a:spLocks noGrp="1"/>
          </p:cNvSpPr>
          <p:nvPr>
            <p:ph idx="1"/>
          </p:nvPr>
        </p:nvSpPr>
        <p:spPr/>
        <p:txBody>
          <a:bodyPr>
            <a:normAutofit fontScale="85000" lnSpcReduction="10000"/>
          </a:bodyPr>
          <a:lstStyle/>
          <a:p>
            <a:r>
              <a:rPr lang="en-US" altLang="en-US" dirty="0"/>
              <a:t>For to one is given through the Spirit the utterance of wisdom, and to another the utterance of knowledge according to the same Spirit, </a:t>
            </a:r>
            <a:r>
              <a:rPr lang="en-US" altLang="en-US" baseline="30000" dirty="0"/>
              <a:t>9</a:t>
            </a:r>
            <a:r>
              <a:rPr lang="en-US" altLang="en-US" dirty="0"/>
              <a:t> to another faith by the same Spirit, to another gifts of healing by the one Spirit, </a:t>
            </a:r>
            <a:r>
              <a:rPr lang="en-US" altLang="en-US" baseline="30000" dirty="0"/>
              <a:t>10</a:t>
            </a:r>
            <a:r>
              <a:rPr lang="en-US" altLang="en-US" dirty="0"/>
              <a:t> to another the working of miracles, to another prophecy, to another the ability to distinguish between spirits, to another various kinds of tongues, to another the interpretation of tongues. </a:t>
            </a:r>
            <a:r>
              <a:rPr lang="en-US" altLang="en-US" baseline="30000" dirty="0"/>
              <a:t>11</a:t>
            </a:r>
            <a:r>
              <a:rPr lang="en-US" altLang="en-US" dirty="0"/>
              <a:t> All these are empowered by one and the same Spirit, who apportions to each one individually as he wills. </a:t>
            </a:r>
            <a:r>
              <a:rPr lang="en-US" altLang="en-US" sz="3200" dirty="0"/>
              <a:t> </a:t>
            </a:r>
            <a:r>
              <a:rPr lang="en-US" dirty="0"/>
              <a:t>[</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24418" name="Rectangle 2">
            <a:extLst>
              <a:ext uri="{FF2B5EF4-FFF2-40B4-BE49-F238E27FC236}">
                <a16:creationId xmlns:a16="http://schemas.microsoft.com/office/drawing/2014/main" id="{0522D5EA-E67E-71F2-DB82-D8E212685534}"/>
              </a:ext>
            </a:extLst>
          </p:cNvPr>
          <p:cNvSpPr>
            <a:spLocks noGrp="1" noChangeArrowheads="1"/>
          </p:cNvSpPr>
          <p:nvPr>
            <p:ph type="title"/>
          </p:nvPr>
        </p:nvSpPr>
        <p:spPr>
          <a:xfrm>
            <a:off x="1447800" y="500743"/>
            <a:ext cx="6477000" cy="762000"/>
          </a:xfrm>
        </p:spPr>
        <p:txBody>
          <a:bodyPr/>
          <a:lstStyle/>
          <a:p>
            <a:pPr eaLnBrk="1" hangingPunct="1">
              <a:defRPr/>
            </a:pPr>
            <a:r>
              <a:rPr lang="en-US" altLang="en-US" sz="3200" dirty="0"/>
              <a:t>Clusters of Gifts</a:t>
            </a:r>
          </a:p>
        </p:txBody>
      </p:sp>
      <p:sp>
        <p:nvSpPr>
          <p:cNvPr id="1724419" name="Rectangle 3">
            <a:extLst>
              <a:ext uri="{FF2B5EF4-FFF2-40B4-BE49-F238E27FC236}">
                <a16:creationId xmlns:a16="http://schemas.microsoft.com/office/drawing/2014/main" id="{83E9836C-AE43-7F98-FDB3-7DC651940D5E}"/>
              </a:ext>
            </a:extLst>
          </p:cNvPr>
          <p:cNvSpPr>
            <a:spLocks noGrp="1" noChangeArrowheads="1"/>
          </p:cNvSpPr>
          <p:nvPr>
            <p:ph type="body" idx="1"/>
          </p:nvPr>
        </p:nvSpPr>
        <p:spPr>
          <a:xfrm>
            <a:off x="228600" y="1371600"/>
            <a:ext cx="8686800" cy="4953000"/>
          </a:xfrm>
        </p:spPr>
        <p:txBody>
          <a:bodyPr/>
          <a:lstStyle/>
          <a:p>
            <a:pPr eaLnBrk="1" hangingPunct="1">
              <a:lnSpc>
                <a:spcPct val="90000"/>
              </a:lnSpc>
              <a:defRPr/>
            </a:pPr>
            <a:r>
              <a:rPr lang="en-US" altLang="en-US" sz="2600" b="1" dirty="0"/>
              <a:t>Support Cluster:</a:t>
            </a:r>
            <a:r>
              <a:rPr lang="en-US" altLang="en-US" sz="2600" dirty="0"/>
              <a:t> hospitality, support (helps, service, ministry), giving, compassion (mercy), intercession.</a:t>
            </a:r>
          </a:p>
          <a:p>
            <a:pPr eaLnBrk="1" hangingPunct="1">
              <a:lnSpc>
                <a:spcPct val="90000"/>
              </a:lnSpc>
              <a:defRPr/>
            </a:pPr>
            <a:r>
              <a:rPr lang="en-US" altLang="en-US" sz="2600" b="1" dirty="0"/>
              <a:t>Counselor Cluster:</a:t>
            </a:r>
            <a:r>
              <a:rPr lang="en-US" altLang="en-US" sz="2600" dirty="0"/>
              <a:t> insight (discernment), encouragement (exhortation), wisdom.</a:t>
            </a:r>
          </a:p>
          <a:p>
            <a:pPr eaLnBrk="1" hangingPunct="1">
              <a:lnSpc>
                <a:spcPct val="90000"/>
              </a:lnSpc>
              <a:defRPr/>
            </a:pPr>
            <a:r>
              <a:rPr lang="en-US" altLang="en-US" sz="2600" b="1" dirty="0"/>
              <a:t>Teacher Cluster:</a:t>
            </a:r>
            <a:r>
              <a:rPr lang="en-US" altLang="en-US" sz="2600" dirty="0"/>
              <a:t> knowledge, teaching</a:t>
            </a:r>
          </a:p>
          <a:p>
            <a:pPr eaLnBrk="1" hangingPunct="1">
              <a:lnSpc>
                <a:spcPct val="90000"/>
              </a:lnSpc>
              <a:defRPr/>
            </a:pPr>
            <a:r>
              <a:rPr lang="en-US" altLang="en-US" sz="2600" b="1" dirty="0"/>
              <a:t>Shepherd/Evangelist Cluster:</a:t>
            </a:r>
            <a:r>
              <a:rPr lang="en-US" altLang="en-US" sz="2600" dirty="0"/>
              <a:t> evangelism, shepherd (pastor) speaking up for God (prophecy) cross-cultural ministry.</a:t>
            </a:r>
          </a:p>
          <a:p>
            <a:pPr eaLnBrk="1" hangingPunct="1">
              <a:lnSpc>
                <a:spcPct val="90000"/>
              </a:lnSpc>
              <a:defRPr/>
            </a:pPr>
            <a:r>
              <a:rPr lang="en-US" altLang="en-US" sz="2600" b="1" dirty="0"/>
              <a:t>Leader Cluster:</a:t>
            </a:r>
            <a:r>
              <a:rPr lang="en-US" altLang="en-US" sz="2600" dirty="0"/>
              <a:t> leadership, administration</a:t>
            </a:r>
          </a:p>
          <a:p>
            <a:pPr eaLnBrk="1" hangingPunct="1">
              <a:lnSpc>
                <a:spcPct val="90000"/>
              </a:lnSpc>
              <a:defRPr/>
            </a:pPr>
            <a:r>
              <a:rPr lang="en-US" altLang="en-US" sz="2600" b="1" dirty="0"/>
              <a:t>Sign Cluster:</a:t>
            </a:r>
            <a:r>
              <a:rPr lang="en-US" altLang="en-US" sz="2600" dirty="0"/>
              <a:t> voluntary poverty, martyrdom, miracles, healing, exorcism, celibacy, tongues, and interpretation of tongues.  [</a:t>
            </a:r>
            <a:r>
              <a:rPr lang="en-US" altLang="en-US" sz="2600" dirty="0">
                <a:hlinkClick r:id="rId4" action="ppaction://hlinksldjump"/>
              </a:rPr>
              <a:t>R</a:t>
            </a:r>
            <a:r>
              <a:rPr lang="en-US" altLang="en-US" sz="2600" dirty="0"/>
              <a:t>]</a:t>
            </a:r>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22C0-62AD-5083-D738-5E1EBE22F4FE}"/>
              </a:ext>
            </a:extLst>
          </p:cNvPr>
          <p:cNvSpPr>
            <a:spLocks noGrp="1"/>
          </p:cNvSpPr>
          <p:nvPr>
            <p:ph type="title"/>
          </p:nvPr>
        </p:nvSpPr>
        <p:spPr/>
        <p:txBody>
          <a:bodyPr/>
          <a:lstStyle/>
          <a:p>
            <a:r>
              <a:rPr lang="en-US" dirty="0"/>
              <a:t>1 Corinthians 13:1-3 ESV</a:t>
            </a:r>
          </a:p>
        </p:txBody>
      </p:sp>
      <p:sp>
        <p:nvSpPr>
          <p:cNvPr id="3" name="Content Placeholder 2">
            <a:extLst>
              <a:ext uri="{FF2B5EF4-FFF2-40B4-BE49-F238E27FC236}">
                <a16:creationId xmlns:a16="http://schemas.microsoft.com/office/drawing/2014/main" id="{3AE0021C-9977-CFED-C56E-12D0663C5DC5}"/>
              </a:ext>
            </a:extLst>
          </p:cNvPr>
          <p:cNvSpPr>
            <a:spLocks noGrp="1"/>
          </p:cNvSpPr>
          <p:nvPr>
            <p:ph idx="1"/>
          </p:nvPr>
        </p:nvSpPr>
        <p:spPr>
          <a:xfrm>
            <a:off x="533400" y="1981201"/>
            <a:ext cx="7772400" cy="4267200"/>
          </a:xfrm>
        </p:spPr>
        <p:txBody>
          <a:bodyPr>
            <a:normAutofit fontScale="92500"/>
          </a:bodyPr>
          <a:lstStyle/>
          <a:p>
            <a:r>
              <a:rPr lang="en-US" dirty="0"/>
              <a:t> If I speak in the tongues of men and of angels, but have not love, I am a noisy gong or a clanging cymbal. </a:t>
            </a:r>
            <a:r>
              <a:rPr lang="en-US" baseline="30000" dirty="0"/>
              <a:t>2</a:t>
            </a:r>
            <a:r>
              <a:rPr lang="en-US" dirty="0"/>
              <a:t> And if I have prophetic powers, and understand all mysteries and all knowledge, and if I have all faith, so as to remove mountains, but have not love, I am nothing. </a:t>
            </a:r>
            <a:r>
              <a:rPr lang="en-US" baseline="30000" dirty="0"/>
              <a:t>3</a:t>
            </a:r>
            <a:r>
              <a:rPr lang="en-US" dirty="0"/>
              <a:t> If I give away all I have, and if I deliver up my body to be burned, but have not love, I gain nothing.  [</a:t>
            </a:r>
            <a:r>
              <a:rPr lang="en-US" dirty="0">
                <a:hlinkClick r:id="rId3" action="ppaction://hlinksldjump"/>
              </a:rPr>
              <a:t>R</a:t>
            </a:r>
            <a:r>
              <a:rPr lang="en-US" dirty="0"/>
              <a:t>]</a:t>
            </a:r>
          </a:p>
        </p:txBody>
      </p:sp>
    </p:spTree>
    <p:extLst>
      <p:ext uri="{BB962C8B-B14F-4D97-AF65-F5344CB8AC3E}">
        <p14:creationId xmlns:p14="http://schemas.microsoft.com/office/powerpoint/2010/main" val="3958386557"/>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rPr>
              <a:t>Galatians 5:22-23 ESV</a:t>
            </a:r>
            <a:endParaRPr lang="en-US" dirty="0">
              <a:effectLst/>
            </a:endParaRPr>
          </a:p>
        </p:txBody>
      </p:sp>
      <p:sp>
        <p:nvSpPr>
          <p:cNvPr id="3" name="Content Placeholder 2"/>
          <p:cNvSpPr>
            <a:spLocks noGrp="1"/>
          </p:cNvSpPr>
          <p:nvPr>
            <p:ph idx="1"/>
          </p:nvPr>
        </p:nvSpPr>
        <p:spPr/>
        <p:txBody>
          <a:bodyPr>
            <a:normAutofit/>
          </a:bodyPr>
          <a:lstStyle/>
          <a:p>
            <a:r>
              <a:rPr lang="en-US" dirty="0">
                <a:effectLst>
                  <a:outerShdw blurRad="38100" dist="38100" dir="2700000" algn="tl">
                    <a:srgbClr val="000000">
                      <a:alpha val="43137"/>
                    </a:srgbClr>
                  </a:outerShdw>
                </a:effectLst>
              </a:rPr>
              <a:t>But the fruit of the Spirit is love, joy, peace, patience, kindness, goodness, faithfulness, </a:t>
            </a:r>
            <a:r>
              <a:rPr lang="en-US" baseline="30000" dirty="0">
                <a:effectLst>
                  <a:outerShdw blurRad="38100" dist="38100" dir="2700000" algn="tl">
                    <a:srgbClr val="000000">
                      <a:alpha val="43137"/>
                    </a:srgbClr>
                  </a:outerShdw>
                </a:effectLst>
              </a:rPr>
              <a:t>23</a:t>
            </a:r>
            <a:r>
              <a:rPr lang="en-US" dirty="0">
                <a:effectLst>
                  <a:outerShdw blurRad="38100" dist="38100" dir="2700000" algn="tl">
                    <a:srgbClr val="000000">
                      <a:alpha val="43137"/>
                    </a:srgbClr>
                  </a:outerShdw>
                </a:effectLst>
              </a:rPr>
              <a:t> gentleness, self-control; against such things there is no law.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3241465"/>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Acts 2:4, 8, 11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a:bodyPr>
          <a:lstStyle/>
          <a:p>
            <a:r>
              <a:rPr lang="en-US" dirty="0"/>
              <a:t>And they were all filled with the Holy Spirit and began to speak in other tongues as the Spirit gave them utterance. ... </a:t>
            </a:r>
            <a:r>
              <a:rPr lang="en-US" baseline="30000" dirty="0"/>
              <a:t>8</a:t>
            </a:r>
            <a:r>
              <a:rPr lang="en-US" dirty="0"/>
              <a:t> And how is it that we hear, each of us in his own native language? ... </a:t>
            </a:r>
            <a:r>
              <a:rPr lang="en-US" baseline="30000" dirty="0"/>
              <a:t>11</a:t>
            </a:r>
            <a:r>
              <a:rPr lang="en-US" dirty="0"/>
              <a:t> we hear them telling in our own tongues the mighty works of God."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8806-BCAA-417B-8508-A48EF928A56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14:2, 4, 9, 11, 13, 19, 23, 27-28 ESV</a:t>
            </a:r>
            <a:endParaRPr lang="en-US" dirty="0"/>
          </a:p>
        </p:txBody>
      </p:sp>
      <p:sp>
        <p:nvSpPr>
          <p:cNvPr id="3" name="Content Placeholder 2">
            <a:extLst>
              <a:ext uri="{FF2B5EF4-FFF2-40B4-BE49-F238E27FC236}">
                <a16:creationId xmlns:a16="http://schemas.microsoft.com/office/drawing/2014/main" id="{A27C7B43-C577-42DD-9825-090CCB4A11DC}"/>
              </a:ext>
            </a:extLst>
          </p:cNvPr>
          <p:cNvSpPr>
            <a:spLocks noGrp="1"/>
          </p:cNvSpPr>
          <p:nvPr>
            <p:ph idx="1"/>
          </p:nvPr>
        </p:nvSpPr>
        <p:spPr/>
        <p:txBody>
          <a:bodyPr>
            <a:normAutofit fontScale="85000" lnSpcReduction="20000"/>
          </a:bodyPr>
          <a:lstStyle/>
          <a:p>
            <a:r>
              <a:rPr lang="en-US" dirty="0">
                <a:effectLst>
                  <a:outerShdw blurRad="38100" dist="38100" dir="2700000" algn="tl">
                    <a:srgbClr val="000000">
                      <a:alpha val="43137"/>
                    </a:srgbClr>
                  </a:outerShdw>
                </a:effectLst>
              </a:rPr>
              <a:t> For one who speaks in a tongue speaks not to men but to God; for no one understands him, but he utters mysteries in the Spirit. ... 4 The one who speaks in a tongue builds up himself, but the one who prophesies builds up the church. ... 9 So with yourselves, if with your tongue you utter speech that is not intelligible, how will anyone know what is said? For you will be speaking into the air. ... 11 but if I do not know the meaning of the language, I will be a foreigner to the speaker and the speaker a foreigner to me. ... 13 Therefore, one who speaks in a tongue should pray that he may interpret. ... </a:t>
            </a:r>
            <a:endParaRPr lang="en-US" dirty="0"/>
          </a:p>
        </p:txBody>
      </p:sp>
    </p:spTree>
    <p:extLst>
      <p:ext uri="{BB962C8B-B14F-4D97-AF65-F5344CB8AC3E}">
        <p14:creationId xmlns:p14="http://schemas.microsoft.com/office/powerpoint/2010/main" val="3065519133"/>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rPr>
              <a:t>1 Corinthians 14:2, 4, 9, 11, 13, 19, 23, 27-28 ESV</a:t>
            </a:r>
            <a:endParaRPr lang="en-US" dirty="0"/>
          </a:p>
        </p:txBody>
      </p:sp>
      <p:sp>
        <p:nvSpPr>
          <p:cNvPr id="3" name="Content Placeholder 2"/>
          <p:cNvSpPr>
            <a:spLocks noGrp="1"/>
          </p:cNvSpPr>
          <p:nvPr>
            <p:ph idx="1"/>
          </p:nvPr>
        </p:nvSpPr>
        <p:spPr/>
        <p:txBody>
          <a:bodyPr>
            <a:normAutofit fontScale="85000" lnSpcReduction="10000"/>
          </a:bodyPr>
          <a:lstStyle/>
          <a:p>
            <a:r>
              <a:rPr lang="en-US" dirty="0">
                <a:effectLst>
                  <a:outerShdw blurRad="38100" dist="38100" dir="2700000" algn="tl">
                    <a:srgbClr val="000000">
                      <a:alpha val="43137"/>
                    </a:srgbClr>
                  </a:outerShdw>
                </a:effectLst>
              </a:rPr>
              <a:t>19 Nevertheless, in church I would rather speak five words with my mind in order to instruct others, than ten thousand words in a tongue. ... 23 If, therefore, the whole church comes together and all speak in tongues, and outsiders or unbelievers enter, will they not say that you are out of your minds? ... 27 If any speak in a tongue, let there be only two or at most three, and each in turn, and let someone interpret. 28 But if there is no one to interpret, let each of them keep silent in church and speak to himself and to God.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endParaRPr lang="en-US" dirty="0"/>
          </a:p>
          <a:p>
            <a:endParaRPr lang="en-US" dirty="0"/>
          </a:p>
        </p:txBody>
      </p:sp>
    </p:spTree>
    <p:extLst>
      <p:ext uri="{BB962C8B-B14F-4D97-AF65-F5344CB8AC3E}">
        <p14:creationId xmlns:p14="http://schemas.microsoft.com/office/powerpoint/2010/main" val="3472070599"/>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14:1 ESV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10000"/>
          </a:bodyPr>
          <a:lstStyle/>
          <a:p>
            <a:r>
              <a:rPr lang="en-US" dirty="0">
                <a:effectLst>
                  <a:outerShdw blurRad="38100" dist="38100" dir="2700000" algn="tl">
                    <a:srgbClr val="000000">
                      <a:alpha val="43137"/>
                    </a:srgbClr>
                  </a:outerShdw>
                </a:effectLst>
              </a:rPr>
              <a:t>Pursue love, and earnestly desire the spiritual gifts, especially that you may prophesy.</a:t>
            </a:r>
          </a:p>
          <a:p>
            <a:r>
              <a:rPr lang="en-US" dirty="0">
                <a:effectLst>
                  <a:outerShdw blurRad="38100" dist="38100" dir="2700000" algn="tl">
                    <a:srgbClr val="000000">
                      <a:alpha val="43137"/>
                    </a:srgbClr>
                  </a:outerShdw>
                </a:effectLst>
              </a:rPr>
              <a:t>Why does Paul begin chapter 14 with the words, “Pursue love.”</a:t>
            </a:r>
          </a:p>
          <a:p>
            <a:r>
              <a:rPr lang="en-US" dirty="0">
                <a:effectLst>
                  <a:outerShdw blurRad="38100" dist="38100" dir="2700000" algn="tl">
                    <a:srgbClr val="000000">
                      <a:alpha val="43137"/>
                    </a:srgbClr>
                  </a:outerShdw>
                </a:effectLst>
              </a:rPr>
              <a:t>How should we regard spiritual gifts according to this verse?</a:t>
            </a:r>
          </a:p>
          <a:p>
            <a:r>
              <a:rPr lang="en-US" dirty="0">
                <a:effectLst>
                  <a:outerShdw blurRad="38100" dist="38100" dir="2700000" algn="tl">
                    <a:srgbClr val="000000">
                      <a:alpha val="43137"/>
                    </a:srgbClr>
                  </a:outerShdw>
                </a:effectLst>
              </a:rPr>
              <a:t>Should we pray for spiritual gifts?</a:t>
            </a:r>
          </a:p>
          <a:p>
            <a:r>
              <a:rPr lang="en-US" dirty="0">
                <a:effectLst>
                  <a:outerShdw blurRad="38100" dist="38100" dir="2700000" algn="tl">
                    <a:srgbClr val="000000">
                      <a:alpha val="43137"/>
                    </a:srgbClr>
                  </a:outerShdw>
                </a:effectLst>
              </a:rPr>
              <a:t>What is the gift of prophecy that we should especially desire?</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B94A-3D5E-1BB5-58EA-0241FEA48D2E}"/>
              </a:ext>
            </a:extLst>
          </p:cNvPr>
          <p:cNvSpPr>
            <a:spLocks noGrp="1"/>
          </p:cNvSpPr>
          <p:nvPr>
            <p:ph type="title"/>
          </p:nvPr>
        </p:nvSpPr>
        <p:spPr/>
        <p:txBody>
          <a:bodyPr/>
          <a:lstStyle/>
          <a:p>
            <a:r>
              <a:rPr lang="en-US" dirty="0"/>
              <a:t>1 Corinthians 14:3-5, 19 ESV</a:t>
            </a:r>
          </a:p>
        </p:txBody>
      </p:sp>
      <p:sp>
        <p:nvSpPr>
          <p:cNvPr id="3" name="Content Placeholder 2">
            <a:extLst>
              <a:ext uri="{FF2B5EF4-FFF2-40B4-BE49-F238E27FC236}">
                <a16:creationId xmlns:a16="http://schemas.microsoft.com/office/drawing/2014/main" id="{2AABD6F0-82F3-DDC2-07D8-07C0313A2588}"/>
              </a:ext>
            </a:extLst>
          </p:cNvPr>
          <p:cNvSpPr>
            <a:spLocks noGrp="1"/>
          </p:cNvSpPr>
          <p:nvPr>
            <p:ph idx="1"/>
          </p:nvPr>
        </p:nvSpPr>
        <p:spPr/>
        <p:txBody>
          <a:bodyPr>
            <a:normAutofit fontScale="85000" lnSpcReduction="20000"/>
          </a:bodyPr>
          <a:lstStyle/>
          <a:p>
            <a:r>
              <a:rPr lang="en-US" dirty="0"/>
              <a:t>On the other hand, the one who prophesies speaks to people for their upbuilding and encouragement and consolation. 4 The one who speaks in a tongue builds up himself, but the one who prophesies builds up the church. 5 Now I want you all to speak in tongues, but even more to prophesy. The one who prophesies is greater than the one who speaks in tongues, unless someone interprets, so that the church may be built up. ... 19 Nevertheless, in church I would rather speak five words with my mind in order to instruct others, than ten thousand words in a tongue. [</a:t>
            </a:r>
            <a:r>
              <a:rPr lang="en-US" dirty="0">
                <a:hlinkClick r:id="rId3" action="ppaction://hlinksldjump"/>
              </a:rPr>
              <a:t>R</a:t>
            </a:r>
            <a:r>
              <a:rPr lang="en-US" dirty="0"/>
              <a:t>]</a:t>
            </a:r>
          </a:p>
        </p:txBody>
      </p:sp>
    </p:spTree>
    <p:extLst>
      <p:ext uri="{BB962C8B-B14F-4D97-AF65-F5344CB8AC3E}">
        <p14:creationId xmlns:p14="http://schemas.microsoft.com/office/powerpoint/2010/main" val="2308004797"/>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14:37-38 ESV</a:t>
            </a:r>
          </a:p>
        </p:txBody>
      </p:sp>
      <p:sp>
        <p:nvSpPr>
          <p:cNvPr id="3" name="Content Placeholder 2"/>
          <p:cNvSpPr>
            <a:spLocks noGrp="1"/>
          </p:cNvSpPr>
          <p:nvPr>
            <p:ph idx="1"/>
          </p:nvPr>
        </p:nvSpPr>
        <p:spPr/>
        <p:txBody>
          <a:bodyPr>
            <a:normAutofit/>
          </a:bodyPr>
          <a:lstStyle/>
          <a:p>
            <a:r>
              <a:rPr lang="en-US" dirty="0"/>
              <a:t>If anyone thinks that he is a prophet, or spiritual, he should acknowledge that the things I am writing to you are a command of the Lord. </a:t>
            </a:r>
            <a:r>
              <a:rPr lang="en-US" baseline="30000" dirty="0"/>
              <a:t>38</a:t>
            </a:r>
            <a:r>
              <a:rPr lang="en-US" dirty="0"/>
              <a:t> If anyone does not recognize this, he is not recognized.  [</a:t>
            </a:r>
            <a:r>
              <a:rPr lang="en-US" dirty="0">
                <a:hlinkClick r:id="rId3" action="ppaction://hlinksldjump"/>
              </a:rPr>
              <a:t>R</a:t>
            </a:r>
            <a:r>
              <a:rPr lang="en-US" dirty="0"/>
              <a:t>]</a:t>
            </a:r>
          </a:p>
        </p:txBody>
      </p:sp>
    </p:spTree>
    <p:extLst>
      <p:ext uri="{BB962C8B-B14F-4D97-AF65-F5344CB8AC3E}">
        <p14:creationId xmlns:p14="http://schemas.microsoft.com/office/powerpoint/2010/main" val="4066814278"/>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25955" name="Rectangle 3"/>
          <p:cNvSpPr>
            <a:spLocks noGrp="1" noChangeArrowheads="1"/>
          </p:cNvSpPr>
          <p:nvPr>
            <p:ph idx="1"/>
          </p:nvPr>
        </p:nvSpPr>
        <p:spPr>
          <a:xfrm>
            <a:off x="685800" y="1493838"/>
            <a:ext cx="7899400" cy="4830762"/>
          </a:xfrm>
        </p:spPr>
        <p:txBody>
          <a:bodyPr>
            <a:noAutofit/>
          </a:bodyPr>
          <a:lstStyle/>
          <a:p>
            <a:pPr>
              <a:lnSpc>
                <a:spcPct val="90000"/>
              </a:lnSpc>
            </a:pPr>
            <a:r>
              <a:rPr lang="en-US" altLang="en-US" dirty="0"/>
              <a:t>Linguistic Studies</a:t>
            </a:r>
            <a:br>
              <a:rPr lang="en-US" altLang="en-US" dirty="0"/>
            </a:br>
            <a:r>
              <a:rPr lang="en-US" altLang="en-US" dirty="0"/>
              <a:t>Prof </a:t>
            </a:r>
            <a:r>
              <a:rPr lang="en-US" altLang="en-US" dirty="0" err="1"/>
              <a:t>Samarin</a:t>
            </a:r>
            <a:r>
              <a:rPr lang="en-US" altLang="en-US" dirty="0"/>
              <a:t> of Univ. of Toronto’s Department of Linguistics, published, after more than a decade of careful research, a massive study of glossolalia from a linguistic perspective.  </a:t>
            </a:r>
          </a:p>
          <a:p>
            <a:pPr lvl="1">
              <a:lnSpc>
                <a:spcPct val="90000"/>
              </a:lnSpc>
            </a:pPr>
            <a:r>
              <a:rPr lang="en-US" altLang="en-US" dirty="0"/>
              <a:t>He found it to be: “a meaningless but phonetically structured human utterance believed by the speaker to be a real language but bearing no systematic resemblance to any natural language, living or dead.”</a:t>
            </a:r>
          </a:p>
        </p:txBody>
      </p:sp>
    </p:spTree>
    <p:extLst>
      <p:ext uri="{BB962C8B-B14F-4D97-AF65-F5344CB8AC3E}">
        <p14:creationId xmlns:p14="http://schemas.microsoft.com/office/powerpoint/2010/main" val="1723004035"/>
      </p:ext>
    </p:extLst>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381000"/>
            <a:ext cx="8153400" cy="1112838"/>
          </a:xfrm>
        </p:spPr>
        <p:txBody>
          <a:bodyPr/>
          <a:lstStyle/>
          <a:p>
            <a:r>
              <a:rPr lang="en-US" altLang="en-US" dirty="0"/>
              <a:t>Speaking in Tongues</a:t>
            </a:r>
            <a:br>
              <a:rPr lang="en-US" altLang="en-US" dirty="0"/>
            </a:br>
            <a:r>
              <a:rPr lang="en-US" altLang="en-US" sz="2800" dirty="0"/>
              <a:t>Gerhard </a:t>
            </a:r>
            <a:r>
              <a:rPr lang="en-US" altLang="en-US" sz="2800" dirty="0" err="1"/>
              <a:t>Hasel</a:t>
            </a:r>
            <a:r>
              <a:rPr lang="en-US" altLang="en-US" sz="2800" dirty="0"/>
              <a:t> (1991)</a:t>
            </a:r>
          </a:p>
        </p:txBody>
      </p:sp>
      <p:sp>
        <p:nvSpPr>
          <p:cNvPr id="126979" name="Rectangle 3"/>
          <p:cNvSpPr>
            <a:spLocks noGrp="1" noChangeArrowheads="1"/>
          </p:cNvSpPr>
          <p:nvPr>
            <p:ph idx="1"/>
          </p:nvPr>
        </p:nvSpPr>
        <p:spPr>
          <a:xfrm>
            <a:off x="762000" y="1676400"/>
            <a:ext cx="7772400" cy="4876800"/>
          </a:xfrm>
        </p:spPr>
        <p:txBody>
          <a:bodyPr>
            <a:normAutofit lnSpcReduction="10000"/>
          </a:bodyPr>
          <a:lstStyle/>
          <a:p>
            <a:r>
              <a:rPr lang="en-US" altLang="en-US" sz="2800" dirty="0"/>
              <a:t>Glossolalia in non-Christian religions</a:t>
            </a:r>
          </a:p>
          <a:p>
            <a:pPr lvl="1"/>
            <a:r>
              <a:rPr lang="en-US" altLang="en-US" dirty="0"/>
              <a:t>L. Carlyle May shows that glossolalia in non-Christian religions is present in “Malaysia, Indonesia, Siberia, Arctic regions, China, Japan, Korea, Arabia, and Burma, among other places.  It is also present extensively in African tribal religions.”</a:t>
            </a:r>
          </a:p>
          <a:p>
            <a:pPr lvl="1"/>
            <a:r>
              <a:rPr lang="en-US" altLang="en-US" dirty="0"/>
              <a:t>Glossolalia is not restricted to Christians alone, but many other persons, among them priests, shamans, sorcerers and others of other major religions of the world, engage in glossolalia.</a:t>
            </a:r>
          </a:p>
        </p:txBody>
      </p:sp>
    </p:spTree>
    <p:extLst>
      <p:ext uri="{BB962C8B-B14F-4D97-AF65-F5344CB8AC3E}">
        <p14:creationId xmlns:p14="http://schemas.microsoft.com/office/powerpoint/2010/main" val="3304289354"/>
      </p:ext>
    </p:extLst>
  </p:cSld>
  <p:clrMapOvr>
    <a:masterClrMapping/>
  </p:clrMapOvr>
  <p:transition spd="med">
    <p:random/>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28003" name="Rectangle 3"/>
          <p:cNvSpPr>
            <a:spLocks noGrp="1" noChangeArrowheads="1"/>
          </p:cNvSpPr>
          <p:nvPr>
            <p:ph idx="1"/>
          </p:nvPr>
        </p:nvSpPr>
        <p:spPr>
          <a:xfrm>
            <a:off x="762000" y="1676400"/>
            <a:ext cx="7772400" cy="4449763"/>
          </a:xfrm>
        </p:spPr>
        <p:txBody>
          <a:bodyPr/>
          <a:lstStyle/>
          <a:p>
            <a:pPr>
              <a:lnSpc>
                <a:spcPct val="90000"/>
              </a:lnSpc>
            </a:pPr>
            <a:r>
              <a:rPr lang="en-US" altLang="en-US" dirty="0"/>
              <a:t>A learned behavior</a:t>
            </a:r>
          </a:p>
          <a:p>
            <a:pPr lvl="1">
              <a:lnSpc>
                <a:spcPct val="90000"/>
              </a:lnSpc>
            </a:pPr>
            <a:r>
              <a:rPr lang="en-US" altLang="en-US" dirty="0"/>
              <a:t>The fact that glossolalia can be learned, that it is even “taught” by Pentecostals and other charismatics, that it can be self-taught … is of utmost importance.</a:t>
            </a:r>
          </a:p>
          <a:p>
            <a:pPr lvl="1">
              <a:lnSpc>
                <a:spcPct val="90000"/>
              </a:lnSpc>
            </a:pPr>
            <a:r>
              <a:rPr lang="en-US" altLang="en-US" dirty="0"/>
              <a:t>How is it that a non-religious humanities scholar “taught himself” to engage in glossolalia and can continue to do so at will?</a:t>
            </a:r>
          </a:p>
          <a:p>
            <a:pPr lvl="1">
              <a:lnSpc>
                <a:spcPct val="90000"/>
              </a:lnSpc>
            </a:pPr>
            <a:endParaRPr lang="en-US" altLang="en-US" dirty="0"/>
          </a:p>
        </p:txBody>
      </p:sp>
    </p:spTree>
    <p:extLst>
      <p:ext uri="{BB962C8B-B14F-4D97-AF65-F5344CB8AC3E}">
        <p14:creationId xmlns:p14="http://schemas.microsoft.com/office/powerpoint/2010/main" val="1412893892"/>
      </p:ext>
    </p:extLst>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29027" name="Rectangle 3"/>
          <p:cNvSpPr>
            <a:spLocks noGrp="1" noChangeArrowheads="1"/>
          </p:cNvSpPr>
          <p:nvPr>
            <p:ph idx="1"/>
          </p:nvPr>
        </p:nvSpPr>
        <p:spPr>
          <a:xfrm>
            <a:off x="762000" y="1676400"/>
            <a:ext cx="7772400" cy="4876800"/>
          </a:xfrm>
        </p:spPr>
        <p:txBody>
          <a:bodyPr>
            <a:normAutofit lnSpcReduction="10000"/>
          </a:bodyPr>
          <a:lstStyle/>
          <a:p>
            <a:pPr>
              <a:lnSpc>
                <a:spcPct val="90000"/>
              </a:lnSpc>
            </a:pPr>
            <a:r>
              <a:rPr lang="en-US" altLang="en-US" sz="2800" dirty="0"/>
              <a:t>Doctrinal Disunity</a:t>
            </a:r>
          </a:p>
          <a:p>
            <a:pPr lvl="1">
              <a:lnSpc>
                <a:spcPct val="90000"/>
              </a:lnSpc>
            </a:pPr>
            <a:r>
              <a:rPr lang="en-US" altLang="en-US" dirty="0"/>
              <a:t>Is it not inconsistent that a movement which claims to be in direct contact with the Holy Spirit, to have all gifts such as prophecy, apostleship, and the word of knowledge, to communicate directly with God by tongues-speaking and other means, can at the same time include Roman Catholics, conservative and liberal Protestants, </a:t>
            </a:r>
            <a:r>
              <a:rPr lang="en-US" altLang="en-US" dirty="0" err="1"/>
              <a:t>amillennialists</a:t>
            </a:r>
            <a:r>
              <a:rPr lang="en-US" altLang="en-US" dirty="0"/>
              <a:t>, premillennialists, Calvinists, Armenians, those who deny the …inspiration of the Bible, and those who reject Christ’s vicarious atonement on the cross?</a:t>
            </a:r>
          </a:p>
        </p:txBody>
      </p:sp>
    </p:spTree>
    <p:extLst>
      <p:ext uri="{BB962C8B-B14F-4D97-AF65-F5344CB8AC3E}">
        <p14:creationId xmlns:p14="http://schemas.microsoft.com/office/powerpoint/2010/main" val="952655035"/>
      </p:ext>
    </p:extLst>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30051" name="Rectangle 3"/>
          <p:cNvSpPr>
            <a:spLocks noGrp="1" noChangeArrowheads="1"/>
          </p:cNvSpPr>
          <p:nvPr>
            <p:ph idx="1"/>
          </p:nvPr>
        </p:nvSpPr>
        <p:spPr>
          <a:xfrm>
            <a:off x="762000" y="1676400"/>
            <a:ext cx="7772400" cy="4876800"/>
          </a:xfrm>
        </p:spPr>
        <p:txBody>
          <a:bodyPr/>
          <a:lstStyle/>
          <a:p>
            <a:r>
              <a:rPr lang="en-US" altLang="en-US" dirty="0"/>
              <a:t>Interpretation of “tongues”</a:t>
            </a:r>
          </a:p>
          <a:p>
            <a:pPr lvl="1"/>
            <a:r>
              <a:rPr lang="en-US" altLang="en-US" dirty="0"/>
              <a:t>In order to investigate the accuracy of these interpretations, we (Dr. John P. </a:t>
            </a:r>
            <a:r>
              <a:rPr lang="en-US" altLang="en-US" dirty="0" err="1"/>
              <a:t>Kildahl</a:t>
            </a:r>
            <a:r>
              <a:rPr lang="en-US" altLang="en-US" dirty="0"/>
              <a:t>) undertook to play a taped example of tongue-speech privately for several different interpreters of tongues.  In no instance was there any similarity in the several interpretations.  [</a:t>
            </a:r>
            <a:r>
              <a:rPr lang="en-US" altLang="en-US" dirty="0">
                <a:hlinkClick r:id="rId3" action="ppaction://hlinksldjump"/>
              </a:rPr>
              <a:t>R</a:t>
            </a:r>
            <a:r>
              <a:rPr lang="en-US" altLang="en-US" dirty="0"/>
              <a:t>]</a:t>
            </a:r>
          </a:p>
        </p:txBody>
      </p:sp>
    </p:spTree>
    <p:extLst>
      <p:ext uri="{BB962C8B-B14F-4D97-AF65-F5344CB8AC3E}">
        <p14:creationId xmlns:p14="http://schemas.microsoft.com/office/powerpoint/2010/main" val="1297665144"/>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77500" lnSpcReduction="20000"/>
          </a:bodyPr>
          <a:lstStyle/>
          <a:p>
            <a:r>
              <a:rPr lang="en-US" dirty="0"/>
              <a:t>In our lesson this week, Paul teaches that the church is one body with many Spirit-given gifts, all intended to serve and strengthen others. Love must govern every gift. Therefore, worship should prioritize understandable, edifying speech—especially prophecy over uninterpreted tongues—and be conducted peacefully and orderly.</a:t>
            </a:r>
          </a:p>
          <a:p>
            <a:pPr lvl="1"/>
            <a:r>
              <a:rPr lang="en-US" dirty="0"/>
              <a:t>Spiritual Gifts and Their Purpose</a:t>
            </a:r>
          </a:p>
          <a:p>
            <a:pPr lvl="1"/>
            <a:r>
              <a:rPr lang="en-US" dirty="0"/>
              <a:t>Essential Key</a:t>
            </a:r>
          </a:p>
          <a:p>
            <a:pPr lvl="1"/>
            <a:r>
              <a:rPr lang="en-US" dirty="0"/>
              <a:t>Prophecy vs. Tongues</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Gifts and Their Purpose</a:t>
            </a:r>
          </a:p>
        </p:txBody>
      </p:sp>
      <p:sp>
        <p:nvSpPr>
          <p:cNvPr id="3" name="Content Placeholder 2"/>
          <p:cNvSpPr>
            <a:spLocks noGrp="1"/>
          </p:cNvSpPr>
          <p:nvPr>
            <p:ph idx="1"/>
          </p:nvPr>
        </p:nvSpPr>
        <p:spPr/>
        <p:txBody>
          <a:bodyPr>
            <a:normAutofit fontScale="77500" lnSpcReduction="20000"/>
          </a:bodyPr>
          <a:lstStyle/>
          <a:p>
            <a:r>
              <a:rPr lang="en-US" dirty="0"/>
              <a:t>How would you define Spiritual Gifts? [</a:t>
            </a:r>
            <a:r>
              <a:rPr lang="en-US" dirty="0">
                <a:hlinkClick r:id="rId4" action="ppaction://hlinksldjump"/>
              </a:rPr>
              <a:t>Link</a:t>
            </a:r>
            <a:r>
              <a:rPr lang="en-US" dirty="0"/>
              <a:t>]</a:t>
            </a:r>
          </a:p>
          <a:p>
            <a:r>
              <a:rPr lang="en-US" dirty="0"/>
              <a:t>How does Paul describe the purpose of Spiritual Gifts? (</a:t>
            </a:r>
            <a:r>
              <a:rPr lang="en-US" dirty="0">
                <a:hlinkClick r:id="rId5" action="ppaction://hlinksldjump"/>
              </a:rPr>
              <a:t>Eph 4:11-13</a:t>
            </a:r>
            <a:r>
              <a:rPr lang="en-US" dirty="0"/>
              <a:t>)</a:t>
            </a:r>
          </a:p>
          <a:p>
            <a:r>
              <a:rPr lang="en-US" dirty="0"/>
              <a:t>What spiritual gifts does Paul list for the Corinthian church? (</a:t>
            </a:r>
            <a:r>
              <a:rPr lang="en-US" dirty="0">
                <a:hlinkClick r:id="rId6" action="ppaction://hlinksldjump"/>
              </a:rPr>
              <a:t>1 Cor 12:8-11</a:t>
            </a:r>
            <a:r>
              <a:rPr lang="en-US" dirty="0"/>
              <a:t>)</a:t>
            </a:r>
          </a:p>
          <a:p>
            <a:r>
              <a:rPr lang="en-US" altLang="en-US" dirty="0"/>
              <a:t>How is the church like a human body, and what does this have to do with the “different kinds of gifts” in the church?</a:t>
            </a:r>
          </a:p>
          <a:p>
            <a:r>
              <a:rPr lang="en-US" altLang="en-US" dirty="0"/>
              <a:t>How do these spiritual gifts group together and which may no longer be operating today? [</a:t>
            </a:r>
            <a:r>
              <a:rPr lang="en-US" altLang="en-US" dirty="0">
                <a:hlinkClick r:id="rId7" action="ppaction://hlinksldjump"/>
              </a:rPr>
              <a:t>Gift Clusters</a:t>
            </a:r>
            <a:r>
              <a:rPr lang="en-US" altLang="en-US" dirty="0"/>
              <a:t>]</a:t>
            </a:r>
          </a:p>
          <a:p>
            <a:endParaRPr lang="en-US" altLang="en-US" dirty="0"/>
          </a:p>
          <a:p>
            <a:endParaRPr lang="en-US" altLang="en-US" dirty="0"/>
          </a:p>
          <a:p>
            <a:endParaRPr lang="en-US" dirty="0"/>
          </a:p>
          <a:p>
            <a:endParaRPr lang="en-US" dirty="0"/>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Essential Key</a:t>
            </a:r>
          </a:p>
        </p:txBody>
      </p:sp>
      <p:sp>
        <p:nvSpPr>
          <p:cNvPr id="3" name="Content Placeholder 2"/>
          <p:cNvSpPr>
            <a:spLocks noGrp="1"/>
          </p:cNvSpPr>
          <p:nvPr>
            <p:ph idx="1"/>
          </p:nvPr>
        </p:nvSpPr>
        <p:spPr>
          <a:xfrm>
            <a:off x="3505200" y="1676400"/>
            <a:ext cx="5638800" cy="5334000"/>
          </a:xfrm>
        </p:spPr>
        <p:txBody>
          <a:bodyPr>
            <a:normAutofit/>
          </a:bodyPr>
          <a:lstStyle/>
          <a:p>
            <a:r>
              <a:rPr lang="en-US" dirty="0">
                <a:effectLst/>
              </a:rPr>
              <a:t>What happens when spiritual gifts are exercised apart from love?  (</a:t>
            </a:r>
            <a:r>
              <a:rPr lang="en-US" dirty="0">
                <a:effectLst/>
                <a:hlinkClick r:id="rId4" action="ppaction://hlinksldjump"/>
              </a:rPr>
              <a:t>1 Cor 13:1-3</a:t>
            </a:r>
            <a:r>
              <a:rPr lang="en-US" dirty="0">
                <a:effectLst/>
              </a:rPr>
              <a:t>)</a:t>
            </a:r>
          </a:p>
          <a:p>
            <a:r>
              <a:rPr lang="en-US" dirty="0">
                <a:effectLst/>
              </a:rPr>
              <a:t>What may have been the motive for exercising spiritual gifts in the Corinthian church?</a:t>
            </a:r>
          </a:p>
          <a:p>
            <a:r>
              <a:rPr lang="en-US" dirty="0">
                <a:effectLst/>
              </a:rPr>
              <a:t>What is the difference between the fruit of the Spirit and the gifts of the spirit? (</a:t>
            </a:r>
            <a:r>
              <a:rPr lang="en-US" dirty="0">
                <a:effectLst/>
                <a:hlinkClick r:id="rId5" action="ppaction://hlinksldjump"/>
              </a:rPr>
              <a:t>Gal 5:22-23</a:t>
            </a:r>
            <a:r>
              <a:rPr lang="en-US" dirty="0">
                <a:effectLst/>
              </a:rPr>
              <a:t>) </a:t>
            </a: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Prophecy vs. Tongues</a:t>
            </a:r>
          </a:p>
        </p:txBody>
      </p:sp>
      <p:sp>
        <p:nvSpPr>
          <p:cNvPr id="3" name="Content Placeholder 2"/>
          <p:cNvSpPr>
            <a:spLocks noGrp="1"/>
          </p:cNvSpPr>
          <p:nvPr>
            <p:ph idx="1"/>
          </p:nvPr>
        </p:nvSpPr>
        <p:spPr>
          <a:xfrm>
            <a:off x="3505200" y="1676400"/>
            <a:ext cx="5562600" cy="5029200"/>
          </a:xfrm>
        </p:spPr>
        <p:txBody>
          <a:bodyPr>
            <a:normAutofit fontScale="70000" lnSpcReduction="20000"/>
          </a:bodyPr>
          <a:lstStyle/>
          <a:p>
            <a:r>
              <a:rPr lang="en-US" dirty="0"/>
              <a:t>What evidence do we have that speaking in tongues in the NT is speaking a real language? (</a:t>
            </a:r>
            <a:r>
              <a:rPr lang="en-US" dirty="0">
                <a:hlinkClick r:id="rId4" action="ppaction://hlinksldjump"/>
              </a:rPr>
              <a:t>Acts 2:4,8,11</a:t>
            </a:r>
            <a:r>
              <a:rPr lang="en-US" dirty="0"/>
              <a:t>)</a:t>
            </a:r>
          </a:p>
          <a:p>
            <a:r>
              <a:rPr lang="en-US" dirty="0"/>
              <a:t>What may have been the problems with speaking in tongues in Corinth?  (</a:t>
            </a:r>
            <a:r>
              <a:rPr lang="en-US" dirty="0">
                <a:hlinkClick r:id="rId5" action="ppaction://hlinksldjump"/>
              </a:rPr>
              <a:t>1 Cor 14</a:t>
            </a:r>
            <a:r>
              <a:rPr lang="en-US" dirty="0"/>
              <a:t>)</a:t>
            </a:r>
          </a:p>
          <a:p>
            <a:r>
              <a:rPr lang="en-US" dirty="0"/>
              <a:t>What made prophecy in the church better than speaking in tongues? (</a:t>
            </a:r>
            <a:r>
              <a:rPr lang="en-US" dirty="0">
                <a:hlinkClick r:id="rId6" action="ppaction://hlinksldjump"/>
              </a:rPr>
              <a:t>1 Cor 14</a:t>
            </a:r>
            <a:r>
              <a:rPr lang="en-US" dirty="0"/>
              <a:t>)</a:t>
            </a:r>
          </a:p>
          <a:p>
            <a:r>
              <a:rPr lang="en-US" dirty="0"/>
              <a:t>How does Paul make it clear that apostolic authority trumps the authority of the Corinthian prophets? (</a:t>
            </a:r>
            <a:r>
              <a:rPr lang="en-US" dirty="0">
                <a:hlinkClick r:id="rId7" action="ppaction://hlinksldjump"/>
              </a:rPr>
              <a:t>1 Cor 14:37-38</a:t>
            </a:r>
            <a:r>
              <a:rPr lang="en-US" dirty="0"/>
              <a:t>)</a:t>
            </a:r>
          </a:p>
          <a:p>
            <a:r>
              <a:rPr lang="en-US" altLang="en-US" dirty="0"/>
              <a:t>How does the modern Pentecostal or charismatic “speaking in tongues” compare to the true gift described in Acts?  [</a:t>
            </a:r>
            <a:r>
              <a:rPr lang="en-US" altLang="en-US" dirty="0">
                <a:hlinkClick r:id="rId8" action="ppaction://hlinksldjump"/>
              </a:rPr>
              <a:t>Link</a:t>
            </a:r>
            <a:r>
              <a:rPr lang="en-US" altLang="en-US" dirty="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Spiritual gifts are special talents or  abilities that the Holy Spirit gives to each believer to enable us to minister to others in nurture or outreach.</a:t>
            </a:r>
          </a:p>
          <a:p>
            <a:r>
              <a:rPr lang="en-US" dirty="0"/>
              <a:t>These gifts equip us for ministry, build up the Body, the church, bring us to Christian maturity, unify us in the faith, protect us from false doctrine, and help us grow up into Christ.</a:t>
            </a:r>
          </a:p>
          <a:p>
            <a:r>
              <a:rPr lang="en-US" dirty="0"/>
              <a:t>Since we have not yet reached the fulness of Christ, spiritual gifts are still needed in the body of Christ and will continue to be needed until Jesus returns.</a:t>
            </a:r>
          </a:p>
          <a:p>
            <a:r>
              <a:rPr lang="en-US" dirty="0"/>
              <a:t>While the gifts of the Spirit define roles, responsibilities, duties, and jobs within the church, the fruit of the Spirit defines nine different  character qualities beginning with love, </a:t>
            </a:r>
            <a:r>
              <a:rPr lang="en-US" u="sng" dirty="0"/>
              <a:t>all</a:t>
            </a:r>
            <a:r>
              <a:rPr lang="en-US" dirty="0"/>
              <a:t> of which are given to each believer.</a:t>
            </a:r>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However, some of the “sign gifts” seem to have ended with the apostolic era.</a:t>
            </a:r>
          </a:p>
          <a:p>
            <a:pPr>
              <a:defRPr/>
            </a:pPr>
            <a:r>
              <a:rPr lang="en-US" dirty="0"/>
              <a:t>Without love, Paul insists that even the best gifts are of no value.</a:t>
            </a:r>
          </a:p>
          <a:p>
            <a:pPr>
              <a:defRPr/>
            </a:pPr>
            <a:r>
              <a:rPr lang="en-US" dirty="0"/>
              <a:t>His emphasis on the importance of love in using our spiritual gifts indicates that we should be motivated by love and not by pride, rivalry, or a desire for recognition. </a:t>
            </a:r>
          </a:p>
          <a:p>
            <a:pPr>
              <a:defRPr/>
            </a:pPr>
            <a:r>
              <a:rPr lang="en-US" dirty="0"/>
              <a:t>Love acts in the eternal best interest of others in the church so that the body can be unified and built up.</a:t>
            </a:r>
          </a:p>
          <a:p>
            <a:pPr>
              <a:defRPr/>
            </a:pPr>
            <a:r>
              <a:rPr lang="en-US" dirty="0"/>
              <a:t>The Holy Spirit pours out the agape love of God in our hearts when we trust Jesus for the forgiveness of our sins.</a:t>
            </a:r>
          </a:p>
          <a:p>
            <a:pPr>
              <a:defRPr/>
            </a:pPr>
            <a:r>
              <a:rPr lang="en-US" dirty="0"/>
              <a:t>The account of tongues at Pentecost indicates that speaking in tongues in the NT was speaking an actual language.</a:t>
            </a:r>
          </a:p>
          <a:p>
            <a:pP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altLang="en-US" dirty="0">
                <a:effectLst>
                  <a:outerShdw blurRad="38100" dist="38100" dir="2700000" algn="tl">
                    <a:srgbClr val="000000">
                      <a:alpha val="43137"/>
                    </a:srgbClr>
                  </a:outerShdw>
                </a:effectLst>
              </a:rPr>
              <a:t>By contrast, the gibberish spoken in the modern Charismatic Movement has been extensively studied and shown to be counterfeit both in speaking and interpretation of tongues.</a:t>
            </a:r>
          </a:p>
          <a:p>
            <a:pPr eaLnBrk="1" hangingPunct="1">
              <a:defRPr/>
            </a:pPr>
            <a:r>
              <a:rPr lang="en-US" dirty="0"/>
              <a:t>Paul’s overarching aim is that “all things be done for edification” and “decently and in order,” so that the church is built up and unbelievers can be convicted by clear, intelligible proclamation.</a:t>
            </a:r>
          </a:p>
          <a:p>
            <a:pPr eaLnBrk="1" hangingPunct="1">
              <a:defRPr/>
            </a:pPr>
            <a:r>
              <a:rPr lang="en-US" dirty="0"/>
              <a:t>Hence, he prefers prophecy to speaking in tongues.</a:t>
            </a:r>
          </a:p>
          <a:p>
            <a:pPr eaLnBrk="1" hangingPunct="1">
              <a:defRPr/>
            </a:pPr>
            <a:r>
              <a:rPr lang="en-US" dirty="0"/>
              <a:t>Will you seek the Lord in prayer this week to see if there is some spiritual gift that you could use for Him that would be effective in building up the Body of Christ?</a:t>
            </a:r>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1413223</TotalTime>
  <Words>5898</Words>
  <Application>Microsoft Office PowerPoint</Application>
  <PresentationFormat>On-screen Show (4:3)</PresentationFormat>
  <Paragraphs>362</Paragraphs>
  <Slides>26</Slides>
  <Notes>22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26</vt:i4>
      </vt:variant>
    </vt:vector>
  </HeadingPairs>
  <TitlesOfParts>
    <vt:vector size="33" baseType="lpstr">
      <vt:lpstr>Arial</vt:lpstr>
      <vt:lpstr>Arial</vt:lpstr>
      <vt:lpstr>Arial Rounded MT Bold</vt:lpstr>
      <vt:lpstr>Calibri</vt:lpstr>
      <vt:lpstr>2_Default Design</vt:lpstr>
      <vt:lpstr>Default Design</vt:lpstr>
      <vt:lpstr>1_Default Design</vt:lpstr>
      <vt:lpstr>First and Second Corinthians</vt:lpstr>
      <vt:lpstr>Memory Text 1 Corinthians 14:1 ESV</vt:lpstr>
      <vt:lpstr>Overview</vt:lpstr>
      <vt:lpstr>Spiritual Gifts and Their Purpose</vt:lpstr>
      <vt:lpstr>Essential Key</vt:lpstr>
      <vt:lpstr>Prophecy vs. Tongues</vt:lpstr>
      <vt:lpstr>Summary</vt:lpstr>
      <vt:lpstr>Summary</vt:lpstr>
      <vt:lpstr>Summary</vt:lpstr>
      <vt:lpstr>PowerPoint Presentation</vt:lpstr>
      <vt:lpstr>Definitions of Spiritual Gifts</vt:lpstr>
      <vt:lpstr>Ephesians 4:11-13 NIV</vt:lpstr>
      <vt:lpstr>1 Corinthians 12:8-11 ESV</vt:lpstr>
      <vt:lpstr>Clusters of Gifts</vt:lpstr>
      <vt:lpstr>1 Corinthians 13:1-3 ESV</vt:lpstr>
      <vt:lpstr>Galatians 5:22-23 ESV</vt:lpstr>
      <vt:lpstr>Acts 2:4, 8, 11 ESV</vt:lpstr>
      <vt:lpstr>1 Corinthians 14:2, 4, 9, 11, 13, 19, 23, 27-28 ESV</vt:lpstr>
      <vt:lpstr>1 Corinthians 14:2, 4, 9, 11, 13, 19, 23, 27-28 ESV</vt:lpstr>
      <vt:lpstr>1 Corinthians 14:3-5, 19 ESV</vt:lpstr>
      <vt:lpstr>1 Corinthians 14:37-38 ESV</vt:lpstr>
      <vt:lpstr>Speaking in Tongues Gerhard Hasel (1991)</vt:lpstr>
      <vt:lpstr>Speaking in Tongues Gerhard Hasel (1991)</vt:lpstr>
      <vt:lpstr>Speaking in Tongues Gerhard Hasel (1991)</vt:lpstr>
      <vt:lpstr>Speaking in Tongues Gerhard Hasel (1991)</vt:lpstr>
      <vt:lpstr>Speaking in Tongues Gerhard Hasel (1991)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Spiritual Gifts</dc:title>
  <dc:subject>First and Second Corinthians</dc:subject>
  <dc:creator>Kenneth J. McNulty</dc:creator>
  <cp:lastModifiedBy>Kenneth McNulty</cp:lastModifiedBy>
  <cp:revision>23686</cp:revision>
  <cp:lastPrinted>2016-06-03T16:02:10Z</cp:lastPrinted>
  <dcterms:created xsi:type="dcterms:W3CDTF">2005-09-30T23:50:48Z</dcterms:created>
  <dcterms:modified xsi:type="dcterms:W3CDTF">2026-08-08T01:47:35Z</dcterms:modified>
  <cp:category>Bible Books</cp:category>
</cp:coreProperties>
</file>