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6565" r:id="rId1"/>
    <p:sldMasterId id="2147486578" r:id="rId2"/>
    <p:sldMasterId id="2147486580" r:id="rId3"/>
  </p:sldMasterIdLst>
  <p:notesMasterIdLst>
    <p:notesMasterId r:id="rId24"/>
  </p:notesMasterIdLst>
  <p:handoutMasterIdLst>
    <p:handoutMasterId r:id="rId25"/>
  </p:handoutMasterIdLst>
  <p:sldIdLst>
    <p:sldId id="3191" r:id="rId4"/>
    <p:sldId id="2881" r:id="rId5"/>
    <p:sldId id="3193" r:id="rId6"/>
    <p:sldId id="1100" r:id="rId7"/>
    <p:sldId id="3164" r:id="rId8"/>
    <p:sldId id="2250" r:id="rId9"/>
    <p:sldId id="3159" r:id="rId10"/>
    <p:sldId id="3160" r:id="rId11"/>
    <p:sldId id="3176" r:id="rId12"/>
    <p:sldId id="3118" r:id="rId13"/>
    <p:sldId id="1855" r:id="rId14"/>
    <p:sldId id="3199" r:id="rId15"/>
    <p:sldId id="3048" r:id="rId16"/>
    <p:sldId id="2803" r:id="rId17"/>
    <p:sldId id="2920" r:id="rId18"/>
    <p:sldId id="3195" r:id="rId19"/>
    <p:sldId id="3161" r:id="rId20"/>
    <p:sldId id="3186" r:id="rId21"/>
    <p:sldId id="1853" r:id="rId22"/>
    <p:sldId id="3200" r:id="rId23"/>
  </p:sldIdLst>
  <p:sldSz cx="9144000" cy="6858000" type="screen4x3"/>
  <p:notesSz cx="7102475" cy="9388475"/>
  <p:defaultTextStyle>
    <a:defPPr>
      <a:defRPr lang="en-US"/>
    </a:defPPr>
    <a:lvl1pPr algn="l" rtl="0" fontAlgn="base">
      <a:spcBef>
        <a:spcPct val="0"/>
      </a:spcBef>
      <a:spcAft>
        <a:spcPct val="0"/>
      </a:spcAft>
      <a:defRPr kern="1200">
        <a:solidFill>
          <a:schemeClr val="folHlink"/>
        </a:solidFill>
        <a:latin typeface="Arial" charset="0"/>
        <a:ea typeface="+mn-ea"/>
        <a:cs typeface="Arial" charset="0"/>
      </a:defRPr>
    </a:lvl1pPr>
    <a:lvl2pPr marL="457200" algn="l" rtl="0" fontAlgn="base">
      <a:spcBef>
        <a:spcPct val="0"/>
      </a:spcBef>
      <a:spcAft>
        <a:spcPct val="0"/>
      </a:spcAft>
      <a:defRPr kern="1200">
        <a:solidFill>
          <a:schemeClr val="folHlink"/>
        </a:solidFill>
        <a:latin typeface="Arial" charset="0"/>
        <a:ea typeface="+mn-ea"/>
        <a:cs typeface="Arial" charset="0"/>
      </a:defRPr>
    </a:lvl2pPr>
    <a:lvl3pPr marL="914400" algn="l" rtl="0" fontAlgn="base">
      <a:spcBef>
        <a:spcPct val="0"/>
      </a:spcBef>
      <a:spcAft>
        <a:spcPct val="0"/>
      </a:spcAft>
      <a:defRPr kern="1200">
        <a:solidFill>
          <a:schemeClr val="folHlink"/>
        </a:solidFill>
        <a:latin typeface="Arial" charset="0"/>
        <a:ea typeface="+mn-ea"/>
        <a:cs typeface="Arial" charset="0"/>
      </a:defRPr>
    </a:lvl3pPr>
    <a:lvl4pPr marL="1371600" algn="l" rtl="0" fontAlgn="base">
      <a:spcBef>
        <a:spcPct val="0"/>
      </a:spcBef>
      <a:spcAft>
        <a:spcPct val="0"/>
      </a:spcAft>
      <a:defRPr kern="1200">
        <a:solidFill>
          <a:schemeClr val="folHlink"/>
        </a:solidFill>
        <a:latin typeface="Arial" charset="0"/>
        <a:ea typeface="+mn-ea"/>
        <a:cs typeface="Arial" charset="0"/>
      </a:defRPr>
    </a:lvl4pPr>
    <a:lvl5pPr marL="1828800" algn="l" rtl="0" fontAlgn="base">
      <a:spcBef>
        <a:spcPct val="0"/>
      </a:spcBef>
      <a:spcAft>
        <a:spcPct val="0"/>
      </a:spcAft>
      <a:defRPr kern="1200">
        <a:solidFill>
          <a:schemeClr val="folHlink"/>
        </a:solidFill>
        <a:latin typeface="Arial" charset="0"/>
        <a:ea typeface="+mn-ea"/>
        <a:cs typeface="Arial" charset="0"/>
      </a:defRPr>
    </a:lvl5pPr>
    <a:lvl6pPr marL="2286000" algn="l" defTabSz="914400" rtl="0" eaLnBrk="1" latinLnBrk="0" hangingPunct="1">
      <a:defRPr kern="1200">
        <a:solidFill>
          <a:schemeClr val="folHlink"/>
        </a:solidFill>
        <a:latin typeface="Arial" charset="0"/>
        <a:ea typeface="+mn-ea"/>
        <a:cs typeface="Arial" charset="0"/>
      </a:defRPr>
    </a:lvl6pPr>
    <a:lvl7pPr marL="2743200" algn="l" defTabSz="914400" rtl="0" eaLnBrk="1" latinLnBrk="0" hangingPunct="1">
      <a:defRPr kern="1200">
        <a:solidFill>
          <a:schemeClr val="folHlink"/>
        </a:solidFill>
        <a:latin typeface="Arial" charset="0"/>
        <a:ea typeface="+mn-ea"/>
        <a:cs typeface="Arial" charset="0"/>
      </a:defRPr>
    </a:lvl7pPr>
    <a:lvl8pPr marL="3200400" algn="l" defTabSz="914400" rtl="0" eaLnBrk="1" latinLnBrk="0" hangingPunct="1">
      <a:defRPr kern="1200">
        <a:solidFill>
          <a:schemeClr val="folHlink"/>
        </a:solidFill>
        <a:latin typeface="Arial" charset="0"/>
        <a:ea typeface="+mn-ea"/>
        <a:cs typeface="Arial" charset="0"/>
      </a:defRPr>
    </a:lvl8pPr>
    <a:lvl9pPr marL="3657600" algn="l" defTabSz="914400" rtl="0" eaLnBrk="1" latinLnBrk="0" hangingPunct="1">
      <a:defRPr kern="1200">
        <a:solidFill>
          <a:schemeClr val="folHlink"/>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57">
          <p15:clr>
            <a:srgbClr val="A4A3A4"/>
          </p15:clr>
        </p15:guide>
        <p15:guide id="2" pos="2237">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enneth McNulty" initials="KM" lastIdx="2" clrIdx="0">
    <p:extLst>
      <p:ext uri="{19B8F6BF-5375-455C-9EA6-DF929625EA0E}">
        <p15:presenceInfo xmlns:p15="http://schemas.microsoft.com/office/powerpoint/2012/main" userId="6299ae2126c195a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CCFF"/>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265" autoAdjust="0"/>
    <p:restoredTop sz="62453" autoAdjust="0"/>
  </p:normalViewPr>
  <p:slideViewPr>
    <p:cSldViewPr>
      <p:cViewPr varScale="1">
        <p:scale>
          <a:sx n="53" d="100"/>
          <a:sy n="53" d="100"/>
        </p:scale>
        <p:origin x="1733" y="53"/>
      </p:cViewPr>
      <p:guideLst>
        <p:guide orient="horz" pos="2160"/>
        <p:guide pos="2880"/>
      </p:guideLst>
    </p:cSldViewPr>
  </p:slideViewPr>
  <p:outlineViewPr>
    <p:cViewPr>
      <p:scale>
        <a:sx n="33" d="100"/>
        <a:sy n="33" d="100"/>
      </p:scale>
      <p:origin x="0" y="-9269"/>
    </p:cViewPr>
  </p:outlineViewPr>
  <p:notesTextViewPr>
    <p:cViewPr>
      <p:scale>
        <a:sx n="200" d="100"/>
        <a:sy n="200" d="100"/>
      </p:scale>
      <p:origin x="0" y="0"/>
    </p:cViewPr>
  </p:notesTextViewPr>
  <p:sorterViewPr>
    <p:cViewPr>
      <p:scale>
        <a:sx n="75" d="100"/>
        <a:sy n="75" d="100"/>
      </p:scale>
      <p:origin x="0" y="-840"/>
    </p:cViewPr>
  </p:sorterViewPr>
  <p:notesViewPr>
    <p:cSldViewPr>
      <p:cViewPr varScale="1">
        <p:scale>
          <a:sx n="63" d="100"/>
          <a:sy n="63" d="100"/>
        </p:scale>
        <p:origin x="3158" y="67"/>
      </p:cViewPr>
      <p:guideLst>
        <p:guide orient="horz" pos="2957"/>
        <p:guide pos="2237"/>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commentAuthors" Target="commentAuthor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F6D812D-51F5-4FE5-A4A1-470FB017C6E3}"/>
              </a:ext>
            </a:extLst>
          </p:cNvPr>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8E5ADB5A-D5F8-451A-BB34-B2E545868C1B}"/>
              </a:ext>
            </a:extLst>
          </p:cNvPr>
          <p:cNvSpPr>
            <a:spLocks noGrp="1"/>
          </p:cNvSpPr>
          <p:nvPr>
            <p:ph type="dt" sz="quarter" idx="1"/>
          </p:nvPr>
        </p:nvSpPr>
        <p:spPr>
          <a:xfrm>
            <a:off x="4022725" y="0"/>
            <a:ext cx="3078163" cy="469900"/>
          </a:xfrm>
          <a:prstGeom prst="rect">
            <a:avLst/>
          </a:prstGeom>
        </p:spPr>
        <p:txBody>
          <a:bodyPr vert="horz" lIns="91440" tIns="45720" rIns="91440" bIns="45720" rtlCol="0"/>
          <a:lstStyle>
            <a:lvl1pPr algn="r">
              <a:defRPr sz="1200"/>
            </a:lvl1pPr>
          </a:lstStyle>
          <a:p>
            <a:fld id="{F929DFDA-FA1E-40FF-9956-D234420C2A14}" type="datetimeFigureOut">
              <a:rPr lang="en-US" smtClean="0"/>
              <a:t>7/17/2026</a:t>
            </a:fld>
            <a:endParaRPr lang="en-US" dirty="0"/>
          </a:p>
        </p:txBody>
      </p:sp>
      <p:sp>
        <p:nvSpPr>
          <p:cNvPr id="4" name="Footer Placeholder 3">
            <a:extLst>
              <a:ext uri="{FF2B5EF4-FFF2-40B4-BE49-F238E27FC236}">
                <a16:creationId xmlns:a16="http://schemas.microsoft.com/office/drawing/2014/main" id="{8D05B59C-FED4-4A56-80F0-C76A98CB748E}"/>
              </a:ext>
            </a:extLst>
          </p:cNvPr>
          <p:cNvSpPr>
            <a:spLocks noGrp="1"/>
          </p:cNvSpPr>
          <p:nvPr>
            <p:ph type="ftr" sz="quarter" idx="2"/>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0DCAAB61-4088-4F01-8AA0-695C9223DD7F}"/>
              </a:ext>
            </a:extLst>
          </p:cNvPr>
          <p:cNvSpPr>
            <a:spLocks noGrp="1"/>
          </p:cNvSpPr>
          <p:nvPr>
            <p:ph type="sldNum" sz="quarter" idx="3"/>
          </p:nvPr>
        </p:nvSpPr>
        <p:spPr>
          <a:xfrm>
            <a:off x="4022725" y="8918575"/>
            <a:ext cx="3078163" cy="469900"/>
          </a:xfrm>
          <a:prstGeom prst="rect">
            <a:avLst/>
          </a:prstGeom>
        </p:spPr>
        <p:txBody>
          <a:bodyPr vert="horz" lIns="91440" tIns="45720" rIns="91440" bIns="45720" rtlCol="0" anchor="b"/>
          <a:lstStyle>
            <a:lvl1pPr algn="r">
              <a:defRPr sz="1200"/>
            </a:lvl1pPr>
          </a:lstStyle>
          <a:p>
            <a:fld id="{06CE996A-FB27-4801-A8E7-9EF22DFC39D1}" type="slidenum">
              <a:rPr lang="en-US" smtClean="0"/>
              <a:t>‹#›</a:t>
            </a:fld>
            <a:endParaRPr lang="en-US" dirty="0"/>
          </a:p>
        </p:txBody>
      </p:sp>
    </p:spTree>
    <p:extLst>
      <p:ext uri="{BB962C8B-B14F-4D97-AF65-F5344CB8AC3E}">
        <p14:creationId xmlns:p14="http://schemas.microsoft.com/office/powerpoint/2010/main" val="22088947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0" y="0"/>
            <a:ext cx="3077739" cy="469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229" tIns="47114" rIns="94229" bIns="47114" numCol="1" anchor="t" anchorCtr="0" compatLnSpc="1">
            <a:prstTxWarp prst="textNoShape">
              <a:avLst/>
            </a:prstTxWarp>
          </a:bodyPr>
          <a:lstStyle>
            <a:lvl1pPr>
              <a:defRPr sz="1200">
                <a:solidFill>
                  <a:schemeClr val="tx1"/>
                </a:solidFill>
                <a:latin typeface="Arial" charset="0"/>
                <a:cs typeface="+mn-cs"/>
              </a:defRPr>
            </a:lvl1pPr>
          </a:lstStyle>
          <a:p>
            <a:pPr>
              <a:defRPr/>
            </a:pPr>
            <a:endParaRPr lang="en-US" dirty="0"/>
          </a:p>
        </p:txBody>
      </p:sp>
      <p:sp>
        <p:nvSpPr>
          <p:cNvPr id="14339" name="Rectangle 3"/>
          <p:cNvSpPr>
            <a:spLocks noGrp="1" noChangeArrowheads="1"/>
          </p:cNvSpPr>
          <p:nvPr>
            <p:ph type="dt" idx="1"/>
          </p:nvPr>
        </p:nvSpPr>
        <p:spPr bwMode="auto">
          <a:xfrm>
            <a:off x="4023092" y="0"/>
            <a:ext cx="3077739" cy="469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229" tIns="47114" rIns="94229" bIns="47114" numCol="1" anchor="t" anchorCtr="0" compatLnSpc="1">
            <a:prstTxWarp prst="textNoShape">
              <a:avLst/>
            </a:prstTxWarp>
          </a:bodyPr>
          <a:lstStyle>
            <a:lvl1pPr algn="r">
              <a:defRPr sz="1200">
                <a:solidFill>
                  <a:schemeClr val="tx1"/>
                </a:solidFill>
                <a:latin typeface="Arial" charset="0"/>
                <a:cs typeface="+mn-cs"/>
              </a:defRPr>
            </a:lvl1pPr>
          </a:lstStyle>
          <a:p>
            <a:pPr>
              <a:defRPr/>
            </a:pPr>
            <a:endParaRPr lang="en-US" dirty="0"/>
          </a:p>
        </p:txBody>
      </p:sp>
      <p:sp>
        <p:nvSpPr>
          <p:cNvPr id="32772" name="Rectangle 4"/>
          <p:cNvSpPr>
            <a:spLocks noGrp="1" noRot="1" noChangeAspect="1" noChangeArrowheads="1" noTextEdit="1"/>
          </p:cNvSpPr>
          <p:nvPr>
            <p:ph type="sldImg" idx="2"/>
          </p:nvPr>
        </p:nvSpPr>
        <p:spPr bwMode="auto">
          <a:xfrm>
            <a:off x="1204913" y="704850"/>
            <a:ext cx="4692650" cy="3519488"/>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4341" name="Rectangle 5"/>
          <p:cNvSpPr>
            <a:spLocks noGrp="1" noChangeArrowheads="1"/>
          </p:cNvSpPr>
          <p:nvPr>
            <p:ph type="body" sz="quarter" idx="3"/>
          </p:nvPr>
        </p:nvSpPr>
        <p:spPr bwMode="auto">
          <a:xfrm>
            <a:off x="710248" y="4459526"/>
            <a:ext cx="5681980" cy="42248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229" tIns="47114" rIns="94229" bIns="47114"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4342" name="Rectangle 6"/>
          <p:cNvSpPr>
            <a:spLocks noGrp="1" noChangeArrowheads="1"/>
          </p:cNvSpPr>
          <p:nvPr>
            <p:ph type="ftr" sz="quarter" idx="4"/>
          </p:nvPr>
        </p:nvSpPr>
        <p:spPr bwMode="auto">
          <a:xfrm>
            <a:off x="0" y="8917422"/>
            <a:ext cx="3077739" cy="469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229" tIns="47114" rIns="94229" bIns="47114" numCol="1" anchor="b" anchorCtr="0" compatLnSpc="1">
            <a:prstTxWarp prst="textNoShape">
              <a:avLst/>
            </a:prstTxWarp>
          </a:bodyPr>
          <a:lstStyle>
            <a:lvl1pPr>
              <a:defRPr sz="1200">
                <a:solidFill>
                  <a:schemeClr val="tx1"/>
                </a:solidFill>
                <a:latin typeface="Arial" charset="0"/>
                <a:cs typeface="+mn-cs"/>
              </a:defRPr>
            </a:lvl1pPr>
          </a:lstStyle>
          <a:p>
            <a:pPr>
              <a:defRPr/>
            </a:pPr>
            <a:endParaRPr lang="en-US" dirty="0"/>
          </a:p>
        </p:txBody>
      </p:sp>
      <p:sp>
        <p:nvSpPr>
          <p:cNvPr id="14343" name="Rectangle 7"/>
          <p:cNvSpPr>
            <a:spLocks noGrp="1" noChangeArrowheads="1"/>
          </p:cNvSpPr>
          <p:nvPr>
            <p:ph type="sldNum" sz="quarter" idx="5"/>
          </p:nvPr>
        </p:nvSpPr>
        <p:spPr bwMode="auto">
          <a:xfrm>
            <a:off x="4023092" y="8917422"/>
            <a:ext cx="3077739" cy="469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229" tIns="47114" rIns="94229" bIns="47114" numCol="1" anchor="b" anchorCtr="0" compatLnSpc="1">
            <a:prstTxWarp prst="textNoShape">
              <a:avLst/>
            </a:prstTxWarp>
          </a:bodyPr>
          <a:lstStyle>
            <a:lvl1pPr algn="r">
              <a:defRPr sz="1200">
                <a:solidFill>
                  <a:schemeClr val="tx1"/>
                </a:solidFill>
                <a:latin typeface="Arial" charset="0"/>
                <a:cs typeface="+mn-cs"/>
              </a:defRPr>
            </a:lvl1pPr>
          </a:lstStyle>
          <a:p>
            <a:pPr>
              <a:defRPr/>
            </a:pPr>
            <a:fld id="{8FA03DF1-0740-4641-8846-A13960E4BC68}" type="slidenum">
              <a:rPr lang="en-US"/>
              <a:pPr>
                <a:defRPr/>
              </a:pPr>
              <a:t>‹#›</a:t>
            </a:fld>
            <a:endParaRPr lang="en-US" dirty="0"/>
          </a:p>
        </p:txBody>
      </p:sp>
    </p:spTree>
    <p:extLst>
      <p:ext uri="{BB962C8B-B14F-4D97-AF65-F5344CB8AC3E}">
        <p14:creationId xmlns:p14="http://schemas.microsoft.com/office/powerpoint/2010/main" val="176988238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a:t>
            </a:fld>
            <a:endParaRPr lang="en-US" dirty="0"/>
          </a:p>
        </p:txBody>
      </p:sp>
    </p:spTree>
    <p:extLst>
      <p:ext uri="{BB962C8B-B14F-4D97-AF65-F5344CB8AC3E}">
        <p14:creationId xmlns:p14="http://schemas.microsoft.com/office/powerpoint/2010/main" val="40440819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10</a:t>
            </a:fld>
            <a:endParaRPr lang="en-US" dirty="0"/>
          </a:p>
        </p:txBody>
      </p:sp>
    </p:spTree>
    <p:extLst>
      <p:ext uri="{BB962C8B-B14F-4D97-AF65-F5344CB8AC3E}">
        <p14:creationId xmlns:p14="http://schemas.microsoft.com/office/powerpoint/2010/main" val="14900565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0" dirty="0"/>
              <a:t>1.  Cephas is the Aramaic name for Peter.</a:t>
            </a:r>
          </a:p>
          <a:p>
            <a:pPr marL="274320" marR="0" lvl="0" indent="-274320" algn="l" defTabSz="914400" rtl="0" eaLnBrk="0" fontAlgn="base" latinLnBrk="0" hangingPunct="0">
              <a:lnSpc>
                <a:spcPct val="100000"/>
              </a:lnSpc>
              <a:spcBef>
                <a:spcPct val="30000"/>
              </a:spcBef>
              <a:spcAft>
                <a:spcPct val="0"/>
              </a:spcAft>
              <a:buClrTx/>
              <a:buSzTx/>
              <a:buFontTx/>
              <a:buNone/>
              <a:tabLst/>
              <a:defRPr/>
            </a:pPr>
            <a:endParaRPr lang="en-US" b="1" dirty="0"/>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1" dirty="0"/>
              <a:t>Q1:  What can we infer about Chloe from this text?</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dirty="0"/>
              <a:t>1.  First of all, Chloe is a woman’s name.</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dirty="0"/>
              <a:t>2.  Second, she would have to be well known in the Corinthian church, because Paul assumes everybody would know her.</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dirty="0"/>
              <a:t>3.  Third, she had a family, one or more of which had reported to the apostle that there were divisions in the church.</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dirty="0"/>
              <a:t>4.  This is the only mention of her in the Bible.</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sz="1200" b="0" u="none" strike="noStrike" kern="1200" dirty="0">
                <a:solidFill>
                  <a:schemeClr val="tx1"/>
                </a:solidFill>
                <a:effectLst/>
                <a:latin typeface="+mn-lt"/>
                <a:ea typeface="+mn-ea"/>
                <a:cs typeface="+mn-cs"/>
              </a:rPr>
              <a:t>5.  She was likely a prominent, influential Christian woman or a house-church leader in Corinth.</a:t>
            </a:r>
            <a:r>
              <a:rPr lang="en-US" dirty="0"/>
              <a:t> </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dirty="0"/>
              <a:t>6.  It is interesting that Paul protects the confidentiality of his informants but gives enough information to confirm that there is a well-known problem.</a:t>
            </a:r>
          </a:p>
          <a:p>
            <a:pPr marL="274320" marR="0" lvl="0" indent="-274320" algn="l" defTabSz="914400" rtl="0" eaLnBrk="0" fontAlgn="base" latinLnBrk="0" hangingPunct="0">
              <a:lnSpc>
                <a:spcPct val="100000"/>
              </a:lnSpc>
              <a:spcBef>
                <a:spcPct val="30000"/>
              </a:spcBef>
              <a:spcAft>
                <a:spcPct val="0"/>
              </a:spcAft>
              <a:buClrTx/>
              <a:buSzTx/>
              <a:buFontTx/>
              <a:buNone/>
              <a:tabLst/>
              <a:defRPr/>
            </a:pPr>
            <a:endParaRPr lang="en-US" dirty="0"/>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1" dirty="0"/>
              <a:t>Q2: What was going on in the church?</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dirty="0"/>
              <a:t>1.  There was quarreling among the baptized church members.</a:t>
            </a:r>
          </a:p>
          <a:p>
            <a:pPr marL="274320" indent="-274320"/>
            <a:r>
              <a:rPr lang="en-US" b="0" dirty="0"/>
              <a:t>2.  People had formed cliques around personalities in the early church.</a:t>
            </a:r>
          </a:p>
          <a:p>
            <a:pPr marL="274320" indent="-274320"/>
            <a:r>
              <a:rPr lang="en-US" b="0" dirty="0"/>
              <a:t>3.  Paul doesn’t say exactly what the divisions were about.</a:t>
            </a:r>
          </a:p>
          <a:p>
            <a:pPr marL="274320" indent="-274320"/>
            <a:r>
              <a:rPr lang="en-US" b="0" dirty="0"/>
              <a:t>4.  All of these leaders should have been preaching the same doctrines.</a:t>
            </a:r>
          </a:p>
          <a:p>
            <a:pPr marL="274320" indent="-274320"/>
            <a:r>
              <a:rPr lang="en-US" b="0" dirty="0"/>
              <a:t>5.  Paul goes on to say he is glad he did not baptize many in Corinth, so it is likely that they had formed cliques depending on who had baptized them.</a:t>
            </a:r>
          </a:p>
          <a:p>
            <a:pPr marL="274320" indent="-274320"/>
            <a:endParaRPr lang="en-US" b="0" dirty="0"/>
          </a:p>
          <a:p>
            <a:pPr marL="274320" indent="-274320"/>
            <a:r>
              <a:rPr lang="en-US" b="1" dirty="0"/>
              <a:t>Q3:  Which of these four groups got it right?</a:t>
            </a:r>
          </a:p>
          <a:p>
            <a:pPr marL="274320" indent="-274320"/>
            <a:r>
              <a:rPr lang="en-US" b="0" dirty="0"/>
              <a:t>1.  Those who said, “I follow Christ.”</a:t>
            </a:r>
          </a:p>
          <a:p>
            <a:pPr marL="274320" indent="-274320"/>
            <a:r>
              <a:rPr lang="en-US" b="0" dirty="0"/>
              <a:t>2.  We should not put any human being in Christ’s place.</a:t>
            </a:r>
          </a:p>
          <a:p>
            <a:pPr marL="274320" indent="-274320"/>
            <a:r>
              <a:rPr lang="en-US" b="0" dirty="0"/>
              <a:t>3.  We are all disciples of Jesus Christ.</a:t>
            </a:r>
          </a:p>
          <a:p>
            <a:pPr marL="274320" indent="-274320"/>
            <a:r>
              <a:rPr lang="en-US" b="0" dirty="0"/>
              <a:t>4.  It doesn’t matter who baptized us; it’s to Jesus that we all belong.</a:t>
            </a:r>
          </a:p>
          <a:p>
            <a:pPr marL="274320" indent="-274320"/>
            <a:r>
              <a:rPr lang="en-US" b="0" dirty="0"/>
              <a:t>5.  We’re united in Christ, not divided by who baptizes us.</a:t>
            </a:r>
          </a:p>
          <a:p>
            <a:pPr marL="274320" indent="-274320"/>
            <a:r>
              <a:rPr lang="en-US" b="0" dirty="0"/>
              <a:t>6.  In the very next verse, Paul asks some rhetorical questions:</a:t>
            </a:r>
          </a:p>
          <a:p>
            <a:r>
              <a:rPr lang="en-US" sz="1200" b="1" i="0" u="none" strike="noStrike" kern="1200" dirty="0">
                <a:solidFill>
                  <a:schemeClr val="tx1"/>
                </a:solidFill>
                <a:effectLst/>
                <a:latin typeface="Arial" charset="0"/>
                <a:ea typeface="+mn-ea"/>
                <a:cs typeface="+mn-cs"/>
              </a:rPr>
              <a:t>1 Corinthians 1:13 (NKJV)</a:t>
            </a:r>
          </a:p>
          <a:p>
            <a:pPr lvl="1"/>
            <a:r>
              <a:rPr lang="en-US" sz="1200" b="1" i="0" u="none" strike="noStrike" kern="1200" baseline="30000" dirty="0">
                <a:solidFill>
                  <a:schemeClr val="tx1"/>
                </a:solidFill>
                <a:effectLst/>
                <a:latin typeface="Arial" charset="0"/>
                <a:ea typeface="+mn-ea"/>
                <a:cs typeface="+mn-cs"/>
              </a:rPr>
              <a:t>13 </a:t>
            </a:r>
            <a:r>
              <a:rPr lang="en-US" sz="1200" b="0" i="0" u="none" strike="noStrike" kern="1200" dirty="0">
                <a:solidFill>
                  <a:schemeClr val="tx1"/>
                </a:solidFill>
                <a:effectLst/>
                <a:latin typeface="Arial" charset="0"/>
                <a:ea typeface="+mn-ea"/>
                <a:cs typeface="+mn-cs"/>
              </a:rPr>
              <a:t>Is Christ divided? Was Paul crucified for you? Or were you baptized in the name of Paul?</a:t>
            </a:r>
          </a:p>
          <a:p>
            <a:pPr marL="274320" indent="-274320"/>
            <a:r>
              <a:rPr lang="en-US" b="0" dirty="0"/>
              <a:t>7. We are unified by what Christ did on the cross for us, and we are baptized into His name as a sign that He has forgiven our sins and is our Savior.</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dirty="0"/>
              <a:t>8.  So Paul is encouraging everyone here to follow Christ, not the one who baptized you.</a:t>
            </a:r>
          </a:p>
        </p:txBody>
      </p:sp>
      <p:sp>
        <p:nvSpPr>
          <p:cNvPr id="4" name="Slide Number Placeholder 3"/>
          <p:cNvSpPr>
            <a:spLocks noGrp="1"/>
          </p:cNvSpPr>
          <p:nvPr>
            <p:ph type="sldNum" sz="quarter" idx="10"/>
          </p:nvPr>
        </p:nvSpPr>
        <p:spPr/>
        <p:txBody>
          <a:bodyPr/>
          <a:lstStyle/>
          <a:p>
            <a:pPr>
              <a:defRPr/>
            </a:pPr>
            <a:fld id="{8FA03DF1-0740-4641-8846-A13960E4BC68}" type="slidenum">
              <a:rPr lang="en-US" smtClean="0"/>
              <a:pPr>
                <a:defRPr/>
              </a:pPr>
              <a:t>11</a:t>
            </a:fld>
            <a:endParaRPr lang="en-US" dirty="0"/>
          </a:p>
        </p:txBody>
      </p:sp>
    </p:spTree>
    <p:extLst>
      <p:ext uri="{BB962C8B-B14F-4D97-AF65-F5344CB8AC3E}">
        <p14:creationId xmlns:p14="http://schemas.microsoft.com/office/powerpoint/2010/main" val="697218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457200"/>
            <a:r>
              <a:rPr lang="en-US" b="1" dirty="0"/>
              <a:t>Q1:  How does God impart divine wisdom to those who have received Christ?</a:t>
            </a:r>
          </a:p>
          <a:p>
            <a:pPr marL="274320" indent="-457200"/>
            <a:r>
              <a:rPr lang="en-US" dirty="0"/>
              <a:t>1.  Here Paul argues that it is the work of the Holy Spirit that leads us into the divine truth of God.</a:t>
            </a:r>
          </a:p>
          <a:p>
            <a:pPr marL="274320" indent="-457200"/>
            <a:r>
              <a:rPr lang="en-US" dirty="0"/>
              <a:t>2.  Jesus said, </a:t>
            </a:r>
          </a:p>
          <a:p>
            <a:pPr marL="274320" indent="-457200"/>
            <a:r>
              <a:rPr lang="en-US" b="1" dirty="0"/>
              <a:t>John 16:13 ESV </a:t>
            </a:r>
            <a:r>
              <a:rPr lang="en-US" dirty="0"/>
              <a:t>- When the Spirit of truth comes, he will guide you into all the truth, for he will not speak on his own authority, but whatever he hears he will speak, and he will declare to you the things that are to come.</a:t>
            </a:r>
          </a:p>
          <a:p>
            <a:pPr marL="274320" indent="-457200"/>
            <a:r>
              <a:rPr lang="en-US" dirty="0"/>
              <a:t>3.  Here Paul argues that the Holy Spirit reveals to believers the deep things of God.</a:t>
            </a:r>
          </a:p>
          <a:p>
            <a:pPr marL="274320" indent="-457200"/>
            <a:r>
              <a:rPr lang="en-US" dirty="0"/>
              <a:t>4.  True divine wisdom comes from the HS, not from the wisdom of this world.</a:t>
            </a:r>
          </a:p>
          <a:p>
            <a:pPr marL="274320" indent="-457200"/>
            <a:r>
              <a:rPr lang="en-US" b="1" dirty="0"/>
              <a:t>1 Corinthians 2:14 KJV </a:t>
            </a:r>
            <a:r>
              <a:rPr lang="en-US" dirty="0"/>
              <a:t>- But the natural man </a:t>
            </a:r>
            <a:r>
              <a:rPr lang="en-US" dirty="0" err="1"/>
              <a:t>receiveth</a:t>
            </a:r>
            <a:r>
              <a:rPr lang="en-US" dirty="0"/>
              <a:t> not the things of the Spirit of God: for they are foolishness unto him: neither can he know them, because they are spiritually discerned.</a:t>
            </a:r>
          </a:p>
          <a:p>
            <a:pPr marL="274320" indent="-457200"/>
            <a:r>
              <a:rPr lang="en-US" dirty="0"/>
              <a:t>5.  The pagan philosophers of Greece and Rome look at Christianity and call it foolishness.</a:t>
            </a:r>
          </a:p>
          <a:p>
            <a:pPr marL="274320" indent="-457200"/>
            <a:r>
              <a:rPr lang="en-US" dirty="0"/>
              <a:t>6.  But those who have received the Holy Spirit see God’s wisdom in the plan of salvation.</a:t>
            </a:r>
          </a:p>
          <a:p>
            <a:pPr marL="274320" indent="-457200"/>
            <a:r>
              <a:rPr lang="en-US" dirty="0"/>
              <a:t>7.  Paul ends the chapter with a rhetorical question: Who has understood the mind of the Lord so as to instruct him?</a:t>
            </a:r>
          </a:p>
          <a:p>
            <a:pPr marL="274320" indent="-457200"/>
            <a:r>
              <a:rPr lang="en-US" dirty="0"/>
              <a:t>8.  The obvious answer is that the mind of God is far beyond human reasoning to understand.</a:t>
            </a:r>
          </a:p>
          <a:p>
            <a:pPr marL="274320" indent="-457200"/>
            <a:r>
              <a:rPr lang="en-US" dirty="0"/>
              <a:t>9.  No human can instruct the Lord!</a:t>
            </a:r>
          </a:p>
          <a:p>
            <a:pPr marL="274320" indent="-457200"/>
            <a:r>
              <a:rPr lang="en-US" dirty="0"/>
              <a:t>10. Then he ends the chapter with this declaration: “But we have the mind of Christ.”</a:t>
            </a:r>
          </a:p>
          <a:p>
            <a:pPr marL="274320" indent="-457200"/>
            <a:endParaRPr lang="en-US" dirty="0"/>
          </a:p>
          <a:p>
            <a:pPr marL="274320" indent="-457200"/>
            <a:r>
              <a:rPr lang="en-US" b="1" dirty="0"/>
              <a:t>Q2:  What do you think Paul means by those words?</a:t>
            </a:r>
          </a:p>
          <a:p>
            <a:pPr marL="274320" indent="-457200"/>
            <a:r>
              <a:rPr lang="en-US" dirty="0"/>
              <a:t>1.  When we come to Christ and are justified by faith, He gives us the Holy Spirit.</a:t>
            </a:r>
          </a:p>
          <a:p>
            <a:pPr marL="274320" indent="-457200"/>
            <a:r>
              <a:rPr lang="en-US" dirty="0"/>
              <a:t>2.  The Spirit produces the new birth and gives us a new direction in life.</a:t>
            </a:r>
          </a:p>
          <a:p>
            <a:pPr marL="274320" indent="-457200"/>
            <a:r>
              <a:rPr lang="en-US" dirty="0"/>
              <a:t>3.  Our worldview is changed from trying to please ourselves to trying to please God.</a:t>
            </a:r>
          </a:p>
          <a:p>
            <a:pPr marL="274320" indent="-457200"/>
            <a:r>
              <a:rPr lang="en-US" dirty="0"/>
              <a:t>4.  Instead of running after sin we are running away from it.</a:t>
            </a:r>
          </a:p>
          <a:p>
            <a:pPr marL="274320" indent="-457200"/>
            <a:r>
              <a:rPr lang="en-US" dirty="0"/>
              <a:t>5.  The word of God and the commandments of God makes sense, and the Spirit leads us into conformity with the divine will.</a:t>
            </a:r>
          </a:p>
          <a:p>
            <a:pPr marL="274320" indent="-457200"/>
            <a:r>
              <a:rPr lang="en-US" dirty="0"/>
              <a:t>6.  As we fall in love with Jesus, we will keep his commandments and grow in His likeness.</a:t>
            </a:r>
          </a:p>
          <a:p>
            <a:pPr marL="274320" indent="-457200"/>
            <a:r>
              <a:rPr lang="en-US" dirty="0"/>
              <a:t>7.  The Spirit writes God’s law in our hearts and puts it in our minds and we delight to do God’s will.</a:t>
            </a:r>
          </a:p>
          <a:p>
            <a:pPr marL="274320" indent="-457200"/>
            <a:r>
              <a:rPr lang="en-US" dirty="0"/>
              <a:t>8.  The process of sanctification is a process of “having the mind of Christ.”</a:t>
            </a:r>
          </a:p>
          <a:p>
            <a:pPr marL="274320" indent="-457200"/>
            <a:r>
              <a:rPr lang="en-US" dirty="0"/>
              <a:t>9.  Through the Holy Spirit, believers are given a share in Christ’s own outlook, values, and understanding of God’s wisdom, especially as revealed in the cross.</a:t>
            </a:r>
          </a:p>
          <a:p>
            <a:pPr marL="274320" indent="-457200"/>
            <a:r>
              <a:rPr lang="en-US" sz="1200" b="0" i="0" kern="1200" dirty="0">
                <a:solidFill>
                  <a:schemeClr val="tx1"/>
                </a:solidFill>
                <a:effectLst/>
                <a:latin typeface="+mn-lt"/>
                <a:ea typeface="+mn-ea"/>
                <a:cs typeface="+mn-cs"/>
              </a:rPr>
              <a:t>10. Paul is assuring the church that, in contrast to the world’s wisdom, they already share in Christ’s own way of seeing and valuing things through the Spirit.</a:t>
            </a:r>
          </a:p>
          <a:p>
            <a:pPr marL="274320" indent="-457200"/>
            <a:r>
              <a:rPr lang="en-US" sz="1200" b="0" i="0" kern="1200" dirty="0">
                <a:solidFill>
                  <a:schemeClr val="tx1"/>
                </a:solidFill>
                <a:effectLst/>
                <a:latin typeface="+mn-lt"/>
                <a:ea typeface="+mn-ea"/>
                <a:cs typeface="+mn-cs"/>
              </a:rPr>
              <a:t>11. This is particularly seen in their recognition that the crucified Messiah is the true wisdom and power of God.</a:t>
            </a:r>
          </a:p>
          <a:p>
            <a:pPr marL="274320" indent="-457200"/>
            <a:br>
              <a:rPr lang="en-US" dirty="0"/>
            </a:br>
            <a:endParaRPr lang="en-US"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12</a:t>
            </a:fld>
            <a:endParaRPr lang="en-US" dirty="0"/>
          </a:p>
        </p:txBody>
      </p:sp>
    </p:spTree>
    <p:extLst>
      <p:ext uri="{BB962C8B-B14F-4D97-AF65-F5344CB8AC3E}">
        <p14:creationId xmlns:p14="http://schemas.microsoft.com/office/powerpoint/2010/main" val="29503919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Q1:  To whom does Paul point as the source of growth in the Christian life?</a:t>
            </a:r>
          </a:p>
          <a:p>
            <a:pPr marL="274320" indent="-274320"/>
            <a:r>
              <a:rPr lang="en-US" b="0" dirty="0"/>
              <a:t>1.  His argument is that is </a:t>
            </a:r>
            <a:r>
              <a:rPr lang="en-US" b="0" dirty="0" err="1"/>
              <a:t>is</a:t>
            </a:r>
            <a:r>
              <a:rPr lang="en-US" b="0" dirty="0"/>
              <a:t> God who produces growth in the Christian life.</a:t>
            </a:r>
          </a:p>
          <a:p>
            <a:pPr marL="274320" indent="-274320"/>
            <a:r>
              <a:rPr lang="en-US" b="0" dirty="0"/>
              <a:t>2.  The Holy Spirit convicts us of sin and of the need of righteousness and of judgment to come.</a:t>
            </a:r>
          </a:p>
          <a:p>
            <a:pPr marL="274320" indent="-274320"/>
            <a:r>
              <a:rPr lang="en-US" b="0" dirty="0"/>
              <a:t>3.  The Holy Spirit reveals Jesus as the only solution to the sin problem that has separated us from God.</a:t>
            </a:r>
          </a:p>
          <a:p>
            <a:pPr marL="274320" indent="-274320"/>
            <a:r>
              <a:rPr lang="en-US" b="0" dirty="0"/>
              <a:t>4.  It is through the enlightenment of the HS that our hearts are drawn to Christ who suffered and died for us.</a:t>
            </a:r>
          </a:p>
          <a:p>
            <a:pPr marL="274320" indent="-274320"/>
            <a:r>
              <a:rPr lang="en-US" b="0" dirty="0"/>
              <a:t>5.  Coming to Christ and growing in Christ are possible only through God’s mercy and grace.</a:t>
            </a:r>
          </a:p>
          <a:p>
            <a:pPr marL="274320" indent="-274320"/>
            <a:r>
              <a:rPr lang="en-US" b="0" dirty="0"/>
              <a:t>6.  So Paul’s argument is don’t glory in the human servants who pointed you to Jesus.</a:t>
            </a:r>
          </a:p>
          <a:p>
            <a:pPr marL="274320" indent="-274320"/>
            <a:r>
              <a:rPr lang="en-US" b="0" dirty="0"/>
              <a:t>7.  Glory in the God who saved you by His mercy and grace and impressed His truth on your heart.</a:t>
            </a:r>
          </a:p>
          <a:p>
            <a:pPr marL="274320" indent="-274320"/>
            <a:endParaRPr lang="en-US" b="0" dirty="0"/>
          </a:p>
          <a:p>
            <a:pPr marL="274320" indent="-274320"/>
            <a:r>
              <a:rPr lang="en-US" b="1" dirty="0"/>
              <a:t>Q2:  What analogy does Paul use here for becoming a mature Christian?</a:t>
            </a:r>
          </a:p>
          <a:p>
            <a:pPr marL="274320" indent="-274320"/>
            <a:r>
              <a:rPr lang="en-US" b="0" dirty="0"/>
              <a:t>1.  He is using the analogy of a seed growing.</a:t>
            </a:r>
          </a:p>
          <a:p>
            <a:pPr marL="274320" indent="-274320"/>
            <a:r>
              <a:rPr lang="en-US" b="0" dirty="0"/>
              <a:t>2.  Yes, it is essential that someone plant the seed.</a:t>
            </a:r>
          </a:p>
          <a:p>
            <a:pPr marL="274320" indent="-274320"/>
            <a:r>
              <a:rPr lang="en-US" b="0" dirty="0"/>
              <a:t>3.  Yes it is essential that someone water the seed.</a:t>
            </a:r>
          </a:p>
          <a:p>
            <a:pPr marL="274320" indent="-274320"/>
            <a:r>
              <a:rPr lang="en-US" b="0" dirty="0"/>
              <a:t>4.  But without a viable seed that God has created, the planting and watering would be in vain.</a:t>
            </a:r>
          </a:p>
          <a:p>
            <a:pPr marL="274320" indent="-274320"/>
            <a:r>
              <a:rPr lang="en-US" b="0" dirty="0"/>
              <a:t>5.  God has created within every seed a genetic code that directs the growth of the seed into a mature plant that bears fruit.</a:t>
            </a:r>
          </a:p>
          <a:p>
            <a:pPr marL="274320" indent="-274320"/>
            <a:r>
              <a:rPr lang="en-US" b="0" dirty="0"/>
              <a:t>6.  Without that genetic code and the properties God has placed within the seed to respond to water, nutrients, light, air, temperature, etc. the seed would never germinate and grow.</a:t>
            </a:r>
          </a:p>
          <a:p>
            <a:pPr marL="274320" indent="-274320"/>
            <a:r>
              <a:rPr lang="en-US" b="0" dirty="0"/>
              <a:t>7.  Paul’s analogy is that the planting and watering are impossibly simple compared with the work of the Holy Spirit to germinate and grow mature Christians.</a:t>
            </a:r>
          </a:p>
          <a:p>
            <a:pPr marL="274320" indent="-274320"/>
            <a:r>
              <a:rPr lang="en-US" b="0" dirty="0"/>
              <a:t>8.  So, the glory should go to God for His love, mercy, grace, and forgiveness, not so much to the messengers who brought the good news.</a:t>
            </a:r>
          </a:p>
          <a:p>
            <a:pPr marL="274320" indent="-274320"/>
            <a:endParaRPr lang="en-US" b="0" dirty="0"/>
          </a:p>
          <a:p>
            <a:pPr marL="274320" indent="-274320"/>
            <a:r>
              <a:rPr lang="en-US" b="1" dirty="0"/>
              <a:t>Q3: How can Paul’s teaching here relieve us from the stress of needing to convert people?</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0" dirty="0"/>
              <a:t>1.  We don’t need to worry about making converts.</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0" dirty="0"/>
              <a:t>2.  That’s not our job.</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0" dirty="0"/>
              <a:t>3.  We can leave that to the Holy Spirit.</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0" dirty="0"/>
              <a:t>4.  But let us be faithful in planting and watering and trust God with the results.</a:t>
            </a:r>
          </a:p>
          <a:p>
            <a:pPr marL="274320" indent="-274320"/>
            <a:endParaRPr lang="en-US" b="0" dirty="0"/>
          </a:p>
          <a:p>
            <a:pPr marL="274320" indent="-274320"/>
            <a:endParaRPr lang="en-US" b="0"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0035764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Q1:  How does Paul start his conclusion here?</a:t>
            </a:r>
          </a:p>
          <a:p>
            <a:pPr marL="274320" indent="-274320"/>
            <a:r>
              <a:rPr lang="en-US" dirty="0"/>
              <a:t>1.  “Let no one boast in men.”</a:t>
            </a:r>
          </a:p>
          <a:p>
            <a:pPr marL="274320" indent="-274320"/>
            <a:r>
              <a:rPr lang="en-US" dirty="0"/>
              <a:t>2.  If you are boasting in a man, even a minister of the gospel, you have set your sights far too narrow.</a:t>
            </a:r>
          </a:p>
          <a:p>
            <a:pPr marL="274320" indent="-274320"/>
            <a:r>
              <a:rPr lang="en-US" dirty="0"/>
              <a:t>3.  If you are in Christ, all things are yours!!</a:t>
            </a:r>
          </a:p>
          <a:p>
            <a:pPr marL="274320" indent="-274320"/>
            <a:r>
              <a:rPr lang="en-US" dirty="0"/>
              <a:t>4.  Don’t limit yourself to one man.</a:t>
            </a:r>
          </a:p>
          <a:p>
            <a:pPr marL="274320" indent="-274320"/>
            <a:r>
              <a:rPr lang="en-US" dirty="0"/>
              <a:t>5.  Paul, Apollos and Cephas are all your ministers and servants given to minister in the church.</a:t>
            </a:r>
          </a:p>
          <a:p>
            <a:pPr marL="274320" indent="-274320"/>
            <a:r>
              <a:rPr lang="en-US" dirty="0"/>
              <a:t>6.  The whole world is yours because the meek will inherit the earth.</a:t>
            </a:r>
          </a:p>
          <a:p>
            <a:pPr marL="274320" indent="-274320"/>
            <a:r>
              <a:rPr lang="en-US" dirty="0"/>
              <a:t>7.  This will be our eternal home if we are in Christ.</a:t>
            </a:r>
          </a:p>
          <a:p>
            <a:pPr marL="274320" indent="-274320"/>
            <a:r>
              <a:rPr lang="en-US" dirty="0"/>
              <a:t>8.  Life is ours: eternal life in Christ.</a:t>
            </a:r>
          </a:p>
          <a:p>
            <a:pPr marL="274320" indent="-274320"/>
            <a:r>
              <a:rPr lang="en-US" dirty="0"/>
              <a:t>9.  Death is only a short rest before Jesus comes to wake us to eternal life.</a:t>
            </a:r>
          </a:p>
          <a:p>
            <a:pPr marL="274320" indent="-274320"/>
            <a:r>
              <a:rPr lang="en-US" dirty="0"/>
              <a:t>10. The present and the future are ours too because we belong to Christ and Christ belongs to God.</a:t>
            </a:r>
          </a:p>
          <a:p>
            <a:pPr marL="274320" indent="-274320"/>
            <a:r>
              <a:rPr lang="en-US" dirty="0"/>
              <a:t>11. This is reminiscent of the end of Romans 8 where nothing can separate us from the love of God which is in Christ Jesus our Lord.</a:t>
            </a:r>
          </a:p>
          <a:p>
            <a:pPr marL="274320" indent="-274320"/>
            <a:r>
              <a:rPr lang="en-US" dirty="0"/>
              <a:t>12. The true defining mark of the believer is belonging to Christ, not attachment to a particular human leader or style of ministry.</a:t>
            </a:r>
          </a:p>
          <a:p>
            <a:pPr marL="274320" indent="-274320"/>
            <a:r>
              <a:rPr lang="en-US" dirty="0"/>
              <a:t>13. Paul is saying here: Stop shrinking your horizons down to your favorite person. </a:t>
            </a:r>
          </a:p>
          <a:p>
            <a:pPr marL="274320" indent="-274320"/>
            <a:r>
              <a:rPr lang="en-US" dirty="0"/>
              <a:t>14. In Christ you already have everything you truly need, because you belong to Him, and He belongs to God.</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9929342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Q1:  How does Paul view himself and other minister of the gospel here?</a:t>
            </a:r>
          </a:p>
          <a:p>
            <a:pPr marL="274320" indent="-274320"/>
            <a:r>
              <a:rPr lang="en-US" b="0" dirty="0"/>
              <a:t>1.  They should be regarded as servants of Christ.</a:t>
            </a:r>
          </a:p>
          <a:p>
            <a:pPr marL="274320" indent="-274320"/>
            <a:r>
              <a:rPr lang="en-US" b="0" dirty="0"/>
              <a:t>2.  They are not to be exalted or worshipped like royalty.</a:t>
            </a:r>
          </a:p>
          <a:p>
            <a:pPr marL="274320" indent="-274320"/>
            <a:r>
              <a:rPr lang="en-US" b="0" dirty="0"/>
              <a:t>3.  They are mere servants of the Lord.</a:t>
            </a:r>
          </a:p>
          <a:p>
            <a:pPr marL="274320" indent="-274320"/>
            <a:r>
              <a:rPr lang="en-US" b="0" dirty="0"/>
              <a:t>4.  They are not some great philosophers that have arrived at truth from their own wisdom.</a:t>
            </a:r>
          </a:p>
          <a:p>
            <a:pPr marL="274320" indent="-274320"/>
            <a:r>
              <a:rPr lang="en-US" b="0" dirty="0"/>
              <a:t>5.  They are stewards, managers of divine revelations.</a:t>
            </a:r>
          </a:p>
          <a:p>
            <a:pPr marL="274320" indent="-274320"/>
            <a:r>
              <a:rPr lang="en-US" b="0" dirty="0"/>
              <a:t>6.  What they preach and teach are not from their own surmising. </a:t>
            </a:r>
          </a:p>
          <a:p>
            <a:pPr marL="274320" indent="-274320"/>
            <a:r>
              <a:rPr lang="en-US" b="0" dirty="0"/>
              <a:t>7.  They are merely caretakers of God’s truth and they must be judged faithful by God.</a:t>
            </a:r>
          </a:p>
          <a:p>
            <a:pPr marL="274320" indent="-274320"/>
            <a:endParaRPr lang="en-US" b="0"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4260431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Q1:  What  is Paul’s argument here in verse 7 that takes away reasons for boasting in human leaders?</a:t>
            </a:r>
          </a:p>
          <a:p>
            <a:pPr marL="274320" indent="-274320"/>
            <a:r>
              <a:rPr lang="en-US" dirty="0"/>
              <a:t>1.  He is saying here that the apostles are just using their spiritual gifts like everyone else in the church.</a:t>
            </a:r>
          </a:p>
          <a:p>
            <a:pPr marL="274320" indent="-274320"/>
            <a:r>
              <a:rPr lang="en-US" dirty="0"/>
              <a:t>2.  What do you have that you have not received from God?</a:t>
            </a:r>
          </a:p>
          <a:p>
            <a:pPr marL="274320" indent="-274320"/>
            <a:r>
              <a:rPr lang="en-US" dirty="0"/>
              <a:t>3.  Everyone’s spiritual gifts come from God, so there is no room to boast for any Christian as though they have done it on their own.</a:t>
            </a:r>
          </a:p>
          <a:p>
            <a:pPr marL="274320" indent="-274320"/>
            <a:r>
              <a:rPr lang="en-US" dirty="0"/>
              <a:t>4.  Every “good gift” comes from God, so there is no room for self-exaltation, only for boasting in the Lord. </a:t>
            </a:r>
          </a:p>
          <a:p>
            <a:pPr marL="274320" indent="-274320"/>
            <a:r>
              <a:rPr lang="en-US" dirty="0"/>
              <a:t>5.  Their pride shows they have forgotten that they are receivers, not originators, of all their spiritual advantages.</a:t>
            </a:r>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16</a:t>
            </a:fld>
            <a:endParaRPr lang="en-US" dirty="0"/>
          </a:p>
        </p:txBody>
      </p:sp>
    </p:spTree>
    <p:extLst>
      <p:ext uri="{BB962C8B-B14F-4D97-AF65-F5344CB8AC3E}">
        <p14:creationId xmlns:p14="http://schemas.microsoft.com/office/powerpoint/2010/main" val="35433984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Q1:  Why such a  bleak picture of the apostolic lifestyle?</a:t>
            </a:r>
          </a:p>
          <a:p>
            <a:pPr marL="274320" indent="-274320"/>
            <a:r>
              <a:rPr lang="en-US" dirty="0"/>
              <a:t>1.  Perhaps the Corinthian Christians have the wrong idea about what it means to be an apostle.</a:t>
            </a:r>
          </a:p>
          <a:p>
            <a:pPr marL="274320" indent="-274320"/>
            <a:r>
              <a:rPr lang="en-US" dirty="0"/>
              <a:t>2.  There are no worldly perks to attract someone to be an apostle.</a:t>
            </a:r>
          </a:p>
          <a:p>
            <a:pPr marL="274320" indent="-274320"/>
            <a:r>
              <a:rPr lang="en-US" dirty="0"/>
              <a:t>3.  In fact, their bleak existence would give them every incentive to find another line of work.</a:t>
            </a:r>
          </a:p>
          <a:p>
            <a:pPr marL="274320" indent="-274320"/>
            <a:r>
              <a:rPr lang="en-US" dirty="0"/>
              <a:t>4.  But their reward in the end was worth all the deprivation they were enduring at the present time.</a:t>
            </a:r>
          </a:p>
          <a:p>
            <a:pPr marL="274320" indent="-274320"/>
            <a:r>
              <a:rPr lang="en-US" dirty="0"/>
              <a:t>5.  They were faithful to their calling despite their deprivations.</a:t>
            </a:r>
          </a:p>
          <a:p>
            <a:pPr marL="274320" indent="-274320"/>
            <a:r>
              <a:rPr lang="en-US" dirty="0"/>
              <a:t>6.  And this was God’s intentions: none of the apostles were in it for the money, the fame, social status, the praise of men.</a:t>
            </a:r>
          </a:p>
          <a:p>
            <a:pPr marL="274320" indent="-274320"/>
            <a:r>
              <a:rPr lang="en-US" dirty="0"/>
              <a:t>7.  They were in it for the love of Christ and the rewards He promised to those who love Him.</a:t>
            </a:r>
          </a:p>
          <a:p>
            <a:pPr marL="274320" indent="-274320"/>
            <a:r>
              <a:rPr lang="en-US" dirty="0"/>
              <a:t>8.  The success of their efforts brought glory to God not to themselves.</a:t>
            </a:r>
          </a:p>
          <a:p>
            <a:pPr marL="274320" indent="-274320"/>
            <a:r>
              <a:rPr lang="en-US" dirty="0"/>
              <a:t>9.  So here Paul is intentionally taking some of the luster off of what it means to be an apostle in order to correct the thinking of the Corinthians that have placed them on a pedestal rather than seeing them as servants of Christ. </a:t>
            </a:r>
          </a:p>
          <a:p>
            <a:pPr marL="274320" indent="-274320"/>
            <a:endParaRPr lang="en-US"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17</a:t>
            </a:fld>
            <a:endParaRPr lang="en-US" dirty="0"/>
          </a:p>
        </p:txBody>
      </p:sp>
    </p:spTree>
    <p:extLst>
      <p:ext uri="{BB962C8B-B14F-4D97-AF65-F5344CB8AC3E}">
        <p14:creationId xmlns:p14="http://schemas.microsoft.com/office/powerpoint/2010/main" val="541590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Q1:  What is Paul asking here in verse 1?</a:t>
            </a:r>
          </a:p>
          <a:p>
            <a:pPr marL="274320" indent="-274320"/>
            <a:r>
              <a:rPr lang="en-US" dirty="0"/>
              <a:t>1.  He is asking if belonging to Christ has made any difference in their life?</a:t>
            </a:r>
          </a:p>
          <a:p>
            <a:pPr marL="274320" indent="-274320"/>
            <a:r>
              <a:rPr lang="en-US" dirty="0"/>
              <a:t>2.  Is there any benefit from belonging to Christ?</a:t>
            </a:r>
          </a:p>
          <a:p>
            <a:pPr marL="274320" indent="-274320"/>
            <a:r>
              <a:rPr lang="en-US" dirty="0"/>
              <a:t>3.  Has His love brought you any comfort and hope and assurance?</a:t>
            </a:r>
          </a:p>
          <a:p>
            <a:pPr marL="274320" indent="-274320"/>
            <a:r>
              <a:rPr lang="en-US" dirty="0"/>
              <a:t>4.  Is the Holy Spirit at work in your hearts?</a:t>
            </a:r>
          </a:p>
          <a:p>
            <a:pPr marL="274320" indent="-274320"/>
            <a:r>
              <a:rPr lang="en-US" dirty="0"/>
              <a:t>5.  Has the Spirit made your hearts tender toward each other and compassionate?</a:t>
            </a:r>
          </a:p>
          <a:p>
            <a:pPr marL="274320" indent="-274320"/>
            <a:r>
              <a:rPr lang="en-US" dirty="0"/>
              <a:t>6.  If you are growing in grace and the Spirit is softening your heart then I have a favor to ask…</a:t>
            </a:r>
          </a:p>
          <a:p>
            <a:pPr marL="274320" indent="-274320"/>
            <a:endParaRPr lang="en-US" dirty="0"/>
          </a:p>
          <a:p>
            <a:pPr marL="274320" indent="-274320"/>
            <a:r>
              <a:rPr lang="en-US" b="1" dirty="0"/>
              <a:t>Q2: What favor does Paul ask in verse 2?</a:t>
            </a:r>
          </a:p>
          <a:p>
            <a:pPr marL="274320" indent="-274320"/>
            <a:r>
              <a:rPr lang="en-US" dirty="0"/>
              <a:t>1.  He asks them to make him happy by agreeing together as brethren in the church.</a:t>
            </a:r>
          </a:p>
          <a:p>
            <a:pPr marL="274320" indent="-274320"/>
            <a:r>
              <a:rPr lang="en-US" dirty="0"/>
              <a:t>2.  He wants them to love each other and work together with one mind and purpose.</a:t>
            </a:r>
          </a:p>
          <a:p>
            <a:pPr marL="274320" indent="-274320"/>
            <a:endParaRPr lang="en-US" dirty="0"/>
          </a:p>
          <a:p>
            <a:pPr marL="274320" indent="-274320"/>
            <a:r>
              <a:rPr lang="en-US" b="1" dirty="0"/>
              <a:t>Q3: What do you think may have been the problem in the Philippian church?</a:t>
            </a:r>
          </a:p>
          <a:p>
            <a:pPr marL="274320" indent="-274320"/>
            <a:r>
              <a:rPr lang="en-US" dirty="0"/>
              <a:t>1.  Apparently, there was contention and disunity.</a:t>
            </a:r>
          </a:p>
          <a:p>
            <a:pPr marL="274320" indent="-274320"/>
            <a:r>
              <a:rPr lang="en-US" dirty="0"/>
              <a:t>2.  They were not united in love.</a:t>
            </a:r>
          </a:p>
          <a:p>
            <a:pPr marL="274320" indent="-274320"/>
            <a:r>
              <a:rPr lang="en-US" dirty="0"/>
              <a:t>3.  There was pride and self-centeredness, people thinking “It’s my way or the highway.”</a:t>
            </a:r>
          </a:p>
          <a:p>
            <a:pPr marL="274320" indent="-274320"/>
            <a:r>
              <a:rPr lang="en-US" dirty="0"/>
              <a:t>4.  Paul addresses a lack of love, a lack of unity, a lack of cooperation because of personal ambition, pride, and self-exaltation.</a:t>
            </a:r>
          </a:p>
          <a:p>
            <a:pPr marL="274320" indent="-274320"/>
            <a:r>
              <a:rPr lang="en-US" dirty="0"/>
              <a:t>5.  Perhaps the lack of unity in Philippi is more relevant to our churches today than the personality cliques in Corinth.</a:t>
            </a:r>
          </a:p>
          <a:p>
            <a:pPr marL="274320" indent="-274320"/>
            <a:r>
              <a:rPr lang="en-US" dirty="0"/>
              <a:t>6.  So we need to listen to Paul’s advice here.</a:t>
            </a:r>
          </a:p>
        </p:txBody>
      </p:sp>
      <p:sp>
        <p:nvSpPr>
          <p:cNvPr id="4" name="Slide Number Placeholder 3"/>
          <p:cNvSpPr>
            <a:spLocks noGrp="1"/>
          </p:cNvSpPr>
          <p:nvPr>
            <p:ph type="sldNum" sz="quarter" idx="10"/>
          </p:nvPr>
        </p:nvSpPr>
        <p:spPr/>
        <p:txBody>
          <a:bodyPr/>
          <a:lstStyle/>
          <a:p>
            <a:pPr>
              <a:defRPr/>
            </a:pPr>
            <a:fld id="{8FA03DF1-0740-4641-8846-A13960E4BC68}" type="slidenum">
              <a:rPr lang="en-US" smtClean="0"/>
              <a:pPr>
                <a:defRPr/>
              </a:pPr>
              <a:t>18</a:t>
            </a:fld>
            <a:endParaRPr lang="en-US" dirty="0"/>
          </a:p>
        </p:txBody>
      </p:sp>
    </p:spTree>
    <p:extLst>
      <p:ext uri="{BB962C8B-B14F-4D97-AF65-F5344CB8AC3E}">
        <p14:creationId xmlns:p14="http://schemas.microsoft.com/office/powerpoint/2010/main" val="6972182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eaLnBrk="1" hangingPunct="1">
              <a:lnSpc>
                <a:spcPct val="80000"/>
              </a:lnSpc>
              <a:defRPr/>
            </a:pPr>
            <a:r>
              <a:rPr lang="en-US" b="1" baseline="0" dirty="0"/>
              <a:t>Q1:  For unity in the church, what two characteristics do we need to avoid and what do we need to have?</a:t>
            </a:r>
          </a:p>
          <a:p>
            <a:pPr marL="274320" indent="-274320" eaLnBrk="1" hangingPunct="1">
              <a:lnSpc>
                <a:spcPct val="80000"/>
              </a:lnSpc>
              <a:defRPr/>
            </a:pPr>
            <a:r>
              <a:rPr lang="en-US" dirty="0"/>
              <a:t>1.  We need to avoid selfish ambition and vain conceit.</a:t>
            </a:r>
          </a:p>
          <a:p>
            <a:pPr marL="274320" indent="-274320" eaLnBrk="1" hangingPunct="1">
              <a:lnSpc>
                <a:spcPct val="80000"/>
              </a:lnSpc>
              <a:defRPr/>
            </a:pPr>
            <a:r>
              <a:rPr lang="en-US" dirty="0"/>
              <a:t>2.  We need to have humility and love for others.</a:t>
            </a:r>
          </a:p>
          <a:p>
            <a:pPr marL="274320" indent="-274320" eaLnBrk="1" hangingPunct="1">
              <a:lnSpc>
                <a:spcPct val="80000"/>
              </a:lnSpc>
              <a:defRPr/>
            </a:pPr>
            <a:endParaRPr lang="en-US" dirty="0"/>
          </a:p>
          <a:p>
            <a:pPr marL="274320" indent="-274320" eaLnBrk="1" hangingPunct="1">
              <a:lnSpc>
                <a:spcPct val="80000"/>
              </a:lnSpc>
              <a:defRPr/>
            </a:pPr>
            <a:r>
              <a:rPr lang="en-US" b="1" dirty="0"/>
              <a:t>Q2: How would you describe selfish ambition?</a:t>
            </a:r>
          </a:p>
          <a:p>
            <a:pPr marL="274320" indent="-274320" eaLnBrk="1" hangingPunct="1">
              <a:lnSpc>
                <a:spcPct val="80000"/>
              </a:lnSpc>
              <a:defRPr/>
            </a:pPr>
            <a:r>
              <a:rPr lang="en-US" dirty="0"/>
              <a:t>1.  It would be an attitude to make a name for yourself, to promote yourself, to make yourself number one, to be a person that others look up to and compliment and respect.</a:t>
            </a:r>
          </a:p>
          <a:p>
            <a:pPr marL="274320" indent="-274320" eaLnBrk="1" hangingPunct="1">
              <a:lnSpc>
                <a:spcPct val="80000"/>
              </a:lnSpc>
              <a:defRPr/>
            </a:pPr>
            <a:r>
              <a:rPr lang="en-US" dirty="0"/>
              <a:t>2.  Selfish ambition goes along with pride, seeking glory for yourself instead of giving glory to God.</a:t>
            </a:r>
          </a:p>
          <a:p>
            <a:pPr marL="274320" indent="-274320" eaLnBrk="1" hangingPunct="1">
              <a:lnSpc>
                <a:spcPct val="80000"/>
              </a:lnSpc>
              <a:defRPr/>
            </a:pPr>
            <a:r>
              <a:rPr lang="en-US" dirty="0"/>
              <a:t>3.  This was the original sin of Lucifer in heaven: pride and self exaltation, seeking the worship that belonged only to God.</a:t>
            </a:r>
          </a:p>
          <a:p>
            <a:pPr marL="274320" indent="-274320" eaLnBrk="1" hangingPunct="1">
              <a:lnSpc>
                <a:spcPct val="80000"/>
              </a:lnSpc>
              <a:defRPr/>
            </a:pPr>
            <a:r>
              <a:rPr lang="en-US" dirty="0"/>
              <a:t>4.  In Galatians 5:20, Paul list selfish ambition along with a host of other sins, including witchcraft and idolatry!</a:t>
            </a:r>
          </a:p>
          <a:p>
            <a:pPr marL="274320" indent="-274320" eaLnBrk="1" hangingPunct="1">
              <a:lnSpc>
                <a:spcPct val="80000"/>
              </a:lnSpc>
              <a:defRPr/>
            </a:pPr>
            <a:endParaRPr lang="en-US" dirty="0"/>
          </a:p>
          <a:p>
            <a:pPr marL="274320" indent="-274320" eaLnBrk="1" hangingPunct="1">
              <a:lnSpc>
                <a:spcPct val="80000"/>
              </a:lnSpc>
              <a:defRPr/>
            </a:pPr>
            <a:r>
              <a:rPr lang="en-US" b="1" dirty="0"/>
              <a:t>Q3:  How would you describe “vain conceit.”</a:t>
            </a:r>
          </a:p>
          <a:p>
            <a:pPr marL="274320" indent="-274320" eaLnBrk="1" hangingPunct="1">
              <a:lnSpc>
                <a:spcPct val="80000"/>
              </a:lnSpc>
              <a:defRPr/>
            </a:pPr>
            <a:r>
              <a:rPr lang="en-US" dirty="0"/>
              <a:t>1.  This is again related to pride.  </a:t>
            </a:r>
          </a:p>
          <a:p>
            <a:pPr marL="274320" indent="-274320" eaLnBrk="1" hangingPunct="1">
              <a:lnSpc>
                <a:spcPct val="80000"/>
              </a:lnSpc>
              <a:defRPr/>
            </a:pPr>
            <a:r>
              <a:rPr lang="en-US" dirty="0"/>
              <a:t>2.  Conceit is thinking of yourself as better than others.</a:t>
            </a:r>
          </a:p>
          <a:p>
            <a:pPr marL="274320" indent="-274320" eaLnBrk="1" hangingPunct="1">
              <a:lnSpc>
                <a:spcPct val="80000"/>
              </a:lnSpc>
              <a:defRPr/>
            </a:pPr>
            <a:r>
              <a:rPr lang="en-US" dirty="0"/>
              <a:t>3.  Google’s AI defines it this way:</a:t>
            </a:r>
          </a:p>
          <a:p>
            <a:pPr marL="731520" lvl="1" indent="-274320" eaLnBrk="1" hangingPunct="1">
              <a:lnSpc>
                <a:spcPct val="80000"/>
              </a:lnSpc>
              <a:defRPr/>
            </a:pPr>
            <a:r>
              <a:rPr lang="en-US" sz="1200" b="0" i="0" kern="1200" dirty="0">
                <a:solidFill>
                  <a:schemeClr val="tx1"/>
                </a:solidFill>
                <a:effectLst/>
                <a:latin typeface="+mn-lt"/>
                <a:ea typeface="+mn-ea"/>
                <a:cs typeface="+mn-cs"/>
              </a:rPr>
              <a:t>an empty, inflated, and excessive pride or self-importance, often based on a false sense of superiority in looks, achievements, or abilities, leading to self-centered actions and a desire for hollow recognition rather than genuine worth or God's glory.</a:t>
            </a:r>
            <a:endParaRPr lang="en-US" dirty="0"/>
          </a:p>
          <a:p>
            <a:pPr marL="274320" indent="-274320" eaLnBrk="1" hangingPunct="1">
              <a:lnSpc>
                <a:spcPct val="80000"/>
              </a:lnSpc>
              <a:defRPr/>
            </a:pPr>
            <a:endParaRPr lang="en-US" dirty="0"/>
          </a:p>
          <a:p>
            <a:pPr marL="274320" indent="-274320" eaLnBrk="1" hangingPunct="1">
              <a:lnSpc>
                <a:spcPct val="80000"/>
              </a:lnSpc>
              <a:defRPr/>
            </a:pPr>
            <a:r>
              <a:rPr lang="en-US" b="1" dirty="0"/>
              <a:t>Q4:  What remedy does Paul recommend for the pride that brings disunity?</a:t>
            </a:r>
          </a:p>
          <a:p>
            <a:pPr marL="274320" indent="-274320" eaLnBrk="1" hangingPunct="1">
              <a:lnSpc>
                <a:spcPct val="80000"/>
              </a:lnSpc>
              <a:defRPr/>
            </a:pPr>
            <a:r>
              <a:rPr lang="en-US" dirty="0"/>
              <a:t>1.  He recommends humility instead of pride.</a:t>
            </a:r>
          </a:p>
          <a:p>
            <a:pPr marL="274320" indent="-274320" eaLnBrk="1" hangingPunct="1">
              <a:lnSpc>
                <a:spcPct val="80000"/>
              </a:lnSpc>
              <a:defRPr/>
            </a:pPr>
            <a:r>
              <a:rPr lang="en-US" dirty="0"/>
              <a:t>2.  Rather than thinking you are better than others, value others above yourself!</a:t>
            </a:r>
          </a:p>
          <a:p>
            <a:pPr marL="274320" indent="-274320" eaLnBrk="1" hangingPunct="1">
              <a:lnSpc>
                <a:spcPct val="80000"/>
              </a:lnSpc>
              <a:defRPr/>
            </a:pPr>
            <a:r>
              <a:rPr lang="en-US" dirty="0"/>
              <a:t>3.  Don’t just think of your own interests, think about the interests of others.</a:t>
            </a:r>
          </a:p>
          <a:p>
            <a:pPr marL="274320" indent="-274320" eaLnBrk="1" hangingPunct="1">
              <a:lnSpc>
                <a:spcPct val="80000"/>
              </a:lnSpc>
              <a:defRPr/>
            </a:pPr>
            <a:r>
              <a:rPr lang="en-US" dirty="0"/>
              <a:t>4.  Don’t think about what the church can do for you , but what you can do for them.</a:t>
            </a:r>
          </a:p>
          <a:p>
            <a:pPr marL="274320" indent="-274320" eaLnBrk="1" hangingPunct="1">
              <a:lnSpc>
                <a:spcPct val="80000"/>
              </a:lnSpc>
              <a:defRPr/>
            </a:pPr>
            <a:r>
              <a:rPr lang="en-US" dirty="0"/>
              <a:t>5.  The Bible warn us against pride.</a:t>
            </a:r>
          </a:p>
          <a:p>
            <a:pPr marL="274320" indent="-274320" eaLnBrk="1" hangingPunct="1">
              <a:lnSpc>
                <a:spcPct val="80000"/>
              </a:lnSpc>
              <a:defRPr/>
            </a:pPr>
            <a:r>
              <a:rPr lang="en-US" dirty="0"/>
              <a:t>6.  Peter writes this:</a:t>
            </a:r>
          </a:p>
          <a:p>
            <a:pPr marL="274320" indent="-274320" eaLnBrk="1" hangingPunct="1">
              <a:lnSpc>
                <a:spcPct val="80000"/>
              </a:lnSpc>
              <a:defRPr/>
            </a:pPr>
            <a:r>
              <a:rPr lang="en-US" dirty="0"/>
              <a:t>1 Peter 5:5-6 KJV - 5 … Yea, all of you be subject one to another, and be clothed with humility: for God </a:t>
            </a:r>
            <a:r>
              <a:rPr lang="en-US" dirty="0" err="1"/>
              <a:t>resisteth</a:t>
            </a:r>
            <a:r>
              <a:rPr lang="en-US" dirty="0"/>
              <a:t> the proud, and giveth grace to the humble. 6 Humble yourselves therefore under the mighty hand of God, that he may exalt you in due time:</a:t>
            </a:r>
          </a:p>
          <a:p>
            <a:pPr marL="274320" indent="-274320" eaLnBrk="1" hangingPunct="1">
              <a:lnSpc>
                <a:spcPct val="80000"/>
              </a:lnSpc>
              <a:defRPr/>
            </a:pPr>
            <a:endParaRPr lang="en-US" dirty="0"/>
          </a:p>
          <a:p>
            <a:pPr marL="274320" indent="-274320" eaLnBrk="1" hangingPunct="1">
              <a:lnSpc>
                <a:spcPct val="80000"/>
              </a:lnSpc>
              <a:defRPr/>
            </a:pPr>
            <a:endParaRPr lang="en-US" dirty="0"/>
          </a:p>
        </p:txBody>
      </p:sp>
      <p:sp>
        <p:nvSpPr>
          <p:cNvPr id="4" name="Slide Number Placeholder 3"/>
          <p:cNvSpPr>
            <a:spLocks noGrp="1"/>
          </p:cNvSpPr>
          <p:nvPr>
            <p:ph type="sldNum" sz="quarter" idx="10"/>
          </p:nvPr>
        </p:nvSpPr>
        <p:spPr/>
        <p:txBody>
          <a:bodyPr/>
          <a:lstStyle/>
          <a:p>
            <a:pPr>
              <a:defRPr/>
            </a:pPr>
            <a:fld id="{8FA03DF1-0740-4641-8846-A13960E4BC68}" type="slidenum">
              <a:rPr lang="en-US" smtClean="0"/>
              <a:pPr>
                <a:defRPr/>
              </a:pPr>
              <a:t>19</a:t>
            </a:fld>
            <a:endParaRPr lang="en-US" dirty="0"/>
          </a:p>
        </p:txBody>
      </p:sp>
    </p:spTree>
    <p:extLst>
      <p:ext uri="{BB962C8B-B14F-4D97-AF65-F5344CB8AC3E}">
        <p14:creationId xmlns:p14="http://schemas.microsoft.com/office/powerpoint/2010/main" val="3082089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sz="1200" b="1" i="0" kern="1200" dirty="0">
                <a:solidFill>
                  <a:schemeClr val="tx1"/>
                </a:solidFill>
                <a:effectLst/>
                <a:latin typeface="Arial" charset="0"/>
                <a:ea typeface="+mn-ea"/>
                <a:cs typeface="+mn-cs"/>
              </a:rPr>
              <a:t>B2: </a:t>
            </a:r>
          </a:p>
          <a:p>
            <a:pPr marL="274320" indent="-274320"/>
            <a:r>
              <a:rPr lang="en-US" dirty="0"/>
              <a:t>1.  His appeal is for unity in the church.</a:t>
            </a:r>
          </a:p>
          <a:p>
            <a:pPr marL="274320" indent="-274320"/>
            <a:r>
              <a:rPr lang="en-US" dirty="0"/>
              <a:t>2.  He wants them to all be in agreement on the Christian faith.</a:t>
            </a:r>
          </a:p>
          <a:p>
            <a:pPr marL="274320" indent="-274320"/>
            <a:r>
              <a:rPr lang="en-US" dirty="0"/>
              <a:t>3.  He wants there to be no divisions and contentions in the church.</a:t>
            </a:r>
          </a:p>
          <a:p>
            <a:pPr marL="274320" indent="-274320"/>
            <a:r>
              <a:rPr lang="en-US" dirty="0"/>
              <a:t>4.  He wants them to be of the same mind and same judgment.</a:t>
            </a:r>
          </a:p>
          <a:p>
            <a:pPr marL="274320" indent="-274320"/>
            <a:endParaRPr lang="en-US" dirty="0"/>
          </a:p>
          <a:p>
            <a:pPr marL="274320" indent="-274320"/>
            <a:r>
              <a:rPr lang="en-US" b="1" dirty="0"/>
              <a:t>B3:</a:t>
            </a:r>
            <a:r>
              <a:rPr lang="en-US" dirty="0"/>
              <a:t> </a:t>
            </a:r>
          </a:p>
          <a:p>
            <a:pPr marL="274320" indent="-274320"/>
            <a:r>
              <a:rPr lang="en-US" dirty="0"/>
              <a:t>1.  This is the same thing Jesus prayed for in His High Priestly Prayer in John 17 on the night of His betrayal.</a:t>
            </a:r>
          </a:p>
          <a:p>
            <a:pPr marL="274320" indent="-274320"/>
            <a:r>
              <a:rPr lang="en-US" dirty="0"/>
              <a:t>2.  After praying a beautiful prayer for the eleven disciples that remained faithful, he says:</a:t>
            </a:r>
          </a:p>
          <a:p>
            <a:pPr marL="274320" indent="-274320"/>
            <a:r>
              <a:rPr lang="en-US" b="1" dirty="0"/>
              <a:t>John 17:20-21 ESV</a:t>
            </a:r>
            <a:r>
              <a:rPr lang="en-US" dirty="0"/>
              <a:t> - "I do not ask for these only, but also for those who will believe in me through their word, </a:t>
            </a:r>
            <a:r>
              <a:rPr lang="en-US" baseline="30000" dirty="0"/>
              <a:t>21</a:t>
            </a:r>
            <a:r>
              <a:rPr lang="en-US" dirty="0"/>
              <a:t> that they may all be one, just as you, Father, are in me, and I in you, that they also may be in us, so that the world may believe that you have sent me.</a:t>
            </a:r>
          </a:p>
          <a:p>
            <a:pPr marL="274320" indent="-274320"/>
            <a:r>
              <a:rPr lang="en-US" dirty="0"/>
              <a:t>3.  So Jesus prayed for unity among those who believed on Him, that we all may be one, Just as Jesus and the Father are one.</a:t>
            </a:r>
          </a:p>
          <a:p>
            <a:pPr marL="274320" indent="-274320"/>
            <a:r>
              <a:rPr lang="en-US" dirty="0"/>
              <a:t>4.  And His desire was that when the world sees the love and unity in the church, they would believe that Jesus was sent from God and that His way is God’s way.</a:t>
            </a:r>
          </a:p>
          <a:p>
            <a:pPr marL="274320" indent="-274320"/>
            <a:r>
              <a:rPr lang="en-US" dirty="0"/>
              <a:t>5.  So we have a special mission here, don’t we?</a:t>
            </a:r>
          </a:p>
          <a:p>
            <a:pPr marL="274320" indent="-274320"/>
            <a:r>
              <a:rPr lang="en-US" dirty="0"/>
              <a:t>6.  When people see conflict and divisions in the church, when they see criticisms and backbiting, they’re thinking: “Where is the love of Jesus these people claim to follow?”</a:t>
            </a:r>
          </a:p>
          <a:p>
            <a:pPr marL="274320" indent="-274320"/>
            <a:r>
              <a:rPr lang="en-US" dirty="0"/>
              <a:t>7.  Jesus wants to see love and unity in His church, not fighting and discord.</a:t>
            </a:r>
          </a:p>
          <a:p>
            <a:pPr marL="274320" indent="-274320"/>
            <a:r>
              <a:rPr lang="en-US" dirty="0"/>
              <a:t>8.  So, it makes sense that, in our memory text, Paul appeals to them in the name of our Lord Jesus Christ.</a:t>
            </a:r>
          </a:p>
          <a:p>
            <a:pPr marL="274320" indent="-274320"/>
            <a:r>
              <a:rPr lang="en-US" dirty="0"/>
              <a:t>9.  He is saying, based on all he knows about the character of Jesus, this is what Jesus would want.</a:t>
            </a:r>
          </a:p>
          <a:p>
            <a:pPr marL="274320" indent="-274320"/>
            <a:endParaRPr lang="en-US" dirty="0"/>
          </a:p>
          <a:p>
            <a:pPr marL="274320" indent="-274320"/>
            <a:r>
              <a:rPr lang="en-US" b="1" dirty="0"/>
              <a:t>B4:</a:t>
            </a:r>
          </a:p>
          <a:p>
            <a:pPr marL="274320" indent="-274320"/>
            <a:r>
              <a:rPr lang="en-US" b="0" dirty="0"/>
              <a:t>1.  Whose mind do we need to be united in?</a:t>
            </a:r>
          </a:p>
          <a:p>
            <a:pPr marL="274320" indent="-274320"/>
            <a:r>
              <a:rPr lang="en-US" b="0" dirty="0"/>
              <a:t>2.  We need to be united in the mind of Christ.</a:t>
            </a:r>
          </a:p>
          <a:p>
            <a:pPr marL="274320" indent="-274320"/>
            <a:r>
              <a:rPr lang="en-US" b="0" dirty="0"/>
              <a:t>3.  We will see this in our lesson today when we look at what Paul wrote to the Philippians.</a:t>
            </a:r>
          </a:p>
          <a:p>
            <a:pPr marL="274320" indent="-274320"/>
            <a:r>
              <a:rPr lang="en-US" b="0" dirty="0"/>
              <a:t>4.  “Let this mind be in you which was also in Christ Jesus.”</a:t>
            </a:r>
          </a:p>
          <a:p>
            <a:pPr marL="274320" indent="-274320"/>
            <a:r>
              <a:rPr lang="en-US" b="0" dirty="0"/>
              <a:t>5.  Where Jesus and the inspired word of God have spoken, we need to be in agreement with Him and the word.</a:t>
            </a:r>
          </a:p>
          <a:p>
            <a:pPr marL="274320" indent="-274320"/>
            <a:r>
              <a:rPr lang="en-US" b="0" dirty="0"/>
              <a:t>6.  Where inspiration has not spoken, we need to seek the wisdom and guidance of the HS to humbly agree on a consensus position.</a:t>
            </a:r>
          </a:p>
          <a:p>
            <a:pPr marL="274320" indent="-274320"/>
            <a:r>
              <a:rPr lang="en-US" b="0" dirty="0"/>
              <a:t>7.  In the church, we need to live by the motto:</a:t>
            </a:r>
          </a:p>
          <a:p>
            <a:pPr marL="274320" indent="-274320"/>
            <a:r>
              <a:rPr lang="en-US" b="0" dirty="0"/>
              <a:t>8.  In essentials: unity; in non-essentials, liberty; in all things, charity.</a:t>
            </a:r>
          </a:p>
          <a:p>
            <a:pPr marL="274320" indent="-274320"/>
            <a:r>
              <a:rPr lang="en-US" b="0" dirty="0"/>
              <a:t>9.  We need to be united on the essentials of the Christian faith based on the inspiration of the Bible.</a:t>
            </a:r>
          </a:p>
          <a:p>
            <a:pPr marL="274320" indent="-274320"/>
            <a:r>
              <a:rPr lang="en-US" b="0" dirty="0"/>
              <a:t>10. We follow the Protestant principle: The Bible and the Bible only is our rule of faith and practice.</a:t>
            </a:r>
          </a:p>
          <a:p>
            <a:pPr marL="274320" indent="-274320"/>
            <a:r>
              <a:rPr lang="en-US" b="0" dirty="0"/>
              <a:t>11. For non-essentials, we can allow people to have their own opinion.</a:t>
            </a:r>
          </a:p>
          <a:p>
            <a:pPr marL="274320" indent="-274320"/>
            <a:r>
              <a:rPr lang="en-US" b="0" dirty="0"/>
              <a:t>12. Some Adventist are vegetarian; others eat meat.</a:t>
            </a:r>
          </a:p>
          <a:p>
            <a:pPr marL="274320" indent="-274320"/>
            <a:r>
              <a:rPr lang="en-US" b="0" dirty="0"/>
              <a:t>13. Some eat three meals a day; others eat only two.</a:t>
            </a:r>
          </a:p>
          <a:p>
            <a:pPr marL="274320" indent="-274320"/>
            <a:r>
              <a:rPr lang="en-US" b="0" dirty="0"/>
              <a:t>14. Some prefer a red carpet for the sanctuary; others prefer blue.</a:t>
            </a:r>
          </a:p>
          <a:p>
            <a:pPr marL="274320" indent="-274320"/>
            <a:r>
              <a:rPr lang="en-US" b="0" dirty="0"/>
              <a:t>15. Divisions often occur when we insist on our own opinions on minor issues.</a:t>
            </a:r>
          </a:p>
          <a:p>
            <a:pPr marL="274320" indent="-274320"/>
            <a:r>
              <a:rPr lang="en-US" b="0" dirty="0"/>
              <a:t>16. Majoring in minors is a sure way to produce divisions in the church.</a:t>
            </a:r>
          </a:p>
          <a:p>
            <a:pPr marL="274320" indent="-274320"/>
            <a:r>
              <a:rPr lang="en-US" b="0" dirty="0"/>
              <a:t>17. In all things we should exhibit charity, which is the word the KJV uses to translate agape love.</a:t>
            </a:r>
          </a:p>
          <a:p>
            <a:pPr marL="274320" indent="-274320"/>
            <a:r>
              <a:rPr lang="en-US" b="0" dirty="0"/>
              <a:t>18. Agape love acts in the eternal best interest of others, regardless of how they respond.</a:t>
            </a:r>
          </a:p>
          <a:p>
            <a:pPr marL="274320" indent="-274320"/>
            <a:r>
              <a:rPr lang="en-US" b="0" dirty="0"/>
              <a:t>19. The more love, the more unity in the church.</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9412190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lvl="0" indent="-274320"/>
            <a:r>
              <a:rPr lang="en-US" b="1" dirty="0"/>
              <a:t>Q1: What does it mean to you to let the mind of Jesus be in you?</a:t>
            </a:r>
          </a:p>
          <a:p>
            <a:pPr marL="274320" indent="-274320"/>
            <a:r>
              <a:rPr lang="en-US" dirty="0"/>
              <a:t>1.  This is a call to be an imitator of the Lord Jesus Christ.</a:t>
            </a:r>
          </a:p>
          <a:p>
            <a:pPr marL="274320" indent="-274320"/>
            <a:r>
              <a:rPr lang="en-US" dirty="0"/>
              <a:t>2.  To make Him our example in everything.</a:t>
            </a:r>
          </a:p>
          <a:p>
            <a:pPr marL="274320" indent="-274320"/>
            <a:r>
              <a:rPr lang="en-US" dirty="0"/>
              <a:t>3.  Seek to emulate the way He would act.</a:t>
            </a:r>
          </a:p>
          <a:p>
            <a:pPr marL="274320" indent="-274320"/>
            <a:r>
              <a:rPr lang="en-US" dirty="0"/>
              <a:t>4.  To ask what would Jesus do, and then do it!</a:t>
            </a:r>
          </a:p>
          <a:p>
            <a:pPr marL="274320" indent="-274320"/>
            <a:endParaRPr lang="en-US" dirty="0"/>
          </a:p>
          <a:p>
            <a:pPr marL="274320" indent="-274320"/>
            <a:r>
              <a:rPr lang="en-US" b="1" dirty="0"/>
              <a:t>Q2: How can we get the mind of Jesus.  How can our minds become more like His in character?</a:t>
            </a:r>
          </a:p>
          <a:p>
            <a:pPr marL="274320" indent="-274320"/>
            <a:r>
              <a:rPr lang="en-US" dirty="0"/>
              <a:t>1.  This is the work of the Holy Spirit.</a:t>
            </a:r>
          </a:p>
          <a:p>
            <a:pPr marL="274320" indent="-274320"/>
            <a:r>
              <a:rPr lang="en-US" dirty="0"/>
              <a:t>2.  When we receive Jesus as our Savior and Lord, He forgives our sins, gives us His righteousness and saves us.</a:t>
            </a:r>
          </a:p>
          <a:p>
            <a:pPr marL="274320" indent="-457200"/>
            <a:r>
              <a:rPr lang="en-US" dirty="0"/>
              <a:t>3.  At the same time, He gives us the Holy Spirit to give us the new birth and a new direction in life.</a:t>
            </a:r>
          </a:p>
          <a:p>
            <a:pPr marL="274320" indent="-457200"/>
            <a:r>
              <a:rPr lang="en-US" dirty="0"/>
              <a:t>4.  The Holy Spirit pours out the agape love of God in our hearts and gives us the fruit of the Spirit to conform us to the likeness of Christ.</a:t>
            </a:r>
          </a:p>
          <a:p>
            <a:pPr marL="274320" marR="0" lvl="0" indent="-457200" algn="l" defTabSz="914400" rtl="0" eaLnBrk="0" fontAlgn="base" latinLnBrk="0" hangingPunct="0">
              <a:lnSpc>
                <a:spcPct val="100000"/>
              </a:lnSpc>
              <a:spcBef>
                <a:spcPct val="30000"/>
              </a:spcBef>
              <a:spcAft>
                <a:spcPct val="0"/>
              </a:spcAft>
              <a:buClrTx/>
              <a:buSzTx/>
              <a:buFontTx/>
              <a:buNone/>
              <a:tabLst/>
              <a:defRPr/>
            </a:pPr>
            <a:r>
              <a:rPr lang="en-US" dirty="0"/>
              <a:t>5.  Paul writes in Rom 8:29 that God “predestined us to be conformed to the image of His Son.”</a:t>
            </a:r>
          </a:p>
          <a:p>
            <a:pPr marL="274320" indent="-457200"/>
            <a:r>
              <a:rPr lang="en-US" dirty="0"/>
              <a:t>6.  God’s desire for every Christian is to become more like Jesus in character.</a:t>
            </a:r>
          </a:p>
          <a:p>
            <a:pPr marL="274320" indent="-457200"/>
            <a:r>
              <a:rPr lang="en-US" dirty="0"/>
              <a:t>7.  And 2 Cor 3:18 tells us that, as we behold Jesus and His character, the HS changes us into His likeness.</a:t>
            </a:r>
          </a:p>
          <a:p>
            <a:pPr marL="274320" indent="-457200"/>
            <a:r>
              <a:rPr lang="en-US" b="1" dirty="0"/>
              <a:t>2 Corinthians 3:18 NKJV </a:t>
            </a:r>
            <a:r>
              <a:rPr lang="en-US" dirty="0"/>
              <a:t>- 18 But we all, with unveiled face, beholding as in a mirror the glory of the Lord, are being transformed into the same image from glory to glory, just as by the Spirit of the Lord.</a:t>
            </a:r>
          </a:p>
          <a:p>
            <a:pPr marL="274320" indent="-457200"/>
            <a:r>
              <a:rPr lang="en-US" dirty="0"/>
              <a:t>8.  To get the mind of Jesus we need to behold His character in the Word of God and pray for the HS to conform us to His likeness in character.</a:t>
            </a:r>
          </a:p>
          <a:p>
            <a:pPr marL="274320" indent="-457200"/>
            <a:r>
              <a:rPr lang="en-US" dirty="0"/>
              <a:t>9.  Pray for the fruit of the Spirit to grow, especially the agape love of God.</a:t>
            </a:r>
          </a:p>
          <a:p>
            <a:pPr marL="274320" indent="-457200"/>
            <a:r>
              <a:rPr lang="en-US" dirty="0"/>
              <a:t>10. The fruit of the Spirit is a description of the character of Jesus: love, joy, peace, patience, kindness, goodness, faithfulness, gentleness, and self-control.</a:t>
            </a:r>
          </a:p>
          <a:p>
            <a:pPr marL="274320" indent="-457200"/>
            <a:r>
              <a:rPr lang="en-US" altLang="en-US" b="0" dirty="0"/>
              <a:t>11. This fruit does away with selfish ambition and vain conceit and replaces them with agape love that acts in the eternal best interest of others rather than self.</a:t>
            </a:r>
          </a:p>
          <a:p>
            <a:pPr marL="274320" indent="-457200"/>
            <a:r>
              <a:rPr lang="en-US" altLang="en-US" b="0" dirty="0"/>
              <a:t>12. A spirit-filled church will be a church that is unified on the fundamentals of the faith and is living in love for one another.</a:t>
            </a:r>
          </a:p>
          <a:p>
            <a:pPr marL="274320" indent="-457200"/>
            <a:r>
              <a:rPr lang="en-US" altLang="en-US" b="0" dirty="0"/>
              <a:t>13. In the verses following verse 5, Paul goes on to describe the condescension of Jesus.</a:t>
            </a:r>
          </a:p>
          <a:p>
            <a:pPr marL="274320" indent="-457200"/>
            <a:r>
              <a:rPr lang="en-US" altLang="en-US" b="0" dirty="0"/>
              <a:t>14. Though He was God, He humbled Himself taking our humanity upon His divinity.</a:t>
            </a:r>
          </a:p>
          <a:p>
            <a:pPr marL="274320" indent="-457200"/>
            <a:r>
              <a:rPr lang="en-US" altLang="en-US" b="0" dirty="0"/>
              <a:t>15. Coming, not as royalty, but as a servant to seek and save that which was lost.</a:t>
            </a:r>
          </a:p>
          <a:p>
            <a:pPr marL="274320" indent="-457200"/>
            <a:r>
              <a:rPr lang="en-US" altLang="en-US" b="0" dirty="0"/>
              <a:t>16. He humbled himself and became obedient unto death.</a:t>
            </a:r>
          </a:p>
          <a:p>
            <a:pPr marL="274320" indent="-457200"/>
            <a:r>
              <a:rPr lang="en-US" altLang="en-US" b="0" dirty="0"/>
              <a:t>17. Dying the most humiliating death possible on a cross.</a:t>
            </a:r>
          </a:p>
          <a:p>
            <a:pPr marL="274320" indent="-457200"/>
            <a:r>
              <a:rPr lang="en-US" altLang="en-US" b="0" dirty="0"/>
              <a:t>18. If Jesus, the Son of God, can so humble Himself, how much more should we be willing to follow His example and humble ourselves.</a:t>
            </a:r>
          </a:p>
          <a:p>
            <a:pPr marL="274320" indent="-457200"/>
            <a:endParaRPr lang="en-US" altLang="en-US" b="0"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20</a:t>
            </a:fld>
            <a:endParaRPr lang="en-US" dirty="0"/>
          </a:p>
        </p:txBody>
      </p:sp>
    </p:spTree>
    <p:extLst>
      <p:ext uri="{BB962C8B-B14F-4D97-AF65-F5344CB8AC3E}">
        <p14:creationId xmlns:p14="http://schemas.microsoft.com/office/powerpoint/2010/main" val="27450903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457200"/>
            <a:endParaRPr lang="en-US"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3</a:t>
            </a:fld>
            <a:endParaRPr lang="en-US" dirty="0"/>
          </a:p>
        </p:txBody>
      </p:sp>
    </p:spTree>
    <p:extLst>
      <p:ext uri="{BB962C8B-B14F-4D97-AF65-F5344CB8AC3E}">
        <p14:creationId xmlns:p14="http://schemas.microsoft.com/office/powerpoint/2010/main" val="39442852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B1:</a:t>
            </a:r>
          </a:p>
          <a:p>
            <a:pPr marL="274320" indent="-274320"/>
            <a:r>
              <a:rPr lang="en-US" b="0" dirty="0"/>
              <a:t>[See notes on linked slide.]</a:t>
            </a:r>
          </a:p>
          <a:p>
            <a:pPr marL="274320" indent="-274320"/>
            <a:endParaRPr lang="en-US" b="0" dirty="0"/>
          </a:p>
          <a:p>
            <a:pPr marL="274320" indent="-274320"/>
            <a:r>
              <a:rPr lang="en-US" b="1" dirty="0"/>
              <a:t>B2:</a:t>
            </a:r>
          </a:p>
          <a:p>
            <a:pPr marL="274320" indent="-274320"/>
            <a:r>
              <a:rPr lang="en-US" b="0" dirty="0"/>
              <a:t>1.  This is interesting.</a:t>
            </a:r>
          </a:p>
          <a:p>
            <a:pPr marL="274320" indent="-274320"/>
            <a:r>
              <a:rPr lang="en-US" b="0" dirty="0"/>
              <a:t>2.  Paul introduces the problem in 1 Cor 1:10-17, and he does not get back to it until chapter 3, 30 verses later!</a:t>
            </a:r>
          </a:p>
          <a:p>
            <a:pPr marL="274320" indent="-274320"/>
            <a:r>
              <a:rPr lang="en-US" b="0" dirty="0"/>
              <a:t>3.  In between we have Paul’s presentation of Jesus as the wisdom and power of God.</a:t>
            </a:r>
          </a:p>
          <a:p>
            <a:pPr marL="274320" indent="-274320"/>
            <a:r>
              <a:rPr lang="en-US" b="0" dirty="0"/>
              <a:t>4.  This was our study last week entitled “The Message of the Cross.”</a:t>
            </a:r>
          </a:p>
          <a:p>
            <a:pPr marL="274320" indent="-274320"/>
            <a:r>
              <a:rPr lang="en-US" b="0" dirty="0"/>
              <a:t>5.  As we studied last week, the message of the cross is the gospel of salvation by grace through faith.</a:t>
            </a:r>
          </a:p>
          <a:p>
            <a:pPr marL="274320" indent="-274320"/>
            <a:r>
              <a:rPr lang="en-US" b="0" dirty="0"/>
              <a:t>6.  It is the good news about what Christ has done to save sinners by dying for their sins and offering them justification, sanctification and glorification by faith in Him.</a:t>
            </a:r>
          </a:p>
          <a:p>
            <a:pPr marL="274320" indent="-274320"/>
            <a:r>
              <a:rPr lang="en-US" b="0" dirty="0"/>
              <a:t>7.  He says that Jesus Christ is the manifestation of the power and wisdom of God.</a:t>
            </a:r>
          </a:p>
          <a:p>
            <a:pPr marL="274320" indent="-274320"/>
            <a:r>
              <a:rPr lang="en-US" b="0" dirty="0"/>
              <a:t>8.  It is in Christ that sinners can be forgiven and saved, showing God’s power.</a:t>
            </a:r>
          </a:p>
          <a:p>
            <a:pPr marL="274320" indent="-274320"/>
            <a:r>
              <a:rPr lang="en-US" b="0" dirty="0"/>
              <a:t>9.  It is in Christ that God’s wisdom is shown in devising a plan to defeat sin, humble human pride, and reconcile sinners to Himself.</a:t>
            </a:r>
          </a:p>
          <a:p>
            <a:pPr marL="274320" indent="-274320"/>
            <a:r>
              <a:rPr lang="en-US" b="0" dirty="0"/>
              <a:t>10. So, the gospel of salvation in Christ becomes the center of the Christian faith.</a:t>
            </a:r>
          </a:p>
          <a:p>
            <a:pPr marL="274320" indent="-274320"/>
            <a:r>
              <a:rPr lang="en-US" b="0" dirty="0"/>
              <a:t>11. The message of the cross is the message that unites us as Christians.</a:t>
            </a:r>
          </a:p>
          <a:p>
            <a:pPr marL="274320" indent="-274320"/>
            <a:r>
              <a:rPr lang="en-US" b="0" dirty="0"/>
              <a:t>12. It makes us fall in love with Jesus as our Savior and Lord.</a:t>
            </a:r>
          </a:p>
          <a:p>
            <a:pPr marL="274320" indent="-274320"/>
            <a:r>
              <a:rPr lang="en-US" b="0" dirty="0"/>
              <a:t>13. I unites us in a fellowship that is destined for eternity together in God’s kingdom.</a:t>
            </a:r>
          </a:p>
          <a:p>
            <a:pPr marL="274320" indent="-274320"/>
            <a:r>
              <a:rPr lang="en-US" b="0" dirty="0"/>
              <a:t>14. So, in answer to divisions in the Church, Paul holds up the cross as his argument for unity.</a:t>
            </a:r>
          </a:p>
          <a:p>
            <a:pPr marL="274320" indent="-274320"/>
            <a:endParaRPr lang="en-US" b="0" dirty="0"/>
          </a:p>
          <a:p>
            <a:pPr marL="274320" indent="-274320"/>
            <a:r>
              <a:rPr lang="en-US" b="1" dirty="0"/>
              <a:t>B3:</a:t>
            </a:r>
          </a:p>
          <a:p>
            <a:pPr marL="274320" indent="-274320"/>
            <a:r>
              <a:rPr lang="en-US" b="0" dirty="0"/>
              <a:t>[See notes on linked slide.]</a:t>
            </a:r>
          </a:p>
          <a:p>
            <a:pPr marL="274320" indent="-274320"/>
            <a:endParaRPr lang="en-US" b="0" dirty="0"/>
          </a:p>
          <a:p>
            <a:pPr marL="274320" indent="-274320"/>
            <a:r>
              <a:rPr lang="en-US" b="1" dirty="0"/>
              <a:t>B4:</a:t>
            </a:r>
          </a:p>
          <a:p>
            <a:pPr marL="274320" indent="-274320"/>
            <a:r>
              <a:rPr lang="en-US" b="0" dirty="0"/>
              <a:t>[See notes on linked slide.]</a:t>
            </a:r>
          </a:p>
          <a:p>
            <a:pPr marL="274320" indent="-274320"/>
            <a:endParaRPr lang="en-US" b="0" dirty="0"/>
          </a:p>
          <a:p>
            <a:pPr marL="274320" indent="-274320"/>
            <a:r>
              <a:rPr lang="en-US" b="1" dirty="0"/>
              <a:t>B5:</a:t>
            </a:r>
          </a:p>
          <a:p>
            <a:pPr marL="274320" indent="-274320"/>
            <a:r>
              <a:rPr lang="en-US" b="0" dirty="0"/>
              <a:t>[See notes on linked slide.]</a:t>
            </a:r>
          </a:p>
          <a:p>
            <a:pPr marL="274320" indent="-274320"/>
            <a:endParaRPr lang="en-US" b="0"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8596433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B1:</a:t>
            </a:r>
            <a:r>
              <a:rPr lang="en-US" b="0" dirty="0"/>
              <a:t> </a:t>
            </a:r>
          </a:p>
          <a:p>
            <a:pPr marL="274320" indent="-274320"/>
            <a:r>
              <a:rPr lang="en-US" b="0" dirty="0"/>
              <a:t>[See notes on linked slide.]</a:t>
            </a:r>
          </a:p>
          <a:p>
            <a:pPr marL="274320" indent="-274320"/>
            <a:endParaRPr lang="en-US" b="0" dirty="0"/>
          </a:p>
          <a:p>
            <a:pPr marL="274320" indent="-274320"/>
            <a:r>
              <a:rPr lang="en-US" b="1" dirty="0"/>
              <a:t>B2:</a:t>
            </a:r>
          </a:p>
          <a:p>
            <a:pPr marL="274320" indent="-274320"/>
            <a:r>
              <a:rPr lang="en-US" b="0" dirty="0"/>
              <a:t>[See notes on linked slide.]</a:t>
            </a:r>
          </a:p>
          <a:p>
            <a:pPr marL="274320" indent="-274320"/>
            <a:endParaRPr lang="en-US" b="0" dirty="0"/>
          </a:p>
          <a:p>
            <a:pPr marL="274320" indent="-274320"/>
            <a:r>
              <a:rPr lang="en-US" b="1" dirty="0"/>
              <a:t>B3: </a:t>
            </a:r>
          </a:p>
          <a:p>
            <a:pPr marL="274320" indent="-274320"/>
            <a:r>
              <a:rPr lang="en-US" b="0" dirty="0"/>
              <a:t>[See notes on linked slide.]</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9309608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B1:</a:t>
            </a:r>
            <a:r>
              <a:rPr lang="en-US" b="0" dirty="0"/>
              <a:t> </a:t>
            </a:r>
          </a:p>
          <a:p>
            <a:pPr marL="274320" indent="-274320"/>
            <a:r>
              <a:rPr lang="en-US" b="0" dirty="0"/>
              <a:t>[See notes on linked slide.]</a:t>
            </a:r>
          </a:p>
          <a:p>
            <a:pPr marL="274320" indent="-274320"/>
            <a:endParaRPr lang="en-US" b="0" dirty="0"/>
          </a:p>
          <a:p>
            <a:pPr marL="274320" indent="-274320"/>
            <a:r>
              <a:rPr lang="en-US" b="1" dirty="0"/>
              <a:t>B2:</a:t>
            </a:r>
          </a:p>
          <a:p>
            <a:pPr marL="274320" indent="-274320"/>
            <a:r>
              <a:rPr lang="en-US" b="0" dirty="0"/>
              <a:t>[See notes on linked slide.]</a:t>
            </a:r>
          </a:p>
          <a:p>
            <a:pPr marL="274320" indent="-274320"/>
            <a:endParaRPr lang="en-US" b="0" dirty="0"/>
          </a:p>
          <a:p>
            <a:pPr marL="274320" indent="-274320"/>
            <a:r>
              <a:rPr lang="en-US" b="1" dirty="0"/>
              <a:t>B3:</a:t>
            </a:r>
          </a:p>
          <a:p>
            <a:pPr marL="274320" indent="-274320"/>
            <a:r>
              <a:rPr lang="en-US" b="0" dirty="0"/>
              <a:t>[See notes on linked slide.]</a:t>
            </a:r>
          </a:p>
          <a:p>
            <a:pPr marL="274320" indent="-274320"/>
            <a:endParaRPr lang="en-US" b="0"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40493418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E88C43-A5A7-7F50-203D-0B169EEA2D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AA0043-D596-9E8B-F863-DB532FABE6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53ECAC-82E4-6AEC-8770-FF3DF7C78E8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30752F2-7D19-7420-2F8C-78F944D00DB9}"/>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8959739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126286-5CEB-A5DC-F80B-413401387F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CFE37E-EF5A-9408-ABFE-BB7CFD4115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CA1F0C-7B57-B56A-B9A2-0544C5238C51}"/>
              </a:ext>
            </a:extLst>
          </p:cNvPr>
          <p:cNvSpPr>
            <a:spLocks noGrp="1"/>
          </p:cNvSpPr>
          <p:nvPr>
            <p:ph type="body" idx="1"/>
          </p:nvPr>
        </p:nvSpPr>
        <p:spPr/>
        <p:txBody>
          <a:bodyPr/>
          <a:lstStyle/>
          <a:p>
            <a:pPr marL="0" indent="0">
              <a:buFontTx/>
              <a:buNone/>
            </a:pPr>
            <a:endParaRPr lang="en-US" dirty="0"/>
          </a:p>
        </p:txBody>
      </p:sp>
      <p:sp>
        <p:nvSpPr>
          <p:cNvPr id="4" name="Slide Number Placeholder 3">
            <a:extLst>
              <a:ext uri="{FF2B5EF4-FFF2-40B4-BE49-F238E27FC236}">
                <a16:creationId xmlns:a16="http://schemas.microsoft.com/office/drawing/2014/main" id="{D8BD811E-F6FE-EBBF-D285-C073F4F96D24}"/>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784008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B648D8-4B30-1990-030E-E528BE730F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EEE5D6-996E-52E9-60B0-EB6129AB73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71FE1F-AFCA-8014-7646-42CA574A7BA1}"/>
              </a:ext>
            </a:extLst>
          </p:cNvPr>
          <p:cNvSpPr>
            <a:spLocks noGrp="1"/>
          </p:cNvSpPr>
          <p:nvPr>
            <p:ph type="body" idx="1"/>
          </p:nvPr>
        </p:nvSpPr>
        <p:spPr/>
        <p:txBody>
          <a:bodyPr/>
          <a:lstStyle/>
          <a:p>
            <a:pPr marL="274320" indent="-274320"/>
            <a:endParaRPr lang="en-US" dirty="0"/>
          </a:p>
        </p:txBody>
      </p:sp>
      <p:sp>
        <p:nvSpPr>
          <p:cNvPr id="4" name="Slide Number Placeholder 3">
            <a:extLst>
              <a:ext uri="{FF2B5EF4-FFF2-40B4-BE49-F238E27FC236}">
                <a16:creationId xmlns:a16="http://schemas.microsoft.com/office/drawing/2014/main" id="{A287B321-1CE4-160D-084D-1291D76BA0AC}"/>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9030339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3810000" y="1143001"/>
            <a:ext cx="4953000" cy="1524000"/>
          </a:xfrm>
        </p:spPr>
        <p:txBody>
          <a:bodyPr/>
          <a:lstStyle>
            <a:lvl1pPr>
              <a:defRPr/>
            </a:lvl1pPr>
          </a:lstStyle>
          <a:p>
            <a:pPr lvl="0"/>
            <a:r>
              <a:rPr lang="en-US" noProof="0" dirty="0"/>
              <a:t>Click to edit Master title style</a:t>
            </a:r>
          </a:p>
        </p:txBody>
      </p:sp>
      <p:sp>
        <p:nvSpPr>
          <p:cNvPr id="4099" name="Rectangle 3"/>
          <p:cNvSpPr>
            <a:spLocks noGrp="1" noChangeArrowheads="1"/>
          </p:cNvSpPr>
          <p:nvPr>
            <p:ph type="subTitle" idx="1"/>
          </p:nvPr>
        </p:nvSpPr>
        <p:spPr>
          <a:xfrm>
            <a:off x="4343400" y="3581400"/>
            <a:ext cx="4495800" cy="1371600"/>
          </a:xfrm>
        </p:spPr>
        <p:txBody>
          <a:bodyPr/>
          <a:lstStyle>
            <a:lvl1pPr marL="0" indent="0" algn="ctr">
              <a:buFontTx/>
              <a:buNone/>
              <a:defRPr/>
            </a:lvl1pPr>
          </a:lstStyle>
          <a:p>
            <a:pPr lvl="0"/>
            <a:r>
              <a:rPr lang="en-US" noProof="0" dirty="0"/>
              <a:t>Click to edit Master subtitle style</a:t>
            </a:r>
          </a:p>
        </p:txBody>
      </p:sp>
    </p:spTree>
    <p:extLst>
      <p:ext uri="{BB962C8B-B14F-4D97-AF65-F5344CB8AC3E}">
        <p14:creationId xmlns:p14="http://schemas.microsoft.com/office/powerpoint/2010/main" val="2703051468"/>
      </p:ext>
    </p:extLst>
  </p:cSld>
  <p:clrMapOvr>
    <a:masterClrMapping/>
  </p:clrMapOvr>
  <p:transition spd="med">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457200"/>
            <a:ext cx="7620000" cy="990600"/>
          </a:xfrm>
        </p:spPr>
        <p:txBody>
          <a:bodyPr/>
          <a:lstStyle>
            <a:lvl1pPr>
              <a:defRPr b="1"/>
            </a:lvl1pPr>
          </a:lstStyle>
          <a:p>
            <a:r>
              <a:rPr lang="en-US" dirty="0"/>
              <a:t>Click to edit Master title style</a:t>
            </a:r>
          </a:p>
        </p:txBody>
      </p:sp>
      <p:sp>
        <p:nvSpPr>
          <p:cNvPr id="4" name="Content Placeholder 3"/>
          <p:cNvSpPr>
            <a:spLocks noGrp="1"/>
          </p:cNvSpPr>
          <p:nvPr>
            <p:ph sz="quarter" idx="10"/>
          </p:nvPr>
        </p:nvSpPr>
        <p:spPr>
          <a:xfrm>
            <a:off x="609600" y="1905000"/>
            <a:ext cx="3581400" cy="4267200"/>
          </a:xfrm>
        </p:spPr>
        <p:txBody>
          <a:bodyPr>
            <a:normAutofit/>
          </a:bodyPr>
          <a:lstStyle>
            <a:lvl1pPr>
              <a:defRPr b="1"/>
            </a:lvl1pPr>
            <a:lvl2pPr>
              <a:defRPr b="1"/>
            </a:lvl2pPr>
            <a:lvl3pPr>
              <a:defRPr b="1"/>
            </a:lvl3pPr>
            <a:lvl4pPr>
              <a:defRPr b="1"/>
            </a:lvl4pPr>
            <a:lvl5pPr>
              <a:defRPr b="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11"/>
          </p:nvPr>
        </p:nvSpPr>
        <p:spPr>
          <a:xfrm>
            <a:off x="4419600" y="1905000"/>
            <a:ext cx="3810000" cy="4267200"/>
          </a:xfrm>
        </p:spPr>
        <p:txBody>
          <a:bodyPr>
            <a:normAutofit/>
          </a:bodyPr>
          <a:lstStyle>
            <a:lvl1pPr>
              <a:defRPr b="1"/>
            </a:lvl1pPr>
            <a:lvl2pPr>
              <a:defRPr b="1"/>
            </a:lvl2pPr>
            <a:lvl3pPr>
              <a:defRPr b="1"/>
            </a:lvl3pPr>
            <a:lvl4pPr>
              <a:defRPr b="1"/>
            </a:lvl4pPr>
            <a:lvl5pPr>
              <a:defRPr b="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8814972"/>
      </p:ext>
    </p:extLst>
  </p:cSld>
  <p:clrMapOvr>
    <a:masterClrMapping/>
  </p:clrMapOvr>
  <p:transition spd="med">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7772400" cy="1112838"/>
          </a:xfrm>
        </p:spPr>
        <p:txBody>
          <a:bodyPr/>
          <a:lstStyle/>
          <a:p>
            <a:r>
              <a:rPr lang="en-US" dirty="0"/>
              <a:t>Click to edit Master title style</a:t>
            </a:r>
          </a:p>
        </p:txBody>
      </p:sp>
      <p:sp>
        <p:nvSpPr>
          <p:cNvPr id="5" name="Rectangle 3"/>
          <p:cNvSpPr>
            <a:spLocks noGrp="1" noChangeArrowheads="1"/>
          </p:cNvSpPr>
          <p:nvPr>
            <p:ph idx="1"/>
          </p:nvPr>
        </p:nvSpPr>
        <p:spPr bwMode="auto">
          <a:xfrm>
            <a:off x="533400" y="1905000"/>
            <a:ext cx="7772400" cy="444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lvl1pPr>
          </a:lstStyle>
          <a:p>
            <a:pPr lvl="0"/>
            <a:endParaRPr lang="en-US" noProof="0" dirty="0"/>
          </a:p>
        </p:txBody>
      </p:sp>
    </p:spTree>
    <p:extLst>
      <p:ext uri="{BB962C8B-B14F-4D97-AF65-F5344CB8AC3E}">
        <p14:creationId xmlns:p14="http://schemas.microsoft.com/office/powerpoint/2010/main" val="1489814838"/>
      </p:ext>
    </p:extLst>
  </p:cSld>
  <p:clrMapOvr>
    <a:masterClrMapping/>
  </p:clrMapOvr>
  <p:transition spd="med">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baseline="0"/>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b="1" i="0" baseline="0"/>
            </a:lvl1pPr>
            <a:lvl2pPr>
              <a:defRPr b="1" i="0" baseline="0"/>
            </a:lvl2pPr>
            <a:lvl3pPr>
              <a:defRPr b="1" i="0" baseline="0"/>
            </a:lvl3pPr>
            <a:lvl4pPr>
              <a:defRPr b="1" i="0" baseline="0"/>
            </a:lvl4pPr>
            <a:lvl5pPr>
              <a:defRPr b="1" i="0" baseline="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20276372"/>
      </p:ext>
    </p:extLst>
  </p:cSld>
  <p:clrMapOvr>
    <a:masterClrMapping/>
  </p:clrMapOvr>
  <p:transition spd="med">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7772400" cy="1112838"/>
          </a:xfrm>
        </p:spPr>
        <p:txBody>
          <a:bodyPr/>
          <a:lstStyle>
            <a:lvl1pPr>
              <a:defRPr b="1"/>
            </a:lvl1pPr>
          </a:lstStyle>
          <a:p>
            <a:r>
              <a:rPr lang="en-US" dirty="0"/>
              <a:t>Click to edit Master title style</a:t>
            </a:r>
          </a:p>
        </p:txBody>
      </p:sp>
      <p:sp>
        <p:nvSpPr>
          <p:cNvPr id="5" name="Rectangle 3"/>
          <p:cNvSpPr>
            <a:spLocks noGrp="1" noChangeArrowheads="1"/>
          </p:cNvSpPr>
          <p:nvPr>
            <p:ph idx="1"/>
          </p:nvPr>
        </p:nvSpPr>
        <p:spPr bwMode="auto">
          <a:xfrm>
            <a:off x="533400" y="1905000"/>
            <a:ext cx="7772400" cy="444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a:bodyPr>
          <a:lstStyle>
            <a:lvl1pPr>
              <a:defRPr b="1"/>
            </a:lvl1pPr>
          </a:lstStyle>
          <a:p>
            <a:pPr lvl="0"/>
            <a:r>
              <a:rPr lang="en-US" noProof="0" dirty="0"/>
              <a:t>Click</a:t>
            </a:r>
          </a:p>
        </p:txBody>
      </p:sp>
    </p:spTree>
    <p:extLst>
      <p:ext uri="{BB962C8B-B14F-4D97-AF65-F5344CB8AC3E}">
        <p14:creationId xmlns:p14="http://schemas.microsoft.com/office/powerpoint/2010/main" val="2028086995"/>
      </p:ext>
    </p:extLst>
  </p:cSld>
  <p:clrMapOvr>
    <a:masterClrMapping/>
  </p:clrMapOvr>
  <p:transition spd="med">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457200"/>
            <a:ext cx="7620000" cy="990600"/>
          </a:xfrm>
        </p:spPr>
        <p:txBody>
          <a:bodyPr/>
          <a:lstStyle>
            <a:lvl1pPr>
              <a:defRPr b="1"/>
            </a:lvl1pPr>
          </a:lstStyle>
          <a:p>
            <a:r>
              <a:rPr lang="en-US" dirty="0"/>
              <a:t>Click to edit Master title style</a:t>
            </a:r>
          </a:p>
        </p:txBody>
      </p:sp>
      <p:sp>
        <p:nvSpPr>
          <p:cNvPr id="4" name="Content Placeholder 3"/>
          <p:cNvSpPr>
            <a:spLocks noGrp="1"/>
          </p:cNvSpPr>
          <p:nvPr>
            <p:ph sz="quarter" idx="10"/>
          </p:nvPr>
        </p:nvSpPr>
        <p:spPr>
          <a:xfrm>
            <a:off x="609600" y="1905000"/>
            <a:ext cx="3581400" cy="4267200"/>
          </a:xfrm>
        </p:spPr>
        <p:txBody>
          <a:bodyPr>
            <a:normAutofit/>
          </a:bodyPr>
          <a:lstStyle>
            <a:lvl1pPr>
              <a:defRPr b="1"/>
            </a:lvl1pPr>
            <a:lvl2pPr>
              <a:defRPr b="1"/>
            </a:lvl2pPr>
            <a:lvl3pPr>
              <a:defRPr b="1"/>
            </a:lvl3pPr>
            <a:lvl4pPr>
              <a:defRPr b="1"/>
            </a:lvl4pPr>
            <a:lvl5pPr>
              <a:defRPr b="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11"/>
          </p:nvPr>
        </p:nvSpPr>
        <p:spPr>
          <a:xfrm>
            <a:off x="4419600" y="1905000"/>
            <a:ext cx="3810000" cy="4267200"/>
          </a:xfrm>
        </p:spPr>
        <p:txBody>
          <a:bodyPr>
            <a:normAutofit/>
          </a:bodyPr>
          <a:lstStyle>
            <a:lvl1pPr>
              <a:defRPr b="1"/>
            </a:lvl1pPr>
            <a:lvl2pPr>
              <a:defRPr b="1"/>
            </a:lvl2pPr>
            <a:lvl3pPr>
              <a:defRPr b="1"/>
            </a:lvl3pPr>
            <a:lvl4pPr>
              <a:defRPr b="1"/>
            </a:lvl4pPr>
            <a:lvl5pPr>
              <a:defRPr b="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66486915"/>
      </p:ext>
    </p:extLst>
  </p:cSld>
  <p:clrMapOvr>
    <a:masterClrMapping/>
  </p:clrMapOvr>
  <p:transition spd="med">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7772400" cy="1112838"/>
          </a:xfrm>
        </p:spPr>
        <p:txBody>
          <a:bodyPr/>
          <a:lstStyle/>
          <a:p>
            <a:r>
              <a:rPr lang="en-US" dirty="0"/>
              <a:t>Click to edit Master title style</a:t>
            </a:r>
          </a:p>
        </p:txBody>
      </p:sp>
      <p:sp>
        <p:nvSpPr>
          <p:cNvPr id="5" name="Rectangle 3"/>
          <p:cNvSpPr>
            <a:spLocks noGrp="1" noChangeArrowheads="1"/>
          </p:cNvSpPr>
          <p:nvPr>
            <p:ph idx="1"/>
          </p:nvPr>
        </p:nvSpPr>
        <p:spPr bwMode="auto">
          <a:xfrm>
            <a:off x="533400" y="1905000"/>
            <a:ext cx="7772400" cy="444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lvl1pPr>
          </a:lstStyle>
          <a:p>
            <a:pPr lvl="0"/>
            <a:endParaRPr lang="en-US" noProof="0" dirty="0"/>
          </a:p>
        </p:txBody>
      </p:sp>
    </p:spTree>
    <p:extLst>
      <p:ext uri="{BB962C8B-B14F-4D97-AF65-F5344CB8AC3E}">
        <p14:creationId xmlns:p14="http://schemas.microsoft.com/office/powerpoint/2010/main" val="1844114447"/>
      </p:ext>
    </p:extLst>
  </p:cSld>
  <p:clrMapOvr>
    <a:masterClrMapping/>
  </p:clrMapOvr>
  <p:transition spd="med">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baseline="0"/>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b="1" i="0" baseline="0"/>
            </a:lvl1pPr>
            <a:lvl2pPr>
              <a:defRPr b="1" i="0" baseline="0"/>
            </a:lvl2pPr>
            <a:lvl3pPr>
              <a:defRPr b="1" i="0" baseline="0"/>
            </a:lvl3pPr>
            <a:lvl4pPr>
              <a:defRPr b="1" i="0" baseline="0"/>
            </a:lvl4pPr>
            <a:lvl5pPr>
              <a:defRPr b="1" i="0" baseline="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93884091"/>
      </p:ext>
    </p:extLst>
  </p:cSld>
  <p:clrMapOvr>
    <a:masterClrMapping/>
  </p:clrMapOvr>
  <p:transition spd="med">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3810000" y="1143001"/>
            <a:ext cx="4953000" cy="1524000"/>
          </a:xfrm>
        </p:spPr>
        <p:txBody>
          <a:bodyPr/>
          <a:lstStyle>
            <a:lvl1pPr>
              <a:defRPr/>
            </a:lvl1pPr>
          </a:lstStyle>
          <a:p>
            <a:pPr lvl="0"/>
            <a:r>
              <a:rPr lang="en-US" noProof="0" dirty="0"/>
              <a:t>Click to edit Master title style</a:t>
            </a:r>
          </a:p>
        </p:txBody>
      </p:sp>
      <p:sp>
        <p:nvSpPr>
          <p:cNvPr id="4099" name="Rectangle 3"/>
          <p:cNvSpPr>
            <a:spLocks noGrp="1" noChangeArrowheads="1"/>
          </p:cNvSpPr>
          <p:nvPr>
            <p:ph type="subTitle" idx="1"/>
          </p:nvPr>
        </p:nvSpPr>
        <p:spPr>
          <a:xfrm>
            <a:off x="4343400" y="3581400"/>
            <a:ext cx="4495800" cy="1371600"/>
          </a:xfrm>
        </p:spPr>
        <p:txBody>
          <a:bodyPr/>
          <a:lstStyle>
            <a:lvl1pPr marL="0" indent="0" algn="ctr">
              <a:buFontTx/>
              <a:buNone/>
              <a:defRPr/>
            </a:lvl1pPr>
          </a:lstStyle>
          <a:p>
            <a:pPr lvl="0"/>
            <a:r>
              <a:rPr lang="en-US" noProof="0" dirty="0"/>
              <a:t>Click to edit Master subtitle style</a:t>
            </a:r>
          </a:p>
        </p:txBody>
      </p:sp>
    </p:spTree>
    <p:extLst>
      <p:ext uri="{BB962C8B-B14F-4D97-AF65-F5344CB8AC3E}">
        <p14:creationId xmlns:p14="http://schemas.microsoft.com/office/powerpoint/2010/main" val="3038070312"/>
      </p:ext>
    </p:extLst>
  </p:cSld>
  <p:clrMapOvr>
    <a:masterClrMapping/>
  </p:clrMapOvr>
  <p:transition spd="med">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baseline="0"/>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b="1" i="0" baseline="0"/>
            </a:lvl1pPr>
            <a:lvl2pPr>
              <a:defRPr b="1" i="0" baseline="0"/>
            </a:lvl2pPr>
            <a:lvl3pPr>
              <a:defRPr b="1" i="0" baseline="0"/>
            </a:lvl3pPr>
            <a:lvl4pPr>
              <a:defRPr b="1" i="0" baseline="0"/>
            </a:lvl4pPr>
            <a:lvl5pPr>
              <a:defRPr b="1" i="0" baseline="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38184006"/>
      </p:ext>
    </p:extLst>
  </p:cSld>
  <p:clrMapOvr>
    <a:masterClrMapping/>
  </p:clrMapOvr>
  <p:transition spd="med">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7772400" cy="1112838"/>
          </a:xfrm>
        </p:spPr>
        <p:txBody>
          <a:bodyPr/>
          <a:lstStyle>
            <a:lvl1pPr>
              <a:defRPr b="1"/>
            </a:lvl1pPr>
          </a:lstStyle>
          <a:p>
            <a:r>
              <a:rPr lang="en-US" dirty="0"/>
              <a:t>Click to edit Master title style</a:t>
            </a:r>
          </a:p>
        </p:txBody>
      </p:sp>
      <p:sp>
        <p:nvSpPr>
          <p:cNvPr id="5" name="Rectangle 3"/>
          <p:cNvSpPr>
            <a:spLocks noGrp="1" noChangeArrowheads="1"/>
          </p:cNvSpPr>
          <p:nvPr>
            <p:ph idx="1"/>
          </p:nvPr>
        </p:nvSpPr>
        <p:spPr bwMode="auto">
          <a:xfrm>
            <a:off x="533400" y="1905000"/>
            <a:ext cx="7772400" cy="444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a:bodyPr>
          <a:lstStyle>
            <a:lvl1pPr>
              <a:defRPr b="1"/>
            </a:lvl1pPr>
          </a:lstStyle>
          <a:p>
            <a:pPr lvl="0"/>
            <a:r>
              <a:rPr lang="en-US" noProof="0" dirty="0"/>
              <a:t>Click</a:t>
            </a:r>
          </a:p>
        </p:txBody>
      </p:sp>
    </p:spTree>
    <p:extLst>
      <p:ext uri="{BB962C8B-B14F-4D97-AF65-F5344CB8AC3E}">
        <p14:creationId xmlns:p14="http://schemas.microsoft.com/office/powerpoint/2010/main" val="3161319540"/>
      </p:ext>
    </p:extLst>
  </p:cSld>
  <p:clrMapOvr>
    <a:masterClrMapping/>
  </p:clrMapOvr>
  <p:transition spd="med">
    <p:random/>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theme" Target="../theme/theme2.xml"/><Relationship Id="rId1" Type="http://schemas.openxmlformats.org/officeDocument/2006/relationships/slideLayout" Target="../slideLayouts/slideLayout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image" Target="../media/image6.jpg"/><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theme" Target="../theme/theme3.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7">
            <a:lum/>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810000" y="457200"/>
            <a:ext cx="50292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3505200" y="1676400"/>
            <a:ext cx="5562600"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85054434"/>
      </p:ext>
    </p:extLst>
  </p:cSld>
  <p:clrMap bg1="dk2" tx1="lt1" bg2="dk1" tx2="lt2" accent1="accent1" accent2="accent2" accent3="accent3" accent4="accent4" accent5="accent5" accent6="accent6" hlink="hlink" folHlink="folHlink"/>
  <p:sldLayoutIdLst>
    <p:sldLayoutId id="2147486566" r:id="rId1"/>
    <p:sldLayoutId id="2147486567" r:id="rId2"/>
    <p:sldLayoutId id="2147486568" r:id="rId3"/>
    <p:sldLayoutId id="2147486569" r:id="rId4"/>
    <p:sldLayoutId id="2147486570" r:id="rId5"/>
  </p:sldLayoutIdLst>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027">
                                            <p:txEl>
                                              <p:pRg st="0" end="0"/>
                                            </p:txEl>
                                          </p:spTgt>
                                        </p:tgtEl>
                                        <p:attrNameLst>
                                          <p:attrName>style.visibility</p:attrName>
                                        </p:attrNameLst>
                                      </p:cBhvr>
                                      <p:to>
                                        <p:strVal val="visible"/>
                                      </p:to>
                                    </p:set>
                                    <p:anim calcmode="lin" valueType="num">
                                      <p:cBhvr>
                                        <p:cTn id="7" dur="500" fill="hold"/>
                                        <p:tgtEl>
                                          <p:spTgt spid="102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027">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1027">
                                            <p:txEl>
                                              <p:pRg st="1" end="1"/>
                                            </p:txEl>
                                          </p:spTgt>
                                        </p:tgtEl>
                                        <p:attrNameLst>
                                          <p:attrName>style.visibility</p:attrName>
                                        </p:attrNameLst>
                                      </p:cBhvr>
                                      <p:to>
                                        <p:strVal val="visible"/>
                                      </p:to>
                                    </p:set>
                                    <p:anim calcmode="lin" valueType="num">
                                      <p:cBhvr>
                                        <p:cTn id="13" dur="500" fill="hold"/>
                                        <p:tgtEl>
                                          <p:spTgt spid="1027">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1027">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7" presetClass="entr" presetSubtype="10" fill="hold" grpId="0" nodeType="clickEffect">
                                  <p:stCondLst>
                                    <p:cond delay="0"/>
                                  </p:stCondLst>
                                  <p:childTnLst>
                                    <p:set>
                                      <p:cBhvr>
                                        <p:cTn id="18" dur="1" fill="hold">
                                          <p:stCondLst>
                                            <p:cond delay="0"/>
                                          </p:stCondLst>
                                        </p:cTn>
                                        <p:tgtEl>
                                          <p:spTgt spid="1027">
                                            <p:txEl>
                                              <p:pRg st="2" end="2"/>
                                            </p:txEl>
                                          </p:spTgt>
                                        </p:tgtEl>
                                        <p:attrNameLst>
                                          <p:attrName>style.visibility</p:attrName>
                                        </p:attrNameLst>
                                      </p:cBhvr>
                                      <p:to>
                                        <p:strVal val="visible"/>
                                      </p:to>
                                    </p:set>
                                    <p:anim calcmode="lin" valueType="num">
                                      <p:cBhvr>
                                        <p:cTn id="19" dur="500" fill="hold"/>
                                        <p:tgtEl>
                                          <p:spTgt spid="1027">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1027">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17" presetClass="entr" presetSubtype="10" fill="hold" grpId="0" nodeType="clickEffect">
                                  <p:stCondLst>
                                    <p:cond delay="0"/>
                                  </p:stCondLst>
                                  <p:childTnLst>
                                    <p:set>
                                      <p:cBhvr>
                                        <p:cTn id="24" dur="1" fill="hold">
                                          <p:stCondLst>
                                            <p:cond delay="0"/>
                                          </p:stCondLst>
                                        </p:cTn>
                                        <p:tgtEl>
                                          <p:spTgt spid="1027">
                                            <p:txEl>
                                              <p:pRg st="3" end="3"/>
                                            </p:txEl>
                                          </p:spTgt>
                                        </p:tgtEl>
                                        <p:attrNameLst>
                                          <p:attrName>style.visibility</p:attrName>
                                        </p:attrNameLst>
                                      </p:cBhvr>
                                      <p:to>
                                        <p:strVal val="visible"/>
                                      </p:to>
                                    </p:set>
                                    <p:anim calcmode="lin" valueType="num">
                                      <p:cBhvr>
                                        <p:cTn id="25" dur="500" fill="hold"/>
                                        <p:tgtEl>
                                          <p:spTgt spid="1027">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1027">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17" presetClass="entr" presetSubtype="10" fill="hold" grpId="0" nodeType="clickEffect">
                                  <p:stCondLst>
                                    <p:cond delay="0"/>
                                  </p:stCondLst>
                                  <p:childTnLst>
                                    <p:set>
                                      <p:cBhvr>
                                        <p:cTn id="30" dur="1" fill="hold">
                                          <p:stCondLst>
                                            <p:cond delay="0"/>
                                          </p:stCondLst>
                                        </p:cTn>
                                        <p:tgtEl>
                                          <p:spTgt spid="1027">
                                            <p:txEl>
                                              <p:pRg st="4" end="4"/>
                                            </p:txEl>
                                          </p:spTgt>
                                        </p:tgtEl>
                                        <p:attrNameLst>
                                          <p:attrName>style.visibility</p:attrName>
                                        </p:attrNameLst>
                                      </p:cBhvr>
                                      <p:to>
                                        <p:strVal val="visible"/>
                                      </p:to>
                                    </p:set>
                                    <p:anim calcmode="lin" valueType="num">
                                      <p:cBhvr>
                                        <p:cTn id="31" dur="500" fill="hold"/>
                                        <p:tgtEl>
                                          <p:spTgt spid="1027">
                                            <p:txEl>
                                              <p:pRg st="4" end="4"/>
                                            </p:txEl>
                                          </p:spTgt>
                                        </p:tgtEl>
                                        <p:attrNameLst>
                                          <p:attrName>ppt_w</p:attrName>
                                        </p:attrNameLst>
                                      </p:cBhvr>
                                      <p:tavLst>
                                        <p:tav tm="0">
                                          <p:val>
                                            <p:fltVal val="0"/>
                                          </p:val>
                                        </p:tav>
                                        <p:tav tm="100000">
                                          <p:val>
                                            <p:strVal val="#ppt_w"/>
                                          </p:val>
                                        </p:tav>
                                      </p:tavLst>
                                    </p:anim>
                                    <p:anim calcmode="lin" valueType="num">
                                      <p:cBhvr>
                                        <p:cTn id="32" dur="500" fill="hold"/>
                                        <p:tgtEl>
                                          <p:spTgt spid="1027">
                                            <p:txEl>
                                              <p:pRg st="4" end="4"/>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p">
        <p:tmplLst>
          <p:tmpl lvl="1">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2">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3">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4">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5">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Lst>
      </p:bldP>
    </p:bldLst>
  </p:timing>
  <p:txStyles>
    <p:titleStyle>
      <a:lvl1pPr algn="ctr" rtl="0" eaLnBrk="0" fontAlgn="base" hangingPunct="0">
        <a:spcBef>
          <a:spcPct val="0"/>
        </a:spcBef>
        <a:spcAft>
          <a:spcPct val="0"/>
        </a:spcAft>
        <a:defRPr sz="3600" b="1">
          <a:solidFill>
            <a:srgbClr val="FFCCFF"/>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2pPr>
      <a:lvl3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3pPr>
      <a:lvl4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4pPr>
      <a:lvl5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5pPr>
      <a:lvl6pPr marL="4572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6pPr>
      <a:lvl7pPr marL="9144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7pPr>
      <a:lvl8pPr marL="13716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8pPr>
      <a:lvl9pPr marL="18288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9pPr>
    </p:titleStyle>
    <p:bodyStyle>
      <a:lvl1pPr marL="342900" indent="-342900" algn="l" rtl="0" eaLnBrk="0" fontAlgn="base" hangingPunct="0">
        <a:spcBef>
          <a:spcPct val="20000"/>
        </a:spcBef>
        <a:spcAft>
          <a:spcPct val="0"/>
        </a:spcAft>
        <a:buChar char="•"/>
        <a:defRPr sz="3200" b="1">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b="1">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har char="•"/>
        <a:defRPr sz="2400" b="1">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6pPr>
      <a:lvl7pPr marL="29718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7pPr>
      <a:lvl8pPr marL="34290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8pPr>
      <a:lvl9pPr marL="38862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810000" y="457200"/>
            <a:ext cx="50292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3505200" y="1676400"/>
            <a:ext cx="5562600"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85752229"/>
      </p:ext>
    </p:extLst>
  </p:cSld>
  <p:clrMap bg1="dk2" tx1="lt1" bg2="dk1" tx2="lt2" accent1="accent1" accent2="accent2" accent3="accent3" accent4="accent4" accent5="accent5" accent6="accent6" hlink="hlink" folHlink="folHlink"/>
  <p:sldLayoutIdLst>
    <p:sldLayoutId id="2147486579" r:id="rId1"/>
  </p:sldLayoutIdLst>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027">
                                            <p:txEl>
                                              <p:pRg st="0" end="0"/>
                                            </p:txEl>
                                          </p:spTgt>
                                        </p:tgtEl>
                                        <p:attrNameLst>
                                          <p:attrName>style.visibility</p:attrName>
                                        </p:attrNameLst>
                                      </p:cBhvr>
                                      <p:to>
                                        <p:strVal val="visible"/>
                                      </p:to>
                                    </p:set>
                                    <p:anim calcmode="lin" valueType="num">
                                      <p:cBhvr>
                                        <p:cTn id="7" dur="500" fill="hold"/>
                                        <p:tgtEl>
                                          <p:spTgt spid="102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027">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1027">
                                            <p:txEl>
                                              <p:pRg st="1" end="1"/>
                                            </p:txEl>
                                          </p:spTgt>
                                        </p:tgtEl>
                                        <p:attrNameLst>
                                          <p:attrName>style.visibility</p:attrName>
                                        </p:attrNameLst>
                                      </p:cBhvr>
                                      <p:to>
                                        <p:strVal val="visible"/>
                                      </p:to>
                                    </p:set>
                                    <p:anim calcmode="lin" valueType="num">
                                      <p:cBhvr>
                                        <p:cTn id="13" dur="500" fill="hold"/>
                                        <p:tgtEl>
                                          <p:spTgt spid="1027">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1027">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7" presetClass="entr" presetSubtype="10" fill="hold" grpId="0" nodeType="clickEffect">
                                  <p:stCondLst>
                                    <p:cond delay="0"/>
                                  </p:stCondLst>
                                  <p:childTnLst>
                                    <p:set>
                                      <p:cBhvr>
                                        <p:cTn id="18" dur="1" fill="hold">
                                          <p:stCondLst>
                                            <p:cond delay="0"/>
                                          </p:stCondLst>
                                        </p:cTn>
                                        <p:tgtEl>
                                          <p:spTgt spid="1027">
                                            <p:txEl>
                                              <p:pRg st="2" end="2"/>
                                            </p:txEl>
                                          </p:spTgt>
                                        </p:tgtEl>
                                        <p:attrNameLst>
                                          <p:attrName>style.visibility</p:attrName>
                                        </p:attrNameLst>
                                      </p:cBhvr>
                                      <p:to>
                                        <p:strVal val="visible"/>
                                      </p:to>
                                    </p:set>
                                    <p:anim calcmode="lin" valueType="num">
                                      <p:cBhvr>
                                        <p:cTn id="19" dur="500" fill="hold"/>
                                        <p:tgtEl>
                                          <p:spTgt spid="1027">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1027">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17" presetClass="entr" presetSubtype="10" fill="hold" grpId="0" nodeType="clickEffect">
                                  <p:stCondLst>
                                    <p:cond delay="0"/>
                                  </p:stCondLst>
                                  <p:childTnLst>
                                    <p:set>
                                      <p:cBhvr>
                                        <p:cTn id="24" dur="1" fill="hold">
                                          <p:stCondLst>
                                            <p:cond delay="0"/>
                                          </p:stCondLst>
                                        </p:cTn>
                                        <p:tgtEl>
                                          <p:spTgt spid="1027">
                                            <p:txEl>
                                              <p:pRg st="3" end="3"/>
                                            </p:txEl>
                                          </p:spTgt>
                                        </p:tgtEl>
                                        <p:attrNameLst>
                                          <p:attrName>style.visibility</p:attrName>
                                        </p:attrNameLst>
                                      </p:cBhvr>
                                      <p:to>
                                        <p:strVal val="visible"/>
                                      </p:to>
                                    </p:set>
                                    <p:anim calcmode="lin" valueType="num">
                                      <p:cBhvr>
                                        <p:cTn id="25" dur="500" fill="hold"/>
                                        <p:tgtEl>
                                          <p:spTgt spid="1027">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1027">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17" presetClass="entr" presetSubtype="10" fill="hold" grpId="0" nodeType="clickEffect">
                                  <p:stCondLst>
                                    <p:cond delay="0"/>
                                  </p:stCondLst>
                                  <p:childTnLst>
                                    <p:set>
                                      <p:cBhvr>
                                        <p:cTn id="30" dur="1" fill="hold">
                                          <p:stCondLst>
                                            <p:cond delay="0"/>
                                          </p:stCondLst>
                                        </p:cTn>
                                        <p:tgtEl>
                                          <p:spTgt spid="1027">
                                            <p:txEl>
                                              <p:pRg st="4" end="4"/>
                                            </p:txEl>
                                          </p:spTgt>
                                        </p:tgtEl>
                                        <p:attrNameLst>
                                          <p:attrName>style.visibility</p:attrName>
                                        </p:attrNameLst>
                                      </p:cBhvr>
                                      <p:to>
                                        <p:strVal val="visible"/>
                                      </p:to>
                                    </p:set>
                                    <p:anim calcmode="lin" valueType="num">
                                      <p:cBhvr>
                                        <p:cTn id="31" dur="500" fill="hold"/>
                                        <p:tgtEl>
                                          <p:spTgt spid="1027">
                                            <p:txEl>
                                              <p:pRg st="4" end="4"/>
                                            </p:txEl>
                                          </p:spTgt>
                                        </p:tgtEl>
                                        <p:attrNameLst>
                                          <p:attrName>ppt_w</p:attrName>
                                        </p:attrNameLst>
                                      </p:cBhvr>
                                      <p:tavLst>
                                        <p:tav tm="0">
                                          <p:val>
                                            <p:fltVal val="0"/>
                                          </p:val>
                                        </p:tav>
                                        <p:tav tm="100000">
                                          <p:val>
                                            <p:strVal val="#ppt_w"/>
                                          </p:val>
                                        </p:tav>
                                      </p:tavLst>
                                    </p:anim>
                                    <p:anim calcmode="lin" valueType="num">
                                      <p:cBhvr>
                                        <p:cTn id="32" dur="500" fill="hold"/>
                                        <p:tgtEl>
                                          <p:spTgt spid="1027">
                                            <p:txEl>
                                              <p:pRg st="4" end="4"/>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p">
        <p:tmplLst>
          <p:tmpl lvl="1">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2">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3">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4">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5">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Lst>
      </p:bldP>
    </p:bldLst>
  </p:timing>
  <p:txStyles>
    <p:titleStyle>
      <a:lvl1pPr algn="ctr" rtl="0" eaLnBrk="0" fontAlgn="base" hangingPunct="0">
        <a:spcBef>
          <a:spcPct val="0"/>
        </a:spcBef>
        <a:spcAft>
          <a:spcPct val="0"/>
        </a:spcAft>
        <a:defRPr sz="3600" b="1">
          <a:solidFill>
            <a:srgbClr val="FFCCFF"/>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2pPr>
      <a:lvl3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3pPr>
      <a:lvl4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4pPr>
      <a:lvl5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5pPr>
      <a:lvl6pPr marL="4572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6pPr>
      <a:lvl7pPr marL="9144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7pPr>
      <a:lvl8pPr marL="13716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8pPr>
      <a:lvl9pPr marL="18288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9pPr>
    </p:titleStyle>
    <p:bodyStyle>
      <a:lvl1pPr marL="342900" indent="-342900" algn="l" rtl="0" eaLnBrk="0" fontAlgn="base" hangingPunct="0">
        <a:spcBef>
          <a:spcPct val="20000"/>
        </a:spcBef>
        <a:spcAft>
          <a:spcPct val="0"/>
        </a:spcAft>
        <a:buChar char="•"/>
        <a:defRPr sz="3200" b="1">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b="1">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har char="•"/>
        <a:defRPr sz="2400" b="1">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6pPr>
      <a:lvl7pPr marL="29718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7pPr>
      <a:lvl8pPr marL="34290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8pPr>
      <a:lvl9pPr marL="38862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7">
            <a:lum/>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810000" y="457200"/>
            <a:ext cx="50292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3505200" y="1676400"/>
            <a:ext cx="5562600"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42980352"/>
      </p:ext>
    </p:extLst>
  </p:cSld>
  <p:clrMap bg1="dk2" tx1="lt1" bg2="dk1" tx2="lt2" accent1="accent1" accent2="accent2" accent3="accent3" accent4="accent4" accent5="accent5" accent6="accent6" hlink="hlink" folHlink="folHlink"/>
  <p:sldLayoutIdLst>
    <p:sldLayoutId id="2147486581" r:id="rId1"/>
    <p:sldLayoutId id="2147486582" r:id="rId2"/>
    <p:sldLayoutId id="2147486583" r:id="rId3"/>
    <p:sldLayoutId id="2147486584" r:id="rId4"/>
    <p:sldLayoutId id="2147486585" r:id="rId5"/>
  </p:sldLayoutIdLst>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027">
                                            <p:txEl>
                                              <p:pRg st="0" end="0"/>
                                            </p:txEl>
                                          </p:spTgt>
                                        </p:tgtEl>
                                        <p:attrNameLst>
                                          <p:attrName>style.visibility</p:attrName>
                                        </p:attrNameLst>
                                      </p:cBhvr>
                                      <p:to>
                                        <p:strVal val="visible"/>
                                      </p:to>
                                    </p:set>
                                    <p:anim calcmode="lin" valueType="num">
                                      <p:cBhvr>
                                        <p:cTn id="7" dur="500" fill="hold"/>
                                        <p:tgtEl>
                                          <p:spTgt spid="102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027">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1027">
                                            <p:txEl>
                                              <p:pRg st="1" end="1"/>
                                            </p:txEl>
                                          </p:spTgt>
                                        </p:tgtEl>
                                        <p:attrNameLst>
                                          <p:attrName>style.visibility</p:attrName>
                                        </p:attrNameLst>
                                      </p:cBhvr>
                                      <p:to>
                                        <p:strVal val="visible"/>
                                      </p:to>
                                    </p:set>
                                    <p:anim calcmode="lin" valueType="num">
                                      <p:cBhvr>
                                        <p:cTn id="13" dur="500" fill="hold"/>
                                        <p:tgtEl>
                                          <p:spTgt spid="1027">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1027">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7" presetClass="entr" presetSubtype="10" fill="hold" grpId="0" nodeType="clickEffect">
                                  <p:stCondLst>
                                    <p:cond delay="0"/>
                                  </p:stCondLst>
                                  <p:childTnLst>
                                    <p:set>
                                      <p:cBhvr>
                                        <p:cTn id="18" dur="1" fill="hold">
                                          <p:stCondLst>
                                            <p:cond delay="0"/>
                                          </p:stCondLst>
                                        </p:cTn>
                                        <p:tgtEl>
                                          <p:spTgt spid="1027">
                                            <p:txEl>
                                              <p:pRg st="2" end="2"/>
                                            </p:txEl>
                                          </p:spTgt>
                                        </p:tgtEl>
                                        <p:attrNameLst>
                                          <p:attrName>style.visibility</p:attrName>
                                        </p:attrNameLst>
                                      </p:cBhvr>
                                      <p:to>
                                        <p:strVal val="visible"/>
                                      </p:to>
                                    </p:set>
                                    <p:anim calcmode="lin" valueType="num">
                                      <p:cBhvr>
                                        <p:cTn id="19" dur="500" fill="hold"/>
                                        <p:tgtEl>
                                          <p:spTgt spid="1027">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1027">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17" presetClass="entr" presetSubtype="10" fill="hold" grpId="0" nodeType="clickEffect">
                                  <p:stCondLst>
                                    <p:cond delay="0"/>
                                  </p:stCondLst>
                                  <p:childTnLst>
                                    <p:set>
                                      <p:cBhvr>
                                        <p:cTn id="24" dur="1" fill="hold">
                                          <p:stCondLst>
                                            <p:cond delay="0"/>
                                          </p:stCondLst>
                                        </p:cTn>
                                        <p:tgtEl>
                                          <p:spTgt spid="1027">
                                            <p:txEl>
                                              <p:pRg st="3" end="3"/>
                                            </p:txEl>
                                          </p:spTgt>
                                        </p:tgtEl>
                                        <p:attrNameLst>
                                          <p:attrName>style.visibility</p:attrName>
                                        </p:attrNameLst>
                                      </p:cBhvr>
                                      <p:to>
                                        <p:strVal val="visible"/>
                                      </p:to>
                                    </p:set>
                                    <p:anim calcmode="lin" valueType="num">
                                      <p:cBhvr>
                                        <p:cTn id="25" dur="500" fill="hold"/>
                                        <p:tgtEl>
                                          <p:spTgt spid="1027">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1027">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17" presetClass="entr" presetSubtype="10" fill="hold" grpId="0" nodeType="clickEffect">
                                  <p:stCondLst>
                                    <p:cond delay="0"/>
                                  </p:stCondLst>
                                  <p:childTnLst>
                                    <p:set>
                                      <p:cBhvr>
                                        <p:cTn id="30" dur="1" fill="hold">
                                          <p:stCondLst>
                                            <p:cond delay="0"/>
                                          </p:stCondLst>
                                        </p:cTn>
                                        <p:tgtEl>
                                          <p:spTgt spid="1027">
                                            <p:txEl>
                                              <p:pRg st="4" end="4"/>
                                            </p:txEl>
                                          </p:spTgt>
                                        </p:tgtEl>
                                        <p:attrNameLst>
                                          <p:attrName>style.visibility</p:attrName>
                                        </p:attrNameLst>
                                      </p:cBhvr>
                                      <p:to>
                                        <p:strVal val="visible"/>
                                      </p:to>
                                    </p:set>
                                    <p:anim calcmode="lin" valueType="num">
                                      <p:cBhvr>
                                        <p:cTn id="31" dur="500" fill="hold"/>
                                        <p:tgtEl>
                                          <p:spTgt spid="1027">
                                            <p:txEl>
                                              <p:pRg st="4" end="4"/>
                                            </p:txEl>
                                          </p:spTgt>
                                        </p:tgtEl>
                                        <p:attrNameLst>
                                          <p:attrName>ppt_w</p:attrName>
                                        </p:attrNameLst>
                                      </p:cBhvr>
                                      <p:tavLst>
                                        <p:tav tm="0">
                                          <p:val>
                                            <p:fltVal val="0"/>
                                          </p:val>
                                        </p:tav>
                                        <p:tav tm="100000">
                                          <p:val>
                                            <p:strVal val="#ppt_w"/>
                                          </p:val>
                                        </p:tav>
                                      </p:tavLst>
                                    </p:anim>
                                    <p:anim calcmode="lin" valueType="num">
                                      <p:cBhvr>
                                        <p:cTn id="32" dur="500" fill="hold"/>
                                        <p:tgtEl>
                                          <p:spTgt spid="1027">
                                            <p:txEl>
                                              <p:pRg st="4" end="4"/>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p">
        <p:tmplLst>
          <p:tmpl lvl="1">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2">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3">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4">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5">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Lst>
      </p:bldP>
    </p:bldLst>
  </p:timing>
  <p:txStyles>
    <p:titleStyle>
      <a:lvl1pPr algn="ctr" rtl="0" eaLnBrk="0" fontAlgn="base" hangingPunct="0">
        <a:spcBef>
          <a:spcPct val="0"/>
        </a:spcBef>
        <a:spcAft>
          <a:spcPct val="0"/>
        </a:spcAft>
        <a:defRPr sz="3600" b="1">
          <a:solidFill>
            <a:srgbClr val="FFCCFF"/>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2pPr>
      <a:lvl3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3pPr>
      <a:lvl4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4pPr>
      <a:lvl5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5pPr>
      <a:lvl6pPr marL="4572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6pPr>
      <a:lvl7pPr marL="9144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7pPr>
      <a:lvl8pPr marL="13716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8pPr>
      <a:lvl9pPr marL="18288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9pPr>
    </p:titleStyle>
    <p:bodyStyle>
      <a:lvl1pPr marL="342900" indent="-342900" algn="l" rtl="0" eaLnBrk="0" fontAlgn="base" hangingPunct="0">
        <a:spcBef>
          <a:spcPct val="20000"/>
        </a:spcBef>
        <a:spcAft>
          <a:spcPct val="0"/>
        </a:spcAft>
        <a:buChar char="•"/>
        <a:defRPr sz="3200" b="1">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b="1">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har char="•"/>
        <a:defRPr sz="2400" b="1">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6pPr>
      <a:lvl7pPr marL="29718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7pPr>
      <a:lvl8pPr marL="34290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8pPr>
      <a:lvl9pPr marL="38862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7" Type="http://schemas.openxmlformats.org/officeDocument/2006/relationships/slide" Target="slide14.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slide" Target="slide13.xml"/><Relationship Id="rId5" Type="http://schemas.openxmlformats.org/officeDocument/2006/relationships/slide" Target="slide12.xml"/><Relationship Id="rId4" Type="http://schemas.openxmlformats.org/officeDocument/2006/relationships/slide" Target="slide11.xml"/></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slide" Target="slide17.xml"/><Relationship Id="rId5" Type="http://schemas.openxmlformats.org/officeDocument/2006/relationships/slide" Target="slide16.xml"/><Relationship Id="rId4" Type="http://schemas.openxmlformats.org/officeDocument/2006/relationships/slide" Target="slide15.xml"/></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slide" Target="slide20.xml"/><Relationship Id="rId5" Type="http://schemas.openxmlformats.org/officeDocument/2006/relationships/slide" Target="slide19.xml"/><Relationship Id="rId4" Type="http://schemas.openxmlformats.org/officeDocument/2006/relationships/slide" Target="slide18.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1F6631-CE54-8039-036E-FB89CFE84FEC}"/>
              </a:ext>
            </a:extLst>
          </p:cNvPr>
          <p:cNvSpPr>
            <a:spLocks noGrp="1"/>
          </p:cNvSpPr>
          <p:nvPr>
            <p:ph type="ctrTitle"/>
          </p:nvPr>
        </p:nvSpPr>
        <p:spPr/>
        <p:txBody>
          <a:bodyPr/>
          <a:lstStyle/>
          <a:p>
            <a:r>
              <a:rPr lang="en-US" dirty="0"/>
              <a:t>First and Second Corinthians</a:t>
            </a:r>
          </a:p>
        </p:txBody>
      </p:sp>
      <p:sp>
        <p:nvSpPr>
          <p:cNvPr id="3" name="Subtitle 2">
            <a:extLst>
              <a:ext uri="{FF2B5EF4-FFF2-40B4-BE49-F238E27FC236}">
                <a16:creationId xmlns:a16="http://schemas.microsoft.com/office/drawing/2014/main" id="{95AACCD0-1677-0641-7DC5-690A14B58FA7}"/>
              </a:ext>
            </a:extLst>
          </p:cNvPr>
          <p:cNvSpPr>
            <a:spLocks noGrp="1"/>
          </p:cNvSpPr>
          <p:nvPr>
            <p:ph type="subTitle" idx="1"/>
          </p:nvPr>
        </p:nvSpPr>
        <p:spPr/>
        <p:txBody>
          <a:bodyPr/>
          <a:lstStyle/>
          <a:p>
            <a:r>
              <a:rPr lang="en-US" dirty="0"/>
              <a:t>Lesson 3</a:t>
            </a:r>
          </a:p>
          <a:p>
            <a:r>
              <a:rPr lang="en-US" dirty="0"/>
              <a:t>Unity in Christ</a:t>
            </a:r>
          </a:p>
        </p:txBody>
      </p:sp>
    </p:spTree>
    <p:extLst>
      <p:ext uri="{BB962C8B-B14F-4D97-AF65-F5344CB8AC3E}">
        <p14:creationId xmlns:p14="http://schemas.microsoft.com/office/powerpoint/2010/main" val="4076639488"/>
      </p:ext>
    </p:extLst>
  </p:cSld>
  <p:clrMapOvr>
    <a:masterClrMapping/>
  </p:clrMapOvr>
  <p:transition spd="med">
    <p:random/>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0997D7-779E-4CAD-B924-531D746A2D9C}"/>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19C274BE-070B-425B-9BE2-C4B40B800135}"/>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1169275825"/>
      </p:ext>
    </p:extLst>
  </p:cSld>
  <p:clrMapOvr>
    <a:masterClrMapping/>
  </p:clrMapOvr>
  <p:transition spd="med">
    <p:random/>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1 Corinthians 1:11-12 ESV</a:t>
            </a:r>
            <a:endParaRPr lang="en-US" dirty="0"/>
          </a:p>
        </p:txBody>
      </p:sp>
      <p:sp>
        <p:nvSpPr>
          <p:cNvPr id="3" name="Content Placeholder 2"/>
          <p:cNvSpPr>
            <a:spLocks noGrp="1"/>
          </p:cNvSpPr>
          <p:nvPr>
            <p:ph idx="1"/>
          </p:nvPr>
        </p:nvSpPr>
        <p:spPr/>
        <p:txBody>
          <a:bodyPr>
            <a:normAutofit/>
          </a:bodyPr>
          <a:lstStyle/>
          <a:p>
            <a:r>
              <a:rPr lang="en-US" altLang="en-US" dirty="0"/>
              <a:t>For it has been reported to me by Chloe's people that there is quarreling among you, my brothers. </a:t>
            </a:r>
            <a:r>
              <a:rPr lang="en-US" altLang="en-US" baseline="30000" dirty="0"/>
              <a:t>12</a:t>
            </a:r>
            <a:r>
              <a:rPr lang="en-US" altLang="en-US" dirty="0"/>
              <a:t> What I mean is that each one of you says, "I follow Paul," or "I follow Apollos," or "I follow Cephas [Peter]," or "I follow Christ."</a:t>
            </a:r>
            <a:r>
              <a:rPr lang="en-US" altLang="en-US" sz="3200" dirty="0"/>
              <a:t>  </a:t>
            </a:r>
            <a:r>
              <a:rPr lang="en-US" dirty="0"/>
              <a:t>[</a:t>
            </a:r>
            <a:r>
              <a:rPr lang="en-US" dirty="0">
                <a:hlinkClick r:id="rId3" action="ppaction://hlinksldjump"/>
              </a:rPr>
              <a:t>R</a:t>
            </a:r>
            <a:r>
              <a:rPr lang="en-US" dirty="0"/>
              <a:t>]</a:t>
            </a:r>
          </a:p>
        </p:txBody>
      </p:sp>
    </p:spTree>
    <p:extLst>
      <p:ext uri="{BB962C8B-B14F-4D97-AF65-F5344CB8AC3E}">
        <p14:creationId xmlns:p14="http://schemas.microsoft.com/office/powerpoint/2010/main" val="1958706996"/>
      </p:ext>
    </p:extLst>
  </p:cSld>
  <p:clrMapOvr>
    <a:masterClrMapping/>
  </p:clrMapOvr>
  <p:transition spd="med">
    <p:random/>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DBB24-A6F5-A316-343E-DB83DBB12A1B}"/>
              </a:ext>
            </a:extLst>
          </p:cNvPr>
          <p:cNvSpPr>
            <a:spLocks noGrp="1"/>
          </p:cNvSpPr>
          <p:nvPr>
            <p:ph type="title"/>
          </p:nvPr>
        </p:nvSpPr>
        <p:spPr/>
        <p:txBody>
          <a:bodyPr/>
          <a:lstStyle/>
          <a:p>
            <a:r>
              <a:rPr lang="en-US" altLang="en-US" dirty="0"/>
              <a:t>1 Corinthians 2:9-10, 12, 14, 16 ESV</a:t>
            </a:r>
            <a:br>
              <a:rPr lang="en-US" dirty="0"/>
            </a:br>
            <a:endParaRPr lang="en-US" dirty="0"/>
          </a:p>
        </p:txBody>
      </p:sp>
      <p:sp>
        <p:nvSpPr>
          <p:cNvPr id="3" name="Content Placeholder 2">
            <a:extLst>
              <a:ext uri="{FF2B5EF4-FFF2-40B4-BE49-F238E27FC236}">
                <a16:creationId xmlns:a16="http://schemas.microsoft.com/office/drawing/2014/main" id="{BDD75004-E03B-5670-8835-395A6444CC09}"/>
              </a:ext>
            </a:extLst>
          </p:cNvPr>
          <p:cNvSpPr>
            <a:spLocks noGrp="1"/>
          </p:cNvSpPr>
          <p:nvPr>
            <p:ph idx="1"/>
          </p:nvPr>
        </p:nvSpPr>
        <p:spPr>
          <a:xfrm>
            <a:off x="533400" y="1905000"/>
            <a:ext cx="7772400" cy="4800600"/>
          </a:xfrm>
        </p:spPr>
        <p:txBody>
          <a:bodyPr>
            <a:normAutofit fontScale="77500" lnSpcReduction="20000"/>
          </a:bodyPr>
          <a:lstStyle/>
          <a:p>
            <a:r>
              <a:rPr lang="en-US" dirty="0"/>
              <a:t>But, as it is written, "What no eye has seen, nor ear heard, nor the heart of man imagined, what God has prepared for those who love him"-- </a:t>
            </a:r>
            <a:r>
              <a:rPr lang="en-US" baseline="30000" dirty="0"/>
              <a:t>10</a:t>
            </a:r>
            <a:r>
              <a:rPr lang="en-US" dirty="0"/>
              <a:t> these things God has revealed to us through the Spirit. For the Spirit searches everything, even the depths of God. ... </a:t>
            </a:r>
            <a:r>
              <a:rPr lang="en-US" baseline="30000" dirty="0"/>
              <a:t>12</a:t>
            </a:r>
            <a:r>
              <a:rPr lang="en-US" dirty="0"/>
              <a:t> Now we have received not the spirit of the world, but the Spirit who is from God, that we might understand the things freely given us by God. ... </a:t>
            </a:r>
            <a:r>
              <a:rPr lang="en-US" baseline="30000" dirty="0"/>
              <a:t>14</a:t>
            </a:r>
            <a:r>
              <a:rPr lang="en-US" dirty="0"/>
              <a:t> The natural person does not accept the things of the Spirit of God, for they are folly to him, and he is not able to understand them because they are spiritually discerned. ... </a:t>
            </a:r>
            <a:r>
              <a:rPr lang="en-US" baseline="30000" dirty="0"/>
              <a:t>16</a:t>
            </a:r>
            <a:r>
              <a:rPr lang="en-US" dirty="0"/>
              <a:t> "For who has understood the mind of the Lord so as to instruct him?" But we have the mind of Christ.  [</a:t>
            </a:r>
            <a:r>
              <a:rPr lang="en-US" dirty="0">
                <a:hlinkClick r:id="rId3" action="ppaction://hlinksldjump"/>
              </a:rPr>
              <a:t>R</a:t>
            </a:r>
            <a:r>
              <a:rPr lang="en-US" dirty="0"/>
              <a:t>]</a:t>
            </a:r>
          </a:p>
        </p:txBody>
      </p:sp>
    </p:spTree>
    <p:extLst>
      <p:ext uri="{BB962C8B-B14F-4D97-AF65-F5344CB8AC3E}">
        <p14:creationId xmlns:p14="http://schemas.microsoft.com/office/powerpoint/2010/main" val="3525479957"/>
      </p:ext>
    </p:extLst>
  </p:cSld>
  <p:clrMapOvr>
    <a:masterClrMapping/>
  </p:clrMapOvr>
  <p:transition spd="med">
    <p:random/>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222C0-62AD-5083-D738-5E1EBE22F4FE}"/>
              </a:ext>
            </a:extLst>
          </p:cNvPr>
          <p:cNvSpPr>
            <a:spLocks noGrp="1"/>
          </p:cNvSpPr>
          <p:nvPr>
            <p:ph type="title"/>
          </p:nvPr>
        </p:nvSpPr>
        <p:spPr/>
        <p:txBody>
          <a:bodyPr/>
          <a:lstStyle/>
          <a:p>
            <a:r>
              <a:rPr lang="en-US" dirty="0"/>
              <a:t>1 Corinthians 3:5-7 ESV</a:t>
            </a:r>
          </a:p>
        </p:txBody>
      </p:sp>
      <p:sp>
        <p:nvSpPr>
          <p:cNvPr id="3" name="Content Placeholder 2">
            <a:extLst>
              <a:ext uri="{FF2B5EF4-FFF2-40B4-BE49-F238E27FC236}">
                <a16:creationId xmlns:a16="http://schemas.microsoft.com/office/drawing/2014/main" id="{3AE0021C-9977-CFED-C56E-12D0663C5DC5}"/>
              </a:ext>
            </a:extLst>
          </p:cNvPr>
          <p:cNvSpPr>
            <a:spLocks noGrp="1"/>
          </p:cNvSpPr>
          <p:nvPr>
            <p:ph idx="1"/>
          </p:nvPr>
        </p:nvSpPr>
        <p:spPr>
          <a:xfrm>
            <a:off x="533400" y="1981201"/>
            <a:ext cx="7772400" cy="4267200"/>
          </a:xfrm>
        </p:spPr>
        <p:txBody>
          <a:bodyPr>
            <a:normAutofit/>
          </a:bodyPr>
          <a:lstStyle/>
          <a:p>
            <a:r>
              <a:rPr lang="en-US" dirty="0"/>
              <a:t>What then is Apollos? What is Paul? Servants through whom you believed, as the Lord assigned to each. </a:t>
            </a:r>
            <a:r>
              <a:rPr lang="en-US" baseline="30000" dirty="0"/>
              <a:t>6</a:t>
            </a:r>
            <a:r>
              <a:rPr lang="en-US" dirty="0"/>
              <a:t> I planted, Apollos watered, but God gave the growth. </a:t>
            </a:r>
            <a:r>
              <a:rPr lang="en-US" baseline="30000" dirty="0"/>
              <a:t>7</a:t>
            </a:r>
            <a:r>
              <a:rPr lang="en-US" dirty="0"/>
              <a:t> So neither he who plants nor he who waters is anything, but only God who gives the growth.  [</a:t>
            </a:r>
            <a:r>
              <a:rPr lang="en-US" dirty="0">
                <a:hlinkClick r:id="rId3" action="ppaction://hlinksldjump"/>
              </a:rPr>
              <a:t>R</a:t>
            </a:r>
            <a:r>
              <a:rPr lang="en-US" dirty="0"/>
              <a:t>]</a:t>
            </a:r>
          </a:p>
        </p:txBody>
      </p:sp>
    </p:spTree>
    <p:extLst>
      <p:ext uri="{BB962C8B-B14F-4D97-AF65-F5344CB8AC3E}">
        <p14:creationId xmlns:p14="http://schemas.microsoft.com/office/powerpoint/2010/main" val="3958386557"/>
      </p:ext>
    </p:extLst>
  </p:cSld>
  <p:clrMapOvr>
    <a:masterClrMapping/>
  </p:clrMapOvr>
  <p:transition spd="med">
    <p:random/>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16A55E-F7E9-45C7-B306-3B9FF6DA601D}"/>
              </a:ext>
            </a:extLst>
          </p:cNvPr>
          <p:cNvSpPr>
            <a:spLocks noGrp="1"/>
          </p:cNvSpPr>
          <p:nvPr>
            <p:ph type="title"/>
          </p:nvPr>
        </p:nvSpPr>
        <p:spPr>
          <a:xfrm>
            <a:off x="533400" y="503237"/>
            <a:ext cx="7772400" cy="1219201"/>
          </a:xfrm>
        </p:spPr>
        <p:txBody>
          <a:bodyPr/>
          <a:lstStyle/>
          <a:p>
            <a:r>
              <a:rPr lang="en-US" dirty="0"/>
              <a:t>1 Corinthians 3:21-23 ESV</a:t>
            </a:r>
            <a:endParaRPr lang="en-US"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6E401994-CE02-4DC1-A397-A1EDC5036E64}"/>
              </a:ext>
            </a:extLst>
          </p:cNvPr>
          <p:cNvSpPr>
            <a:spLocks noGrp="1"/>
          </p:cNvSpPr>
          <p:nvPr>
            <p:ph idx="1"/>
          </p:nvPr>
        </p:nvSpPr>
        <p:spPr>
          <a:xfrm>
            <a:off x="498764" y="1722438"/>
            <a:ext cx="7959436" cy="4724400"/>
          </a:xfrm>
        </p:spPr>
        <p:txBody>
          <a:bodyPr>
            <a:normAutofit/>
          </a:bodyPr>
          <a:lstStyle/>
          <a:p>
            <a:r>
              <a:rPr lang="en-US" dirty="0"/>
              <a:t>So let no one boast in men. For all things are yours, </a:t>
            </a:r>
            <a:r>
              <a:rPr lang="en-US" baseline="30000" dirty="0"/>
              <a:t>22</a:t>
            </a:r>
            <a:r>
              <a:rPr lang="en-US" dirty="0"/>
              <a:t> whether Paul or Apollos or Cephas or the world or life or death or the present or the future--all are yours, </a:t>
            </a:r>
            <a:r>
              <a:rPr lang="en-US" baseline="30000" dirty="0"/>
              <a:t>23</a:t>
            </a:r>
            <a:r>
              <a:rPr lang="en-US" dirty="0"/>
              <a:t> and you are Christ's, and Christ is God's.  [</a:t>
            </a:r>
            <a:r>
              <a:rPr lang="en-US" dirty="0">
                <a:hlinkClick r:id="rId3" action="ppaction://hlinksldjump"/>
              </a:rPr>
              <a:t>R</a:t>
            </a:r>
            <a:r>
              <a:rPr lang="en-US" dirty="0"/>
              <a:t>]</a:t>
            </a:r>
          </a:p>
        </p:txBody>
      </p:sp>
    </p:spTree>
    <p:extLst>
      <p:ext uri="{BB962C8B-B14F-4D97-AF65-F5344CB8AC3E}">
        <p14:creationId xmlns:p14="http://schemas.microsoft.com/office/powerpoint/2010/main" val="2711464536"/>
      </p:ext>
    </p:extLst>
  </p:cSld>
  <p:clrMapOvr>
    <a:masterClrMapping/>
  </p:clrMapOvr>
  <p:transition spd="med">
    <p:random/>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28806-BCAA-417B-8508-A48EF928A565}"/>
              </a:ext>
            </a:extLst>
          </p:cNvPr>
          <p:cNvSpPr>
            <a:spLocks noGrp="1"/>
          </p:cNvSpPr>
          <p:nvPr>
            <p:ph type="title"/>
          </p:nvPr>
        </p:nvSpPr>
        <p:spPr/>
        <p:txBody>
          <a:bodyPr/>
          <a:lstStyle/>
          <a:p>
            <a:r>
              <a:rPr lang="en-US" dirty="0">
                <a:effectLst>
                  <a:outerShdw blurRad="38100" dist="38100" dir="2700000" algn="tl">
                    <a:srgbClr val="000000">
                      <a:alpha val="43137"/>
                    </a:srgbClr>
                  </a:outerShdw>
                </a:effectLst>
              </a:rPr>
              <a:t>1 Corinthians 4:1-2 ESV</a:t>
            </a:r>
            <a:endParaRPr lang="en-US" dirty="0"/>
          </a:p>
        </p:txBody>
      </p:sp>
      <p:sp>
        <p:nvSpPr>
          <p:cNvPr id="3" name="Content Placeholder 2">
            <a:extLst>
              <a:ext uri="{FF2B5EF4-FFF2-40B4-BE49-F238E27FC236}">
                <a16:creationId xmlns:a16="http://schemas.microsoft.com/office/drawing/2014/main" id="{A27C7B43-C577-42DD-9825-090CCB4A11DC}"/>
              </a:ext>
            </a:extLst>
          </p:cNvPr>
          <p:cNvSpPr>
            <a:spLocks noGrp="1"/>
          </p:cNvSpPr>
          <p:nvPr>
            <p:ph idx="1"/>
          </p:nvPr>
        </p:nvSpPr>
        <p:spPr/>
        <p:txBody>
          <a:bodyPr>
            <a:normAutofit/>
          </a:bodyPr>
          <a:lstStyle/>
          <a:p>
            <a:r>
              <a:rPr lang="en-US" dirty="0">
                <a:effectLst>
                  <a:outerShdw blurRad="38100" dist="38100" dir="2700000" algn="tl">
                    <a:srgbClr val="000000">
                      <a:alpha val="43137"/>
                    </a:srgbClr>
                  </a:outerShdw>
                </a:effectLst>
              </a:rPr>
              <a:t>This is how one should regard us, as servants of Christ and stewards of the mysteries of God. </a:t>
            </a:r>
            <a:r>
              <a:rPr lang="en-US" baseline="30000" dirty="0">
                <a:effectLst>
                  <a:outerShdw blurRad="38100" dist="38100" dir="2700000" algn="tl">
                    <a:srgbClr val="000000">
                      <a:alpha val="43137"/>
                    </a:srgbClr>
                  </a:outerShdw>
                </a:effectLst>
              </a:rPr>
              <a:t>2</a:t>
            </a:r>
            <a:r>
              <a:rPr lang="en-US" dirty="0">
                <a:effectLst>
                  <a:outerShdw blurRad="38100" dist="38100" dir="2700000" algn="tl">
                    <a:srgbClr val="000000">
                      <a:alpha val="43137"/>
                    </a:srgbClr>
                  </a:outerShdw>
                </a:effectLst>
              </a:rPr>
              <a:t> Moreover, it is required of stewards that they be found faithful.  [</a:t>
            </a:r>
            <a:r>
              <a:rPr lang="en-US" dirty="0">
                <a:effectLst>
                  <a:outerShdw blurRad="38100" dist="38100" dir="2700000" algn="tl">
                    <a:srgbClr val="000000">
                      <a:alpha val="43137"/>
                    </a:srgbClr>
                  </a:outerShdw>
                </a:effectLst>
                <a:hlinkClick r:id="rId3" action="ppaction://hlinksldjump"/>
              </a:rPr>
              <a:t>R</a:t>
            </a:r>
            <a:r>
              <a:rPr lang="en-US" dirty="0">
                <a:effectLst>
                  <a:outerShdw blurRad="38100" dist="38100" dir="2700000" algn="tl">
                    <a:srgbClr val="000000">
                      <a:alpha val="43137"/>
                    </a:srgbClr>
                  </a:outerShdw>
                </a:effectLst>
              </a:rPr>
              <a:t>]</a:t>
            </a:r>
            <a:endParaRPr lang="en-US" dirty="0"/>
          </a:p>
        </p:txBody>
      </p:sp>
    </p:spTree>
    <p:extLst>
      <p:ext uri="{BB962C8B-B14F-4D97-AF65-F5344CB8AC3E}">
        <p14:creationId xmlns:p14="http://schemas.microsoft.com/office/powerpoint/2010/main" val="3065519133"/>
      </p:ext>
    </p:extLst>
  </p:cSld>
  <p:clrMapOvr>
    <a:masterClrMapping/>
  </p:clrMapOvr>
  <p:transition spd="med">
    <p:random/>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Corinthians 4:6-7 ESV</a:t>
            </a:r>
          </a:p>
        </p:txBody>
      </p:sp>
      <p:sp>
        <p:nvSpPr>
          <p:cNvPr id="3" name="Content Placeholder 2"/>
          <p:cNvSpPr>
            <a:spLocks noGrp="1"/>
          </p:cNvSpPr>
          <p:nvPr>
            <p:ph idx="1"/>
          </p:nvPr>
        </p:nvSpPr>
        <p:spPr/>
        <p:txBody>
          <a:bodyPr>
            <a:normAutofit lnSpcReduction="10000"/>
          </a:bodyPr>
          <a:lstStyle/>
          <a:p>
            <a:r>
              <a:rPr lang="en-US" dirty="0"/>
              <a:t>I have applied all these things to myself and Apollos for your benefit, brothers, that you may learn by us not to go beyond what is written, that none of you may be puffed up in favor of one against another. </a:t>
            </a:r>
            <a:r>
              <a:rPr lang="en-US" baseline="30000" dirty="0"/>
              <a:t>7</a:t>
            </a:r>
            <a:r>
              <a:rPr lang="en-US" dirty="0"/>
              <a:t> For who sees anything different in you? What do you have that you did not receive? If then you received it, why do you boast as if you did not receive it? [</a:t>
            </a:r>
            <a:r>
              <a:rPr lang="en-US" dirty="0">
                <a:hlinkClick r:id="rId3" action="ppaction://hlinksldjump"/>
              </a:rPr>
              <a:t>R</a:t>
            </a:r>
            <a:r>
              <a:rPr lang="en-US" dirty="0"/>
              <a:t>]</a:t>
            </a:r>
          </a:p>
        </p:txBody>
      </p:sp>
    </p:spTree>
    <p:extLst>
      <p:ext uri="{BB962C8B-B14F-4D97-AF65-F5344CB8AC3E}">
        <p14:creationId xmlns:p14="http://schemas.microsoft.com/office/powerpoint/2010/main" val="3472070599"/>
      </p:ext>
    </p:extLst>
  </p:cSld>
  <p:clrMapOvr>
    <a:masterClrMapping/>
  </p:clrMapOvr>
  <p:transition spd="med">
    <p:random/>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7B94A-3D5E-1BB5-58EA-0241FEA48D2E}"/>
              </a:ext>
            </a:extLst>
          </p:cNvPr>
          <p:cNvSpPr>
            <a:spLocks noGrp="1"/>
          </p:cNvSpPr>
          <p:nvPr>
            <p:ph type="title"/>
          </p:nvPr>
        </p:nvSpPr>
        <p:spPr/>
        <p:txBody>
          <a:bodyPr/>
          <a:lstStyle/>
          <a:p>
            <a:r>
              <a:rPr lang="en-US" dirty="0"/>
              <a:t>1 Corinthians 4:9-11, 13 ESV</a:t>
            </a:r>
          </a:p>
        </p:txBody>
      </p:sp>
      <p:sp>
        <p:nvSpPr>
          <p:cNvPr id="3" name="Content Placeholder 2">
            <a:extLst>
              <a:ext uri="{FF2B5EF4-FFF2-40B4-BE49-F238E27FC236}">
                <a16:creationId xmlns:a16="http://schemas.microsoft.com/office/drawing/2014/main" id="{2AABD6F0-82F3-DDC2-07D8-07C0313A2588}"/>
              </a:ext>
            </a:extLst>
          </p:cNvPr>
          <p:cNvSpPr>
            <a:spLocks noGrp="1"/>
          </p:cNvSpPr>
          <p:nvPr>
            <p:ph idx="1"/>
          </p:nvPr>
        </p:nvSpPr>
        <p:spPr/>
        <p:txBody>
          <a:bodyPr>
            <a:normAutofit fontScale="92500"/>
          </a:bodyPr>
          <a:lstStyle/>
          <a:p>
            <a:r>
              <a:rPr lang="en-US" dirty="0"/>
              <a:t>For I think that God has exhibited us apostles as last of all, like men sentenced to death, because we have become a spectacle to the world, to angels, and to men. </a:t>
            </a:r>
            <a:r>
              <a:rPr lang="en-US" baseline="30000" dirty="0"/>
              <a:t>10</a:t>
            </a:r>
            <a:r>
              <a:rPr lang="en-US" dirty="0"/>
              <a:t> We are fools for Christ's sake, … </a:t>
            </a:r>
            <a:r>
              <a:rPr lang="en-US" baseline="30000" dirty="0"/>
              <a:t>11</a:t>
            </a:r>
            <a:r>
              <a:rPr lang="en-US" dirty="0"/>
              <a:t> To the present hour we hunger and thirst, we are poorly dressed and buffeted and homeless, ... </a:t>
            </a:r>
            <a:r>
              <a:rPr lang="en-US" baseline="30000" dirty="0"/>
              <a:t>13</a:t>
            </a:r>
            <a:r>
              <a:rPr lang="en-US" dirty="0"/>
              <a:t> We have become, and are still, like the scum of the world, the refuse of all things.  [</a:t>
            </a:r>
            <a:r>
              <a:rPr lang="en-US" dirty="0">
                <a:hlinkClick r:id="rId3" action="ppaction://hlinksldjump"/>
              </a:rPr>
              <a:t>R</a:t>
            </a:r>
            <a:r>
              <a:rPr lang="en-US" dirty="0"/>
              <a:t>]</a:t>
            </a:r>
          </a:p>
        </p:txBody>
      </p:sp>
    </p:spTree>
    <p:extLst>
      <p:ext uri="{BB962C8B-B14F-4D97-AF65-F5344CB8AC3E}">
        <p14:creationId xmlns:p14="http://schemas.microsoft.com/office/powerpoint/2010/main" val="2308004797"/>
      </p:ext>
    </p:extLst>
  </p:cSld>
  <p:clrMapOvr>
    <a:masterClrMapping/>
  </p:clrMapOvr>
  <p:transition spd="med">
    <p:random/>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Philippians 2:1-2 NLT</a:t>
            </a:r>
          </a:p>
        </p:txBody>
      </p:sp>
      <p:sp>
        <p:nvSpPr>
          <p:cNvPr id="3" name="Content Placeholder 2"/>
          <p:cNvSpPr>
            <a:spLocks noGrp="1"/>
          </p:cNvSpPr>
          <p:nvPr>
            <p:ph idx="1"/>
          </p:nvPr>
        </p:nvSpPr>
        <p:spPr/>
        <p:txBody>
          <a:bodyPr>
            <a:normAutofit lnSpcReduction="10000"/>
          </a:bodyPr>
          <a:lstStyle/>
          <a:p>
            <a:r>
              <a:rPr lang="en-US" dirty="0"/>
              <a:t>Is there any encouragement from belonging to Christ? Any comfort from his love? Any fellowship together in the Spirit? Are your hearts tender and compassionate? </a:t>
            </a:r>
            <a:r>
              <a:rPr lang="en-US" baseline="30000" dirty="0"/>
              <a:t>2</a:t>
            </a:r>
            <a:r>
              <a:rPr lang="en-US" dirty="0"/>
              <a:t> Then make me truly happy by agreeing wholeheartedly with each other, loving one another, and working together with one mind and purpose.  [</a:t>
            </a:r>
            <a:r>
              <a:rPr lang="en-US" dirty="0">
                <a:hlinkClick r:id="rId3" action="ppaction://hlinksldjump"/>
              </a:rPr>
              <a:t>R</a:t>
            </a:r>
            <a:r>
              <a:rPr lang="en-US" dirty="0"/>
              <a:t>]</a:t>
            </a:r>
          </a:p>
        </p:txBody>
      </p:sp>
    </p:spTree>
    <p:extLst>
      <p:ext uri="{BB962C8B-B14F-4D97-AF65-F5344CB8AC3E}">
        <p14:creationId xmlns:p14="http://schemas.microsoft.com/office/powerpoint/2010/main" val="4066814278"/>
      </p:ext>
    </p:extLst>
  </p:cSld>
  <p:clrMapOvr>
    <a:masterClrMapping/>
  </p:clrMapOvr>
  <p:transition spd="med">
    <p:random/>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Philippians 2:3-4 NIV</a:t>
            </a:r>
          </a:p>
        </p:txBody>
      </p:sp>
      <p:sp>
        <p:nvSpPr>
          <p:cNvPr id="3" name="Content Placeholder 2"/>
          <p:cNvSpPr>
            <a:spLocks noGrp="1"/>
          </p:cNvSpPr>
          <p:nvPr>
            <p:ph idx="1"/>
          </p:nvPr>
        </p:nvSpPr>
        <p:spPr/>
        <p:txBody>
          <a:bodyPr>
            <a:normAutofit/>
          </a:bodyPr>
          <a:lstStyle/>
          <a:p>
            <a:r>
              <a:rPr lang="en-US" dirty="0"/>
              <a:t>Do nothing out of selfish ambition or vain conceit. Rather, in humility value others above yourselves, </a:t>
            </a:r>
            <a:r>
              <a:rPr lang="en-US" baseline="30000" dirty="0"/>
              <a:t>4</a:t>
            </a:r>
            <a:r>
              <a:rPr lang="en-US" dirty="0"/>
              <a:t> not looking to your own interests but each of you to the interests of the others.  [</a:t>
            </a:r>
            <a:r>
              <a:rPr lang="en-US" dirty="0">
                <a:hlinkClick r:id="rId3" action="ppaction://hlinksldjump"/>
              </a:rPr>
              <a:t>R</a:t>
            </a:r>
            <a:r>
              <a:rPr lang="en-US" dirty="0"/>
              <a:t>]</a:t>
            </a:r>
          </a:p>
        </p:txBody>
      </p:sp>
    </p:spTree>
    <p:extLst>
      <p:ext uri="{BB962C8B-B14F-4D97-AF65-F5344CB8AC3E}">
        <p14:creationId xmlns:p14="http://schemas.microsoft.com/office/powerpoint/2010/main" val="2433961056"/>
      </p:ext>
    </p:extLst>
  </p:cSld>
  <p:clrMapOvr>
    <a:masterClrMapping/>
  </p:clrMapOvr>
  <p:transition spd="med">
    <p:random/>
  </p:transition>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F7916-91C0-460C-B558-8DAA48680440}"/>
              </a:ext>
            </a:extLst>
          </p:cNvPr>
          <p:cNvSpPr>
            <a:spLocks noGrp="1"/>
          </p:cNvSpPr>
          <p:nvPr>
            <p:ph type="title"/>
          </p:nvPr>
        </p:nvSpPr>
        <p:spPr/>
        <p:txBody>
          <a:bodyPr/>
          <a:lstStyle/>
          <a:p>
            <a:r>
              <a:rPr lang="en-US" dirty="0"/>
              <a:t>Memory Text</a:t>
            </a:r>
            <a:br>
              <a:rPr lang="en-US" dirty="0"/>
            </a:br>
            <a:r>
              <a:rPr lang="en-US" dirty="0">
                <a:effectLst>
                  <a:outerShdw blurRad="38100" dist="38100" dir="2700000" algn="tl">
                    <a:srgbClr val="000000">
                      <a:alpha val="43137"/>
                    </a:srgbClr>
                  </a:outerShdw>
                </a:effectLst>
              </a:rPr>
              <a:t>1 Corinthians 1:10 ESV</a:t>
            </a:r>
          </a:p>
        </p:txBody>
      </p:sp>
      <p:sp>
        <p:nvSpPr>
          <p:cNvPr id="3" name="Content Placeholder 2">
            <a:extLst>
              <a:ext uri="{FF2B5EF4-FFF2-40B4-BE49-F238E27FC236}">
                <a16:creationId xmlns:a16="http://schemas.microsoft.com/office/drawing/2014/main" id="{CB2D42D4-7BB8-4C00-A5B5-07B01AC9DAC0}"/>
              </a:ext>
            </a:extLst>
          </p:cNvPr>
          <p:cNvSpPr>
            <a:spLocks noGrp="1"/>
          </p:cNvSpPr>
          <p:nvPr>
            <p:ph idx="1"/>
          </p:nvPr>
        </p:nvSpPr>
        <p:spPr>
          <a:xfrm>
            <a:off x="3505200" y="1676400"/>
            <a:ext cx="5562600" cy="5105400"/>
          </a:xfrm>
        </p:spPr>
        <p:txBody>
          <a:bodyPr>
            <a:normAutofit fontScale="85000" lnSpcReduction="10000"/>
          </a:bodyPr>
          <a:lstStyle/>
          <a:p>
            <a:r>
              <a:rPr lang="en-US" dirty="0">
                <a:effectLst>
                  <a:outerShdw blurRad="38100" dist="38100" dir="2700000" algn="tl">
                    <a:srgbClr val="000000">
                      <a:alpha val="43137"/>
                    </a:srgbClr>
                  </a:outerShdw>
                </a:effectLst>
              </a:rPr>
              <a:t>I appeal to you, brothers, by the name of our Lord Jesus Christ, that all of you agree, and that there be no divisions among you, but that you be united in the same mind and the same judgment.</a:t>
            </a:r>
          </a:p>
          <a:p>
            <a:r>
              <a:rPr lang="en-US" dirty="0">
                <a:effectLst>
                  <a:outerShdw blurRad="38100" dist="38100" dir="2700000" algn="tl">
                    <a:srgbClr val="000000">
                      <a:alpha val="43137"/>
                    </a:srgbClr>
                  </a:outerShdw>
                </a:effectLst>
              </a:rPr>
              <a:t>What is Paul’s appeal here to the church at Corinth?</a:t>
            </a:r>
          </a:p>
          <a:p>
            <a:r>
              <a:rPr lang="en-US" dirty="0">
                <a:effectLst>
                  <a:outerShdw blurRad="38100" dist="38100" dir="2700000" algn="tl">
                    <a:srgbClr val="000000">
                      <a:alpha val="43137"/>
                    </a:srgbClr>
                  </a:outerShdw>
                </a:effectLst>
              </a:rPr>
              <a:t>How does Paul’s appeal reflect Christ’s desire for His church?</a:t>
            </a:r>
          </a:p>
          <a:p>
            <a:r>
              <a:rPr lang="en-US" dirty="0">
                <a:effectLst>
                  <a:outerShdw blurRad="38100" dist="38100" dir="2700000" algn="tl">
                    <a:srgbClr val="000000">
                      <a:alpha val="43137"/>
                    </a:srgbClr>
                  </a:outerShdw>
                </a:effectLst>
              </a:rPr>
              <a:t>How can we be united in the same mind and judgement?</a:t>
            </a:r>
          </a:p>
          <a:p>
            <a:endParaRPr 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901151622"/>
      </p:ext>
    </p:extLst>
  </p:cSld>
  <p:clrMapOvr>
    <a:masterClrMapping/>
  </p:clrMapOvr>
  <p:transition spd="med">
    <p:random/>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D6D91-EB88-46DE-A21A-7F8E8D8729B9}"/>
              </a:ext>
            </a:extLst>
          </p:cNvPr>
          <p:cNvSpPr>
            <a:spLocks noGrp="1"/>
          </p:cNvSpPr>
          <p:nvPr>
            <p:ph type="title"/>
          </p:nvPr>
        </p:nvSpPr>
        <p:spPr>
          <a:xfrm>
            <a:off x="566530" y="457200"/>
            <a:ext cx="7772400" cy="1066800"/>
          </a:xfrm>
        </p:spPr>
        <p:txBody>
          <a:bodyPr/>
          <a:lstStyle/>
          <a:p>
            <a:r>
              <a:rPr lang="en-US" dirty="0">
                <a:effectLst>
                  <a:outerShdw blurRad="38100" dist="38100" dir="2700000" algn="tl">
                    <a:srgbClr val="000000">
                      <a:alpha val="43137"/>
                    </a:srgbClr>
                  </a:outerShdw>
                </a:effectLst>
              </a:rPr>
              <a:t>Philippians 2:5 NKJV</a:t>
            </a:r>
          </a:p>
        </p:txBody>
      </p:sp>
      <p:sp>
        <p:nvSpPr>
          <p:cNvPr id="3" name="Content Placeholder 2">
            <a:extLst>
              <a:ext uri="{FF2B5EF4-FFF2-40B4-BE49-F238E27FC236}">
                <a16:creationId xmlns:a16="http://schemas.microsoft.com/office/drawing/2014/main" id="{5122354E-0018-4CA0-8B03-F4E1397EAB56}"/>
              </a:ext>
            </a:extLst>
          </p:cNvPr>
          <p:cNvSpPr>
            <a:spLocks noGrp="1"/>
          </p:cNvSpPr>
          <p:nvPr>
            <p:ph idx="1"/>
          </p:nvPr>
        </p:nvSpPr>
        <p:spPr>
          <a:xfrm>
            <a:off x="919821" y="1524000"/>
            <a:ext cx="7065818" cy="5105400"/>
          </a:xfrm>
        </p:spPr>
        <p:txBody>
          <a:bodyPr>
            <a:normAutofit/>
          </a:bodyPr>
          <a:lstStyle/>
          <a:p>
            <a:r>
              <a:rPr lang="en-US" dirty="0">
                <a:effectLst>
                  <a:outerShdw blurRad="38100" dist="38100" dir="2700000" algn="tl">
                    <a:srgbClr val="000000">
                      <a:alpha val="43137"/>
                    </a:srgbClr>
                  </a:outerShdw>
                </a:effectLst>
              </a:rPr>
              <a:t>Let this mind be in you which was also in Christ Jesus,  [</a:t>
            </a:r>
            <a:r>
              <a:rPr lang="en-US" dirty="0">
                <a:effectLst>
                  <a:outerShdw blurRad="38100" dist="38100" dir="2700000" algn="tl">
                    <a:srgbClr val="000000">
                      <a:alpha val="43137"/>
                    </a:srgbClr>
                  </a:outerShdw>
                </a:effectLst>
                <a:hlinkClick r:id="rId3" action="ppaction://hlinksldjump"/>
              </a:rPr>
              <a:t>R</a:t>
            </a:r>
            <a:r>
              <a:rPr lang="en-US" dirty="0">
                <a:effectLst>
                  <a:outerShdw blurRad="38100" dist="38100" dir="2700000" algn="tl">
                    <a:srgbClr val="000000">
                      <a:alpha val="43137"/>
                    </a:srgbClr>
                  </a:outerShdw>
                </a:effectLst>
              </a:rPr>
              <a:t>]</a:t>
            </a:r>
          </a:p>
        </p:txBody>
      </p:sp>
    </p:spTree>
    <p:extLst>
      <p:ext uri="{BB962C8B-B14F-4D97-AF65-F5344CB8AC3E}">
        <p14:creationId xmlns:p14="http://schemas.microsoft.com/office/powerpoint/2010/main" val="3519891644"/>
      </p:ext>
    </p:extLst>
  </p:cSld>
  <p:clrMapOvr>
    <a:masterClrMapping/>
  </p:clrMapOvr>
  <p:transition spd="med">
    <p:random/>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515120-DBA9-BE04-F86C-6266A707ED4E}"/>
              </a:ext>
            </a:extLst>
          </p:cNvPr>
          <p:cNvSpPr>
            <a:spLocks noGrp="1"/>
          </p:cNvSpPr>
          <p:nvPr>
            <p:ph type="title"/>
          </p:nvPr>
        </p:nvSpPr>
        <p:spPr/>
        <p:txBody>
          <a:bodyPr/>
          <a:lstStyle/>
          <a:p>
            <a:r>
              <a:rPr lang="en-US" dirty="0"/>
              <a:t>Overview</a:t>
            </a:r>
          </a:p>
        </p:txBody>
      </p:sp>
      <p:sp>
        <p:nvSpPr>
          <p:cNvPr id="3" name="Content Placeholder 2">
            <a:extLst>
              <a:ext uri="{FF2B5EF4-FFF2-40B4-BE49-F238E27FC236}">
                <a16:creationId xmlns:a16="http://schemas.microsoft.com/office/drawing/2014/main" id="{862693C9-4E33-1379-8CC2-81EEAED407DC}"/>
              </a:ext>
            </a:extLst>
          </p:cNvPr>
          <p:cNvSpPr>
            <a:spLocks noGrp="1"/>
          </p:cNvSpPr>
          <p:nvPr>
            <p:ph idx="1"/>
          </p:nvPr>
        </p:nvSpPr>
        <p:spPr>
          <a:xfrm>
            <a:off x="3505200" y="1676400"/>
            <a:ext cx="5562600" cy="5029200"/>
          </a:xfrm>
        </p:spPr>
        <p:txBody>
          <a:bodyPr>
            <a:normAutofit fontScale="92500" lnSpcReduction="20000"/>
          </a:bodyPr>
          <a:lstStyle/>
          <a:p>
            <a:r>
              <a:rPr lang="en-US" dirty="0"/>
              <a:t>In our lesson today, Paul deals with the problem of divisions and cliques in the Corinthian church. He points the people back to Jesus as the central focus of our faith and encourages them to follow the servant leadership of Jesus and his apostles.</a:t>
            </a:r>
          </a:p>
          <a:p>
            <a:pPr lvl="1"/>
            <a:r>
              <a:rPr lang="en-US" dirty="0"/>
              <a:t>Personality Cliques</a:t>
            </a:r>
          </a:p>
          <a:p>
            <a:pPr lvl="1"/>
            <a:r>
              <a:rPr lang="en-US" dirty="0"/>
              <a:t>Apostolic calling</a:t>
            </a:r>
          </a:p>
          <a:p>
            <a:pPr lvl="1"/>
            <a:r>
              <a:rPr lang="en-US" dirty="0"/>
              <a:t>Paul’s Formula for Unity</a:t>
            </a:r>
          </a:p>
          <a:p>
            <a:pPr lvl="1"/>
            <a:r>
              <a:rPr lang="en-US" dirty="0"/>
              <a:t>Summary</a:t>
            </a:r>
          </a:p>
          <a:p>
            <a:pPr lvl="1"/>
            <a:endParaRPr lang="en-US" dirty="0"/>
          </a:p>
        </p:txBody>
      </p:sp>
    </p:spTree>
    <p:extLst>
      <p:ext uri="{BB962C8B-B14F-4D97-AF65-F5344CB8AC3E}">
        <p14:creationId xmlns:p14="http://schemas.microsoft.com/office/powerpoint/2010/main" val="1252613011"/>
      </p:ext>
    </p:extLst>
  </p:cSld>
  <p:clrMapOvr>
    <a:masterClrMapping/>
  </p:clrMapOvr>
  <p:transition spd="med">
    <p:random/>
  </p:transition>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Personality Cliques</a:t>
            </a:r>
          </a:p>
        </p:txBody>
      </p:sp>
      <p:sp>
        <p:nvSpPr>
          <p:cNvPr id="3" name="Content Placeholder 2"/>
          <p:cNvSpPr>
            <a:spLocks noGrp="1"/>
          </p:cNvSpPr>
          <p:nvPr>
            <p:ph idx="1"/>
          </p:nvPr>
        </p:nvSpPr>
        <p:spPr/>
        <p:txBody>
          <a:bodyPr>
            <a:normAutofit fontScale="77500" lnSpcReduction="20000"/>
          </a:bodyPr>
          <a:lstStyle/>
          <a:p>
            <a:r>
              <a:rPr lang="en-US" dirty="0"/>
              <a:t>How did Paul find out about divisions in the church at Corinth and what was causing them? (</a:t>
            </a:r>
            <a:r>
              <a:rPr lang="en-US" dirty="0">
                <a:hlinkClick r:id="rId4" action="ppaction://hlinksldjump"/>
              </a:rPr>
              <a:t>1 Cor 1:11-12</a:t>
            </a:r>
            <a:r>
              <a:rPr lang="en-US" dirty="0"/>
              <a:t>)</a:t>
            </a:r>
          </a:p>
          <a:p>
            <a:r>
              <a:rPr lang="en-US" dirty="0"/>
              <a:t>After introducing the problem, where does Paul take his response? (for 30 verses)</a:t>
            </a:r>
          </a:p>
          <a:p>
            <a:r>
              <a:rPr lang="en-US" dirty="0"/>
              <a:t>After focusing on Jesus, who else does He present as imparting divine wisdom? (</a:t>
            </a:r>
            <a:r>
              <a:rPr lang="en-US" dirty="0">
                <a:hlinkClick r:id="rId5" action="ppaction://hlinksldjump"/>
              </a:rPr>
              <a:t>1 Cor 2:9-10,12,14,16</a:t>
            </a:r>
            <a:r>
              <a:rPr lang="en-US" dirty="0"/>
              <a:t>)</a:t>
            </a:r>
          </a:p>
          <a:p>
            <a:r>
              <a:rPr lang="en-US" dirty="0"/>
              <a:t>As Paul returns to the personality cliques in chapter 3, what does he say about human personalities? (</a:t>
            </a:r>
            <a:r>
              <a:rPr lang="en-US" dirty="0">
                <a:hlinkClick r:id="rId6" action="ppaction://hlinksldjump"/>
              </a:rPr>
              <a:t>1 Cor 3:5-7</a:t>
            </a:r>
            <a:r>
              <a:rPr lang="en-US" dirty="0"/>
              <a:t>)</a:t>
            </a:r>
          </a:p>
          <a:p>
            <a:r>
              <a:rPr lang="en-US" dirty="0"/>
              <a:t>What is Paul’s conclusion on this matter? (</a:t>
            </a:r>
            <a:r>
              <a:rPr lang="en-US" dirty="0">
                <a:hlinkClick r:id="rId7" action="ppaction://hlinksldjump"/>
              </a:rPr>
              <a:t>1 Cor 3:21-23</a:t>
            </a:r>
            <a:r>
              <a:rPr lang="en-US" dirty="0"/>
              <a:t>)</a:t>
            </a:r>
          </a:p>
          <a:p>
            <a:endParaRPr lang="en-US" dirty="0"/>
          </a:p>
          <a:p>
            <a:pPr lvl="1"/>
            <a:endParaRPr lang="en-US" dirty="0"/>
          </a:p>
        </p:txBody>
      </p:sp>
    </p:spTree>
    <p:extLst>
      <p:ext uri="{BB962C8B-B14F-4D97-AF65-F5344CB8AC3E}">
        <p14:creationId xmlns:p14="http://schemas.microsoft.com/office/powerpoint/2010/main" val="3091843596"/>
      </p:ext>
    </p:extLst>
  </p:cSld>
  <p:clrMapOvr>
    <a:masterClrMapping/>
  </p:clrMapOvr>
  <p:transition spd="med">
    <p:random/>
  </p:transition>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Apostolic Calling</a:t>
            </a:r>
          </a:p>
        </p:txBody>
      </p:sp>
      <p:sp>
        <p:nvSpPr>
          <p:cNvPr id="3" name="Content Placeholder 2"/>
          <p:cNvSpPr>
            <a:spLocks noGrp="1"/>
          </p:cNvSpPr>
          <p:nvPr>
            <p:ph idx="1"/>
          </p:nvPr>
        </p:nvSpPr>
        <p:spPr/>
        <p:txBody>
          <a:bodyPr>
            <a:normAutofit fontScale="92500" lnSpcReduction="20000"/>
          </a:bodyPr>
          <a:lstStyle/>
          <a:p>
            <a:r>
              <a:rPr lang="en-US" dirty="0">
                <a:effectLst/>
              </a:rPr>
              <a:t>How does Paul see his role as an apostle of Christ? (</a:t>
            </a:r>
            <a:r>
              <a:rPr lang="en-US" dirty="0">
                <a:effectLst/>
                <a:hlinkClick r:id="rId4" action="ppaction://hlinksldjump"/>
              </a:rPr>
              <a:t>1 Cor 4:1-2</a:t>
            </a:r>
            <a:r>
              <a:rPr lang="en-US" dirty="0">
                <a:effectLst/>
              </a:rPr>
              <a:t>)</a:t>
            </a:r>
          </a:p>
          <a:p>
            <a:r>
              <a:rPr lang="en-US" dirty="0">
                <a:effectLst/>
              </a:rPr>
              <a:t>How does Paul urge the Corinthians to see him simply as the recipient of spiritual gifts? (</a:t>
            </a:r>
            <a:r>
              <a:rPr lang="en-US" dirty="0">
                <a:effectLst/>
                <a:hlinkClick r:id="rId5" action="ppaction://hlinksldjump"/>
              </a:rPr>
              <a:t>1 Cor 4:6-7</a:t>
            </a:r>
            <a:r>
              <a:rPr lang="en-US" dirty="0">
                <a:effectLst/>
              </a:rPr>
              <a:t>)</a:t>
            </a:r>
          </a:p>
          <a:p>
            <a:r>
              <a:rPr lang="en-US" dirty="0"/>
              <a:t>How does Paul describe the apostle’s lot in life that seems to make them objects of scorn rather than heroes. (</a:t>
            </a:r>
            <a:r>
              <a:rPr lang="en-US" dirty="0">
                <a:hlinkClick r:id="rId6" action="ppaction://hlinksldjump"/>
              </a:rPr>
              <a:t>1 Cor 4:9-11</a:t>
            </a:r>
            <a:r>
              <a:rPr lang="en-US" dirty="0"/>
              <a:t>)</a:t>
            </a:r>
          </a:p>
          <a:p>
            <a:pPr marL="0" indent="0">
              <a:buNone/>
            </a:pPr>
            <a:endParaRPr lang="en-US" dirty="0">
              <a:effectLst/>
            </a:endParaRPr>
          </a:p>
        </p:txBody>
      </p:sp>
    </p:spTree>
    <p:extLst>
      <p:ext uri="{BB962C8B-B14F-4D97-AF65-F5344CB8AC3E}">
        <p14:creationId xmlns:p14="http://schemas.microsoft.com/office/powerpoint/2010/main" val="148846617"/>
      </p:ext>
    </p:extLst>
  </p:cSld>
  <p:clrMapOvr>
    <a:masterClrMapping/>
  </p:clrMapOvr>
  <p:transition spd="med">
    <p:random/>
  </p:transition>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Paul’s Formula for Unity</a:t>
            </a:r>
          </a:p>
        </p:txBody>
      </p:sp>
      <p:sp>
        <p:nvSpPr>
          <p:cNvPr id="3" name="Content Placeholder 2"/>
          <p:cNvSpPr>
            <a:spLocks noGrp="1"/>
          </p:cNvSpPr>
          <p:nvPr>
            <p:ph idx="1"/>
          </p:nvPr>
        </p:nvSpPr>
        <p:spPr/>
        <p:txBody>
          <a:bodyPr>
            <a:normAutofit lnSpcReduction="10000"/>
          </a:bodyPr>
          <a:lstStyle/>
          <a:p>
            <a:r>
              <a:rPr lang="en-US" dirty="0"/>
              <a:t>What Christian virtues should come from knowing Jesus? (</a:t>
            </a:r>
            <a:r>
              <a:rPr lang="en-US" dirty="0">
                <a:hlinkClick r:id="rId4" action="ppaction://hlinksldjump"/>
              </a:rPr>
              <a:t>Phil 2:1-2</a:t>
            </a:r>
            <a:r>
              <a:rPr lang="en-US" dirty="0"/>
              <a:t>)</a:t>
            </a:r>
          </a:p>
          <a:p>
            <a:r>
              <a:rPr lang="en-US" dirty="0"/>
              <a:t>What is Paul’s remedy for the disunity that may have persisted at Philippi? (</a:t>
            </a:r>
            <a:r>
              <a:rPr lang="en-US" dirty="0">
                <a:hlinkClick r:id="rId5" action="ppaction://hlinksldjump"/>
              </a:rPr>
              <a:t>Phil 2:3-4</a:t>
            </a:r>
            <a:r>
              <a:rPr lang="en-US" dirty="0"/>
              <a:t>)</a:t>
            </a:r>
          </a:p>
          <a:p>
            <a:r>
              <a:rPr lang="en-US" dirty="0"/>
              <a:t>What is Paul’s ultimate remedy for pride, conceit, and disunity? (</a:t>
            </a:r>
            <a:r>
              <a:rPr lang="en-US" dirty="0">
                <a:hlinkClick r:id="rId6" action="ppaction://hlinksldjump"/>
              </a:rPr>
              <a:t>Phil 2:5</a:t>
            </a:r>
            <a:r>
              <a:rPr lang="en-US" dirty="0"/>
              <a:t>)</a:t>
            </a:r>
          </a:p>
          <a:p>
            <a:endParaRPr lang="en-US" dirty="0"/>
          </a:p>
          <a:p>
            <a:endParaRPr lang="en-US" dirty="0"/>
          </a:p>
          <a:p>
            <a:endParaRPr lang="en-US" dirty="0"/>
          </a:p>
        </p:txBody>
      </p:sp>
    </p:spTree>
    <p:extLst>
      <p:ext uri="{BB962C8B-B14F-4D97-AF65-F5344CB8AC3E}">
        <p14:creationId xmlns:p14="http://schemas.microsoft.com/office/powerpoint/2010/main" val="411201200"/>
      </p:ext>
    </p:extLst>
  </p:cSld>
  <p:clrMapOvr>
    <a:masterClrMapping/>
  </p:clrMapOvr>
  <p:transition spd="med">
    <p:random/>
  </p:transition>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a:extLst>
            <a:ext uri="{FF2B5EF4-FFF2-40B4-BE49-F238E27FC236}">
              <a16:creationId xmlns:a16="http://schemas.microsoft.com/office/drawing/2014/main" id="{32FF5A9C-3BC6-76C4-D968-DF25BFB2BE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27F174-2F35-EF73-4BF0-E15398964765}"/>
              </a:ext>
            </a:extLst>
          </p:cNvPr>
          <p:cNvSpPr>
            <a:spLocks noGrp="1"/>
          </p:cNvSpPr>
          <p:nvPr>
            <p:ph type="title"/>
          </p:nvPr>
        </p:nvSpPr>
        <p:spPr>
          <a:xfrm>
            <a:off x="3810000" y="457200"/>
            <a:ext cx="5029200" cy="990600"/>
          </a:xfrm>
        </p:spPr>
        <p:txBody>
          <a:bodyPr/>
          <a:lstStyle/>
          <a:p>
            <a:r>
              <a:rPr lang="en-US" dirty="0"/>
              <a:t>Summary</a:t>
            </a:r>
          </a:p>
        </p:txBody>
      </p:sp>
      <p:sp>
        <p:nvSpPr>
          <p:cNvPr id="5" name="Content Placeholder 4">
            <a:extLst>
              <a:ext uri="{FF2B5EF4-FFF2-40B4-BE49-F238E27FC236}">
                <a16:creationId xmlns:a16="http://schemas.microsoft.com/office/drawing/2014/main" id="{30F56A72-B621-6128-3482-1E386920BE43}"/>
              </a:ext>
            </a:extLst>
          </p:cNvPr>
          <p:cNvSpPr>
            <a:spLocks noGrp="1"/>
          </p:cNvSpPr>
          <p:nvPr>
            <p:ph idx="1"/>
          </p:nvPr>
        </p:nvSpPr>
        <p:spPr>
          <a:xfrm>
            <a:off x="3429000" y="1676400"/>
            <a:ext cx="5638800" cy="5181600"/>
          </a:xfrm>
        </p:spPr>
        <p:txBody>
          <a:bodyPr>
            <a:normAutofit fontScale="70000" lnSpcReduction="20000"/>
          </a:bodyPr>
          <a:lstStyle/>
          <a:p>
            <a:r>
              <a:rPr lang="en-US" dirty="0"/>
              <a:t>Paul’s desire for the churches to which he wrote was to see love and unity between believers.</a:t>
            </a:r>
          </a:p>
          <a:p>
            <a:r>
              <a:rPr lang="en-US" dirty="0"/>
              <a:t>This desire reflects that of Jesus who prayed that we may all be one as He and the Father are one so that the world may believe.</a:t>
            </a:r>
          </a:p>
          <a:p>
            <a:r>
              <a:rPr lang="en-US" dirty="0"/>
              <a:t>The church in Corinth was plagued by division and quarreling over personality cliques following Peter, Paul, or Apollos, rather than being united in following Christ.</a:t>
            </a:r>
          </a:p>
          <a:p>
            <a:r>
              <a:rPr lang="en-US" dirty="0"/>
              <a:t>After introducing the problem, Paul presents the message of the cross as the power of God to save sinners and the wisdom of God to devise the plan of salvation.  The Holy Spirit is the divine agent who reveals to us who are Christ’s the deep tings of God. </a:t>
            </a:r>
          </a:p>
          <a:p>
            <a:endParaRPr lang="en-US" dirty="0"/>
          </a:p>
          <a:p>
            <a:endParaRPr lang="en-US" dirty="0"/>
          </a:p>
          <a:p>
            <a:endParaRPr lang="en-US" dirty="0"/>
          </a:p>
        </p:txBody>
      </p:sp>
    </p:spTree>
    <p:extLst>
      <p:ext uri="{BB962C8B-B14F-4D97-AF65-F5344CB8AC3E}">
        <p14:creationId xmlns:p14="http://schemas.microsoft.com/office/powerpoint/2010/main" val="1871190204"/>
      </p:ext>
    </p:extLst>
  </p:cSld>
  <p:clrMapOvr>
    <a:masterClrMapping/>
  </p:clrMapOvr>
  <p:transition spd="med">
    <p:random/>
  </p:transition>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a:extLst>
            <a:ext uri="{FF2B5EF4-FFF2-40B4-BE49-F238E27FC236}">
              <a16:creationId xmlns:a16="http://schemas.microsoft.com/office/drawing/2014/main" id="{C69B01FD-54D7-D1C9-31DB-9B4ACC16B1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BF3340-7752-73FE-44EF-2BD11FA2B4FE}"/>
              </a:ext>
            </a:extLst>
          </p:cNvPr>
          <p:cNvSpPr>
            <a:spLocks noGrp="1"/>
          </p:cNvSpPr>
          <p:nvPr>
            <p:ph type="title"/>
          </p:nvPr>
        </p:nvSpPr>
        <p:spPr>
          <a:xfrm>
            <a:off x="3810000" y="457200"/>
            <a:ext cx="5029200" cy="990600"/>
          </a:xfrm>
        </p:spPr>
        <p:txBody>
          <a:bodyPr/>
          <a:lstStyle/>
          <a:p>
            <a:r>
              <a:rPr lang="en-US" dirty="0"/>
              <a:t>Summary</a:t>
            </a:r>
          </a:p>
        </p:txBody>
      </p:sp>
      <p:sp>
        <p:nvSpPr>
          <p:cNvPr id="5" name="Content Placeholder 4">
            <a:extLst>
              <a:ext uri="{FF2B5EF4-FFF2-40B4-BE49-F238E27FC236}">
                <a16:creationId xmlns:a16="http://schemas.microsoft.com/office/drawing/2014/main" id="{E760C847-8632-7962-539D-D18EE7E1FD5E}"/>
              </a:ext>
            </a:extLst>
          </p:cNvPr>
          <p:cNvSpPr>
            <a:spLocks noGrp="1"/>
          </p:cNvSpPr>
          <p:nvPr>
            <p:ph idx="1"/>
          </p:nvPr>
        </p:nvSpPr>
        <p:spPr>
          <a:xfrm>
            <a:off x="3505200" y="1676400"/>
            <a:ext cx="5562600" cy="5181600"/>
          </a:xfrm>
        </p:spPr>
        <p:txBody>
          <a:bodyPr>
            <a:normAutofit fontScale="70000" lnSpcReduction="20000"/>
          </a:bodyPr>
          <a:lstStyle/>
          <a:p>
            <a:pPr>
              <a:defRPr/>
            </a:pPr>
            <a:r>
              <a:rPr lang="en-US" dirty="0"/>
              <a:t>Paul points out that apostles are simply servants of Christ using the gifts God has given them.  What do we have that we have not received?</a:t>
            </a:r>
          </a:p>
          <a:p>
            <a:pPr>
              <a:defRPr/>
            </a:pPr>
            <a:r>
              <a:rPr lang="en-US" dirty="0"/>
              <a:t>One plants, another waters but God gives the increase. Therefore, he insists, the glory should go to God.</a:t>
            </a:r>
          </a:p>
          <a:p>
            <a:pPr>
              <a:defRPr/>
            </a:pPr>
            <a:r>
              <a:rPr lang="en-US" dirty="0"/>
              <a:t>If we are in Christ, we have all things that really matter in the end.  Salvation is by God’s grace, so there is no need to boast in men.</a:t>
            </a:r>
          </a:p>
          <a:p>
            <a:pPr>
              <a:defRPr/>
            </a:pPr>
            <a:r>
              <a:rPr lang="en-US" dirty="0"/>
              <a:t>Paul presented a bleak picture of the life of an apostle. There were no worldly perks in such a life, but this was evidence that their love for Christ and His truth was genuine. They were not in it for worldly gain, power, or prestige, and success in their weakness would bring more glory to God.</a:t>
            </a:r>
          </a:p>
          <a:p>
            <a:pPr>
              <a:defRPr/>
            </a:pPr>
            <a:endParaRPr lang="en-US" dirty="0"/>
          </a:p>
        </p:txBody>
      </p:sp>
    </p:spTree>
    <p:extLst>
      <p:ext uri="{BB962C8B-B14F-4D97-AF65-F5344CB8AC3E}">
        <p14:creationId xmlns:p14="http://schemas.microsoft.com/office/powerpoint/2010/main" val="1872224627"/>
      </p:ext>
    </p:extLst>
  </p:cSld>
  <p:clrMapOvr>
    <a:masterClrMapping/>
  </p:clrMapOvr>
  <p:transition spd="med">
    <p:random/>
  </p:transition>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a:extLst>
            <a:ext uri="{FF2B5EF4-FFF2-40B4-BE49-F238E27FC236}">
              <a16:creationId xmlns:a16="http://schemas.microsoft.com/office/drawing/2014/main" id="{75364285-449E-A52D-F417-F618AE09A1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6906C5-6779-D880-195E-53AB8B4C2149}"/>
              </a:ext>
            </a:extLst>
          </p:cNvPr>
          <p:cNvSpPr>
            <a:spLocks noGrp="1"/>
          </p:cNvSpPr>
          <p:nvPr>
            <p:ph type="title"/>
          </p:nvPr>
        </p:nvSpPr>
        <p:spPr>
          <a:xfrm>
            <a:off x="3810000" y="457200"/>
            <a:ext cx="5029200" cy="990600"/>
          </a:xfrm>
        </p:spPr>
        <p:txBody>
          <a:bodyPr/>
          <a:lstStyle/>
          <a:p>
            <a:r>
              <a:rPr lang="en-US" dirty="0"/>
              <a:t>Summary</a:t>
            </a:r>
          </a:p>
        </p:txBody>
      </p:sp>
      <p:sp>
        <p:nvSpPr>
          <p:cNvPr id="5" name="Content Placeholder 4">
            <a:extLst>
              <a:ext uri="{FF2B5EF4-FFF2-40B4-BE49-F238E27FC236}">
                <a16:creationId xmlns:a16="http://schemas.microsoft.com/office/drawing/2014/main" id="{B14BD3FA-DCF5-2B39-12C6-6778AAF53CD8}"/>
              </a:ext>
            </a:extLst>
          </p:cNvPr>
          <p:cNvSpPr>
            <a:spLocks noGrp="1"/>
          </p:cNvSpPr>
          <p:nvPr>
            <p:ph idx="1"/>
          </p:nvPr>
        </p:nvSpPr>
        <p:spPr>
          <a:xfrm>
            <a:off x="3505200" y="1676400"/>
            <a:ext cx="5562600" cy="5181600"/>
          </a:xfrm>
        </p:spPr>
        <p:txBody>
          <a:bodyPr>
            <a:normAutofit fontScale="70000" lnSpcReduction="20000"/>
          </a:bodyPr>
          <a:lstStyle/>
          <a:p>
            <a:pPr eaLnBrk="1" hangingPunct="1">
              <a:defRPr/>
            </a:pPr>
            <a:r>
              <a:rPr lang="en-US" dirty="0"/>
              <a:t>In Paul’s letter to the Philippian church, he calls for humility rather than pride and considering the interests of others rather than self.</a:t>
            </a:r>
          </a:p>
          <a:p>
            <a:pPr eaLnBrk="1" hangingPunct="1">
              <a:defRPr/>
            </a:pPr>
            <a:r>
              <a:rPr lang="en-US" dirty="0"/>
              <a:t>His final appeal is to “let this mind be in you which was also in Christ Jesus.”</a:t>
            </a:r>
          </a:p>
          <a:p>
            <a:pPr>
              <a:lnSpc>
                <a:spcPct val="90000"/>
              </a:lnSpc>
              <a:defRPr/>
            </a:pPr>
            <a:r>
              <a:rPr lang="en-US" dirty="0"/>
              <a:t>Though He was God, Jesus humbled himself, became human, became a servant and died on the cross for our sins.</a:t>
            </a:r>
          </a:p>
          <a:p>
            <a:pPr>
              <a:lnSpc>
                <a:spcPct val="90000"/>
              </a:lnSpc>
              <a:defRPr/>
            </a:pPr>
            <a:r>
              <a:rPr lang="en-US" dirty="0"/>
              <a:t>If Jesus can humble Himself to such a degree, how much more should those who follow Him be willing to humble themselves and promote love and unity in the church.</a:t>
            </a:r>
          </a:p>
          <a:p>
            <a:pPr>
              <a:lnSpc>
                <a:spcPct val="90000"/>
              </a:lnSpc>
              <a:defRPr/>
            </a:pPr>
            <a:r>
              <a:rPr lang="en-US" dirty="0"/>
              <a:t>Knowing today who Jesus is and what He has done to save you, will you ask the Holy Spirit to form the character of Christ in you and make you an agent of love and unity?</a:t>
            </a:r>
          </a:p>
          <a:p>
            <a:pPr marL="0" indent="0" eaLnBrk="1" hangingPunct="1">
              <a:buNone/>
              <a:defRPr/>
            </a:pPr>
            <a:endParaRPr lang="en-US" dirty="0"/>
          </a:p>
          <a:p>
            <a:pPr marL="274320" indent="-274320"/>
            <a:endParaRPr lang="en-US" dirty="0"/>
          </a:p>
        </p:txBody>
      </p:sp>
    </p:spTree>
    <p:extLst>
      <p:ext uri="{BB962C8B-B14F-4D97-AF65-F5344CB8AC3E}">
        <p14:creationId xmlns:p14="http://schemas.microsoft.com/office/powerpoint/2010/main" val="2592697620"/>
      </p:ext>
    </p:extLst>
  </p:cSld>
  <p:clrMapOvr>
    <a:masterClrMapping/>
  </p:clrMapOvr>
  <p:transition spd="med">
    <p:random/>
  </p:transition>
</p:sld>
</file>

<file path=ppt/theme/theme1.xml><?xml version="1.0" encoding="utf-8"?>
<a:theme xmlns:a="http://schemas.openxmlformats.org/drawingml/2006/main" name="2_Default Design">
  <a:themeElements>
    <a:clrScheme name="Default Design 13">
      <a:dk1>
        <a:srgbClr val="000000"/>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folHlink"/>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folHlink"/>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efault Design">
  <a:themeElements>
    <a:clrScheme name="Default Design 13">
      <a:dk1>
        <a:srgbClr val="000000"/>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folHlink"/>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folHlink"/>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Default Design">
  <a:themeElements>
    <a:clrScheme name="Default Design 13">
      <a:dk1>
        <a:srgbClr val="000000"/>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folHlink"/>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folHlink"/>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1411521</TotalTime>
  <Words>5861</Words>
  <Application>Microsoft Office PowerPoint</Application>
  <PresentationFormat>On-screen Show (4:3)</PresentationFormat>
  <Paragraphs>354</Paragraphs>
  <Slides>20</Slides>
  <Notes>20</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20</vt:i4>
      </vt:variant>
    </vt:vector>
  </HeadingPairs>
  <TitlesOfParts>
    <vt:vector size="26" baseType="lpstr">
      <vt:lpstr>Arial</vt:lpstr>
      <vt:lpstr>Arial Rounded MT Bold</vt:lpstr>
      <vt:lpstr>Calibri</vt:lpstr>
      <vt:lpstr>2_Default Design</vt:lpstr>
      <vt:lpstr>Default Design</vt:lpstr>
      <vt:lpstr>3_Default Design</vt:lpstr>
      <vt:lpstr>First and Second Corinthians</vt:lpstr>
      <vt:lpstr>Memory Text 1 Corinthians 1:10 ESV</vt:lpstr>
      <vt:lpstr>Overview</vt:lpstr>
      <vt:lpstr>Personality Cliques</vt:lpstr>
      <vt:lpstr>Apostolic Calling</vt:lpstr>
      <vt:lpstr>Paul’s Formula for Unity</vt:lpstr>
      <vt:lpstr>Summary</vt:lpstr>
      <vt:lpstr>Summary</vt:lpstr>
      <vt:lpstr>Summary</vt:lpstr>
      <vt:lpstr>PowerPoint Presentation</vt:lpstr>
      <vt:lpstr>1 Corinthians 1:11-12 ESV</vt:lpstr>
      <vt:lpstr>1 Corinthians 2:9-10, 12, 14, 16 ESV </vt:lpstr>
      <vt:lpstr>1 Corinthians 3:5-7 ESV</vt:lpstr>
      <vt:lpstr>1 Corinthians 3:21-23 ESV</vt:lpstr>
      <vt:lpstr>1 Corinthians 4:1-2 ESV</vt:lpstr>
      <vt:lpstr>1 Corinthians 4:6-7 ESV</vt:lpstr>
      <vt:lpstr>1 Corinthians 4:9-11, 13 ESV</vt:lpstr>
      <vt:lpstr>Philippians 2:1-2 NLT</vt:lpstr>
      <vt:lpstr>Philippians 2:3-4 NIV</vt:lpstr>
      <vt:lpstr>Philippians 2:5 NKJV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3: Unity in Christ</dc:title>
  <dc:subject>First and Second Corinthians</dc:subject>
  <dc:creator>Kenneth J. McNulty</dc:creator>
  <cp:lastModifiedBy>Kenneth McNulty</cp:lastModifiedBy>
  <cp:revision>23659</cp:revision>
  <cp:lastPrinted>2016-06-03T16:02:10Z</cp:lastPrinted>
  <dcterms:created xsi:type="dcterms:W3CDTF">2005-09-30T23:50:48Z</dcterms:created>
  <dcterms:modified xsi:type="dcterms:W3CDTF">2026-07-18T01:43:07Z</dcterms:modified>
  <cp:category>Bible Books</cp:category>
</cp:coreProperties>
</file>