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565" r:id="rId1"/>
    <p:sldMasterId id="2147486578" r:id="rId2"/>
  </p:sldMasterIdLst>
  <p:notesMasterIdLst>
    <p:notesMasterId r:id="rId25"/>
  </p:notesMasterIdLst>
  <p:handoutMasterIdLst>
    <p:handoutMasterId r:id="rId26"/>
  </p:handoutMasterIdLst>
  <p:sldIdLst>
    <p:sldId id="3191" r:id="rId3"/>
    <p:sldId id="2881" r:id="rId4"/>
    <p:sldId id="3193" r:id="rId5"/>
    <p:sldId id="3155" r:id="rId6"/>
    <p:sldId id="3164" r:id="rId7"/>
    <p:sldId id="2130" r:id="rId8"/>
    <p:sldId id="3159" r:id="rId9"/>
    <p:sldId id="3160" r:id="rId10"/>
    <p:sldId id="3176" r:id="rId11"/>
    <p:sldId id="3118" r:id="rId12"/>
    <p:sldId id="1855" r:id="rId13"/>
    <p:sldId id="3195" r:id="rId14"/>
    <p:sldId id="3161" r:id="rId15"/>
    <p:sldId id="1722" r:id="rId16"/>
    <p:sldId id="1723" r:id="rId17"/>
    <p:sldId id="3197" r:id="rId18"/>
    <p:sldId id="3198" r:id="rId19"/>
    <p:sldId id="3194" r:id="rId20"/>
    <p:sldId id="2880" r:id="rId21"/>
    <p:sldId id="3187" r:id="rId22"/>
    <p:sldId id="2882" r:id="rId23"/>
    <p:sldId id="2943" r:id="rId24"/>
  </p:sldIdLst>
  <p:sldSz cx="9144000" cy="6858000" type="screen4x3"/>
  <p:notesSz cx="7102475" cy="9388475"/>
  <p:defaultTextStyle>
    <a:defPPr>
      <a:defRPr lang="en-US"/>
    </a:defPPr>
    <a:lvl1pPr algn="l" rtl="0" fontAlgn="base">
      <a:spcBef>
        <a:spcPct val="0"/>
      </a:spcBef>
      <a:spcAft>
        <a:spcPct val="0"/>
      </a:spcAft>
      <a:defRPr kern="1200">
        <a:solidFill>
          <a:schemeClr val="folHlink"/>
        </a:solidFill>
        <a:latin typeface="Arial" charset="0"/>
        <a:ea typeface="+mn-ea"/>
        <a:cs typeface="Arial" charset="0"/>
      </a:defRPr>
    </a:lvl1pPr>
    <a:lvl2pPr marL="457200" algn="l" rtl="0" fontAlgn="base">
      <a:spcBef>
        <a:spcPct val="0"/>
      </a:spcBef>
      <a:spcAft>
        <a:spcPct val="0"/>
      </a:spcAft>
      <a:defRPr kern="1200">
        <a:solidFill>
          <a:schemeClr val="folHlink"/>
        </a:solidFill>
        <a:latin typeface="Arial" charset="0"/>
        <a:ea typeface="+mn-ea"/>
        <a:cs typeface="Arial" charset="0"/>
      </a:defRPr>
    </a:lvl2pPr>
    <a:lvl3pPr marL="914400" algn="l" rtl="0" fontAlgn="base">
      <a:spcBef>
        <a:spcPct val="0"/>
      </a:spcBef>
      <a:spcAft>
        <a:spcPct val="0"/>
      </a:spcAft>
      <a:defRPr kern="1200">
        <a:solidFill>
          <a:schemeClr val="folHlink"/>
        </a:solidFill>
        <a:latin typeface="Arial" charset="0"/>
        <a:ea typeface="+mn-ea"/>
        <a:cs typeface="Arial" charset="0"/>
      </a:defRPr>
    </a:lvl3pPr>
    <a:lvl4pPr marL="1371600" algn="l" rtl="0" fontAlgn="base">
      <a:spcBef>
        <a:spcPct val="0"/>
      </a:spcBef>
      <a:spcAft>
        <a:spcPct val="0"/>
      </a:spcAft>
      <a:defRPr kern="1200">
        <a:solidFill>
          <a:schemeClr val="folHlink"/>
        </a:solidFill>
        <a:latin typeface="Arial" charset="0"/>
        <a:ea typeface="+mn-ea"/>
        <a:cs typeface="Arial" charset="0"/>
      </a:defRPr>
    </a:lvl4pPr>
    <a:lvl5pPr marL="1828800" algn="l" rtl="0" fontAlgn="base">
      <a:spcBef>
        <a:spcPct val="0"/>
      </a:spcBef>
      <a:spcAft>
        <a:spcPct val="0"/>
      </a:spcAft>
      <a:defRPr kern="1200">
        <a:solidFill>
          <a:schemeClr val="folHlink"/>
        </a:solidFill>
        <a:latin typeface="Arial" charset="0"/>
        <a:ea typeface="+mn-ea"/>
        <a:cs typeface="Arial" charset="0"/>
      </a:defRPr>
    </a:lvl5pPr>
    <a:lvl6pPr marL="2286000" algn="l" defTabSz="914400" rtl="0" eaLnBrk="1" latinLnBrk="0" hangingPunct="1">
      <a:defRPr kern="1200">
        <a:solidFill>
          <a:schemeClr val="folHlink"/>
        </a:solidFill>
        <a:latin typeface="Arial" charset="0"/>
        <a:ea typeface="+mn-ea"/>
        <a:cs typeface="Arial" charset="0"/>
      </a:defRPr>
    </a:lvl6pPr>
    <a:lvl7pPr marL="2743200" algn="l" defTabSz="914400" rtl="0" eaLnBrk="1" latinLnBrk="0" hangingPunct="1">
      <a:defRPr kern="1200">
        <a:solidFill>
          <a:schemeClr val="folHlink"/>
        </a:solidFill>
        <a:latin typeface="Arial" charset="0"/>
        <a:ea typeface="+mn-ea"/>
        <a:cs typeface="Arial" charset="0"/>
      </a:defRPr>
    </a:lvl7pPr>
    <a:lvl8pPr marL="3200400" algn="l" defTabSz="914400" rtl="0" eaLnBrk="1" latinLnBrk="0" hangingPunct="1">
      <a:defRPr kern="1200">
        <a:solidFill>
          <a:schemeClr val="folHlink"/>
        </a:solidFill>
        <a:latin typeface="Arial" charset="0"/>
        <a:ea typeface="+mn-ea"/>
        <a:cs typeface="Arial" charset="0"/>
      </a:defRPr>
    </a:lvl8pPr>
    <a:lvl9pPr marL="3657600" algn="l" defTabSz="914400" rtl="0" eaLnBrk="1" latinLnBrk="0" hangingPunct="1">
      <a:defRPr kern="1200">
        <a:solidFill>
          <a:schemeClr val="folHlink"/>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neth McNulty" initials="KM" lastIdx="2" clrIdx="0">
    <p:extLst>
      <p:ext uri="{19B8F6BF-5375-455C-9EA6-DF929625EA0E}">
        <p15:presenceInfo xmlns:p15="http://schemas.microsoft.com/office/powerpoint/2012/main" userId="6299ae2126c195a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5" autoAdjust="0"/>
    <p:restoredTop sz="62453" autoAdjust="0"/>
  </p:normalViewPr>
  <p:slideViewPr>
    <p:cSldViewPr>
      <p:cViewPr varScale="1">
        <p:scale>
          <a:sx n="53" d="100"/>
          <a:sy n="53" d="100"/>
        </p:scale>
        <p:origin x="1733" y="29"/>
      </p:cViewPr>
      <p:guideLst>
        <p:guide orient="horz" pos="2160"/>
        <p:guide pos="2880"/>
      </p:guideLst>
    </p:cSldViewPr>
  </p:slideViewPr>
  <p:outlineViewPr>
    <p:cViewPr>
      <p:scale>
        <a:sx n="33" d="100"/>
        <a:sy n="33" d="100"/>
      </p:scale>
      <p:origin x="0" y="-9269"/>
    </p:cViewPr>
  </p:outlineViewPr>
  <p:notesTextViewPr>
    <p:cViewPr>
      <p:scale>
        <a:sx n="200" d="100"/>
        <a:sy n="200" d="100"/>
      </p:scale>
      <p:origin x="0" y="0"/>
    </p:cViewPr>
  </p:notesTextViewPr>
  <p:sorterViewPr>
    <p:cViewPr>
      <p:scale>
        <a:sx n="75" d="100"/>
        <a:sy n="75" d="100"/>
      </p:scale>
      <p:origin x="0" y="0"/>
    </p:cViewPr>
  </p:sorterViewPr>
  <p:notesViewPr>
    <p:cSldViewPr>
      <p:cViewPr varScale="1">
        <p:scale>
          <a:sx n="63" d="100"/>
          <a:sy n="63" d="100"/>
        </p:scale>
        <p:origin x="3158" y="67"/>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6D812D-51F5-4FE5-A4A1-470FB017C6E3}"/>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E5ADB5A-D5F8-451A-BB34-B2E545868C1B}"/>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F929DFDA-FA1E-40FF-9956-D234420C2A14}" type="datetimeFigureOut">
              <a:rPr lang="en-US" smtClean="0"/>
              <a:t>7/2/2026</a:t>
            </a:fld>
            <a:endParaRPr lang="en-US" dirty="0"/>
          </a:p>
        </p:txBody>
      </p:sp>
      <p:sp>
        <p:nvSpPr>
          <p:cNvPr id="4" name="Footer Placeholder 3">
            <a:extLst>
              <a:ext uri="{FF2B5EF4-FFF2-40B4-BE49-F238E27FC236}">
                <a16:creationId xmlns:a16="http://schemas.microsoft.com/office/drawing/2014/main" id="{8D05B59C-FED4-4A56-80F0-C76A98CB748E}"/>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CAAB61-4088-4F01-8AA0-695C9223DD7F}"/>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06CE996A-FB27-4801-A8E7-9EF22DFC39D1}" type="slidenum">
              <a:rPr lang="en-US" smtClean="0"/>
              <a:t>‹#›</a:t>
            </a:fld>
            <a:endParaRPr lang="en-US" dirty="0"/>
          </a:p>
        </p:txBody>
      </p:sp>
    </p:spTree>
    <p:extLst>
      <p:ext uri="{BB962C8B-B14F-4D97-AF65-F5344CB8AC3E}">
        <p14:creationId xmlns:p14="http://schemas.microsoft.com/office/powerpoint/2010/main" val="2208894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39" name="Rectangle 3"/>
          <p:cNvSpPr>
            <a:spLocks noGrp="1" noChangeArrowheads="1"/>
          </p:cNvSpPr>
          <p:nvPr>
            <p:ph type="dt" idx="1"/>
          </p:nvPr>
        </p:nvSpPr>
        <p:spPr bwMode="auto">
          <a:xfrm>
            <a:off x="4023092"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a:defRPr sz="1200">
                <a:solidFill>
                  <a:schemeClr val="tx1"/>
                </a:solidFill>
                <a:latin typeface="Arial" charset="0"/>
                <a:cs typeface="+mn-cs"/>
              </a:defRPr>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342" name="Rectangle 6"/>
          <p:cNvSpPr>
            <a:spLocks noGrp="1" noChangeArrowheads="1"/>
          </p:cNvSpPr>
          <p:nvPr>
            <p:ph type="ftr" sz="quarter" idx="4"/>
          </p:nvPr>
        </p:nvSpPr>
        <p:spPr bwMode="auto">
          <a:xfrm>
            <a:off x="0"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43" name="Rectangle 7"/>
          <p:cNvSpPr>
            <a:spLocks noGrp="1" noChangeArrowheads="1"/>
          </p:cNvSpPr>
          <p:nvPr>
            <p:ph type="sldNum" sz="quarter" idx="5"/>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a:defRPr sz="1200">
                <a:solidFill>
                  <a:schemeClr val="tx1"/>
                </a:solidFill>
                <a:latin typeface="Arial" charset="0"/>
                <a:cs typeface="+mn-cs"/>
              </a:defRPr>
            </a:lvl1pPr>
          </a:lstStyle>
          <a:p>
            <a:pPr>
              <a:defRPr/>
            </a:pPr>
            <a:fld id="{8FA03DF1-0740-4641-8846-A13960E4BC68}" type="slidenum">
              <a:rPr lang="en-US"/>
              <a:pPr>
                <a:defRPr/>
              </a:pPr>
              <a:t>‹#›</a:t>
            </a:fld>
            <a:endParaRPr lang="en-US" dirty="0"/>
          </a:p>
        </p:txBody>
      </p:sp>
    </p:spTree>
    <p:extLst>
      <p:ext uri="{BB962C8B-B14F-4D97-AF65-F5344CB8AC3E}">
        <p14:creationId xmlns:p14="http://schemas.microsoft.com/office/powerpoint/2010/main" val="17698823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a:t>
            </a:fld>
            <a:endParaRPr lang="en-US" dirty="0"/>
          </a:p>
        </p:txBody>
      </p:sp>
    </p:spTree>
    <p:extLst>
      <p:ext uri="{BB962C8B-B14F-4D97-AF65-F5344CB8AC3E}">
        <p14:creationId xmlns:p14="http://schemas.microsoft.com/office/powerpoint/2010/main" val="4044081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10</a:t>
            </a:fld>
            <a:endParaRPr lang="en-US" dirty="0"/>
          </a:p>
        </p:txBody>
      </p:sp>
    </p:spTree>
    <p:extLst>
      <p:ext uri="{BB962C8B-B14F-4D97-AF65-F5344CB8AC3E}">
        <p14:creationId xmlns:p14="http://schemas.microsoft.com/office/powerpoint/2010/main" val="1490056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1" dirty="0"/>
              <a:t>Q1:  What does Paul emphasize here in his greetings to the church at Corinth?</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1.  He emphasizes that he is an apostle of Christ Jesus by the will of God.</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2.  He is not a self-proclaimed apostle.</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3.  He has been called to be an apostle by God Himself.</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4.  Three times in the book of Acts, Luke records Paul recounting the story of his call to apostleship on the road to Damascus.</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5.  There he saw Jesus in vision.</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6.  There he was confronted with the fact that he was persecuting Jesus the living Messiah.</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7.  He was given the commission of preaching Christ to both Jew and Gentile.</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8.  After three days of blindness, he received his sight and was baptized and became the leading missionary of the early church.</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9.  His apostleship was clearly the will of God.</a:t>
            </a:r>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dirty="0"/>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1" dirty="0"/>
              <a:t>Q2: Who are Sosthenes and Timothy mentioned by name in these greetings?</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1.  These were co-workers with Paul.</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2. They may have been his scribes who actually wrote down what Paul dictated to them.</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3.  But, Paul is clearly the author of these two books.</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4.  If they were simply co-workers instead of scribes, Paul may have included them as approving the letters he wrote as Christian witnesses known to the church at Corinth.</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5.  In OT law, truth was established by two or three witnesses.</a:t>
            </a:r>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11</a:t>
            </a:fld>
            <a:endParaRPr lang="en-US" dirty="0"/>
          </a:p>
        </p:txBody>
      </p:sp>
    </p:spTree>
    <p:extLst>
      <p:ext uri="{BB962C8B-B14F-4D97-AF65-F5344CB8AC3E}">
        <p14:creationId xmlns:p14="http://schemas.microsoft.com/office/powerpoint/2010/main" val="697218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So how many eyewitnesses to the risen Christ do we have in this account?</a:t>
            </a:r>
          </a:p>
          <a:p>
            <a:pPr marL="274320" indent="-274320"/>
            <a:r>
              <a:rPr lang="en-US" dirty="0"/>
              <a:t>1.  Well over 500!</a:t>
            </a:r>
            <a:r>
              <a:rPr lang="en-US" b="1" dirty="0"/>
              <a:t> </a:t>
            </a:r>
          </a:p>
          <a:p>
            <a:pPr marL="274320" indent="-274320"/>
            <a:r>
              <a:rPr lang="en-US" dirty="0"/>
              <a:t>2.  We have all of the apostles.</a:t>
            </a:r>
          </a:p>
          <a:p>
            <a:pPr marL="274320" indent="-274320"/>
            <a:r>
              <a:rPr lang="en-US" dirty="0"/>
              <a:t>3.  We have the women that followed Jesus and were the first witnesses of His resurrection.</a:t>
            </a:r>
          </a:p>
          <a:p>
            <a:pPr marL="274320" indent="-274320"/>
            <a:r>
              <a:rPr lang="en-US" dirty="0"/>
              <a:t>4.  We have the disciples on the road of Emmaus.</a:t>
            </a:r>
          </a:p>
          <a:p>
            <a:pPr marL="274320" indent="-274320"/>
            <a:r>
              <a:rPr lang="en-US" dirty="0"/>
              <a:t>5.  And this amazing gathering of over 500 brethren that see Him at one time.</a:t>
            </a:r>
          </a:p>
          <a:p>
            <a:pPr marL="274320" indent="-274320"/>
            <a:r>
              <a:rPr lang="en-US" dirty="0"/>
              <a:t>6.  Luke records in:</a:t>
            </a:r>
          </a:p>
          <a:p>
            <a:pPr marL="274320" indent="-274320"/>
            <a:r>
              <a:rPr lang="en-US" b="1" dirty="0"/>
              <a:t>Acts 1:3 ESV </a:t>
            </a:r>
            <a:r>
              <a:rPr lang="en-US" dirty="0"/>
              <a:t>- He presented himself alive to them after his suffering by many proofs, appearing to them during forty days and speaking about the kingdom of God.</a:t>
            </a:r>
          </a:p>
          <a:p>
            <a:pPr marL="274320" indent="-274320"/>
            <a:r>
              <a:rPr lang="en-US" dirty="0"/>
              <a:t>7.  So here we have a period of 40 days where Jesus met time and again with His followers, showing by many proofs that He was alive.</a:t>
            </a:r>
          </a:p>
          <a:p>
            <a:pPr marL="274320" indent="-274320"/>
            <a:r>
              <a:rPr lang="en-US" dirty="0"/>
              <a:t>8.  We also have the Messianic prophecies that prove that Jesus was the Messiah.</a:t>
            </a:r>
          </a:p>
          <a:p>
            <a:pPr marL="274320" indent="-274320"/>
            <a:r>
              <a:rPr lang="en-US" dirty="0"/>
              <a:t>9.  And one of these prophecies says:</a:t>
            </a:r>
          </a:p>
          <a:p>
            <a:r>
              <a:rPr lang="en-US" sz="1200" b="1" i="0" u="none" strike="noStrike" kern="1200" dirty="0">
                <a:solidFill>
                  <a:schemeClr val="tx1"/>
                </a:solidFill>
                <a:effectLst/>
                <a:latin typeface="Arial" charset="0"/>
                <a:ea typeface="+mn-ea"/>
                <a:cs typeface="+mn-cs"/>
              </a:rPr>
              <a:t>Psalm 16:10 (NKJV)</a:t>
            </a:r>
          </a:p>
          <a:p>
            <a:pPr lvl="1"/>
            <a:r>
              <a:rPr lang="en-US" sz="1200" b="1" i="0" u="none" strike="noStrike" kern="1200" baseline="30000" dirty="0">
                <a:solidFill>
                  <a:schemeClr val="tx1"/>
                </a:solidFill>
                <a:effectLst/>
                <a:latin typeface="Arial" charset="0"/>
                <a:ea typeface="+mn-ea"/>
                <a:cs typeface="+mn-cs"/>
              </a:rPr>
              <a:t>10 </a:t>
            </a:r>
            <a:r>
              <a:rPr lang="en-US" sz="1200" b="0" i="0" u="none" strike="noStrike" kern="1200" dirty="0">
                <a:solidFill>
                  <a:schemeClr val="tx1"/>
                </a:solidFill>
                <a:effectLst/>
                <a:latin typeface="Arial" charset="0"/>
                <a:ea typeface="+mn-ea"/>
                <a:cs typeface="+mn-cs"/>
              </a:rPr>
              <a:t>For You will not leave my soul in </a:t>
            </a:r>
            <a:r>
              <a:rPr lang="en-US" sz="1200" b="0" i="0" u="none" strike="noStrike" kern="1200" dirty="0" err="1">
                <a:solidFill>
                  <a:schemeClr val="tx1"/>
                </a:solidFill>
                <a:effectLst/>
                <a:latin typeface="Arial" charset="0"/>
                <a:ea typeface="+mn-ea"/>
                <a:cs typeface="+mn-cs"/>
              </a:rPr>
              <a:t>Sheol</a:t>
            </a:r>
            <a:r>
              <a:rPr lang="en-US" sz="1200" b="0" i="0" u="none" strike="noStrike" kern="1200" dirty="0">
                <a:solidFill>
                  <a:schemeClr val="tx1"/>
                </a:solidFill>
                <a:effectLst/>
                <a:latin typeface="Arial" charset="0"/>
                <a:ea typeface="+mn-ea"/>
                <a:cs typeface="+mn-cs"/>
              </a:rPr>
              <a:t> [the grave], Nor will You allow Your Holy One to see corruption.</a:t>
            </a:r>
          </a:p>
          <a:p>
            <a:pPr marL="274320" indent="-274320"/>
            <a:r>
              <a:rPr lang="en-US" dirty="0"/>
              <a:t>10.  This text was used by Peter on the day of Pentecost as OT support for the resurrection of Jesus.</a:t>
            </a:r>
          </a:p>
          <a:p>
            <a:pPr marL="274320" indent="-274320"/>
            <a:r>
              <a:rPr lang="en-US" dirty="0"/>
              <a:t>11. And finally, we have the witness of the apostle Paul of seeing the resurrected Jesus on the road to Damascus, hearing His voice, and surrendering his life to Him. </a:t>
            </a:r>
          </a:p>
          <a:p>
            <a:pPr marL="274320" indent="-274320"/>
            <a:endParaRPr lang="en-US" b="0" dirty="0"/>
          </a:p>
          <a:p>
            <a:pPr marL="274320" indent="-274320"/>
            <a:endParaRPr lang="en-US" b="0" dirty="0"/>
          </a:p>
          <a:p>
            <a:pPr marL="274320" indent="-274320"/>
            <a:endParaRPr lang="en-US" b="0"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12</a:t>
            </a:fld>
            <a:endParaRPr lang="en-US" dirty="0"/>
          </a:p>
        </p:txBody>
      </p:sp>
    </p:spTree>
    <p:extLst>
      <p:ext uri="{BB962C8B-B14F-4D97-AF65-F5344CB8AC3E}">
        <p14:creationId xmlns:p14="http://schemas.microsoft.com/office/powerpoint/2010/main" val="3543398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Where did the apostle Paul get the gospel that he preached?</a:t>
            </a:r>
          </a:p>
          <a:p>
            <a:pPr marL="274320" indent="-274320"/>
            <a:r>
              <a:rPr lang="en-US" b="0" dirty="0"/>
              <a:t>1.  He got it from Jesus.</a:t>
            </a:r>
          </a:p>
          <a:p>
            <a:pPr marL="274320" indent="-274320"/>
            <a:r>
              <a:rPr lang="en-US" b="0" dirty="0"/>
              <a:t>2.  He didn’t get it from Peter, James, or John.</a:t>
            </a:r>
          </a:p>
          <a:p>
            <a:pPr marL="274320" indent="-274320"/>
            <a:r>
              <a:rPr lang="en-US" b="0" dirty="0"/>
              <a:t>3.  He didn’t get it from some other apostle or from other men.</a:t>
            </a:r>
          </a:p>
          <a:p>
            <a:pPr marL="274320" indent="-274320"/>
            <a:r>
              <a:rPr lang="en-US" b="0" dirty="0"/>
              <a:t>4.  He got the gospel through direct revelations from the Lord Jesus Christ.</a:t>
            </a:r>
          </a:p>
          <a:p>
            <a:pPr marL="274320" indent="-274320"/>
            <a:r>
              <a:rPr lang="en-US" b="0" dirty="0"/>
              <a:t>5.  So we can be sure that Paul’s gospel of salvation by grace through faith is the true gospel revealed to him by Jesus Christ.</a:t>
            </a:r>
          </a:p>
          <a:p>
            <a:pPr marL="274320" indent="-274320"/>
            <a:endParaRPr lang="en-US" b="0" dirty="0"/>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1" dirty="0"/>
              <a:t>Q2:  Where and when do you suppose that Paul received this revelation?</a:t>
            </a:r>
          </a:p>
          <a:p>
            <a:pPr marL="274320" indent="-274320"/>
            <a:r>
              <a:rPr lang="en-US" dirty="0"/>
              <a:t>1.  Paul encountered the risen Lord on the road to Damascus.</a:t>
            </a:r>
          </a:p>
          <a:p>
            <a:pPr marL="274320" indent="-274320"/>
            <a:r>
              <a:rPr lang="en-US" dirty="0"/>
              <a:t>2.  In the brief account in Acts 9:3-6, it doesn’t seem like Paul and the Lord had much of a discussion about his message or his mission.</a:t>
            </a:r>
          </a:p>
          <a:p>
            <a:pPr marL="274320" indent="-274320"/>
            <a:r>
              <a:rPr lang="en-US" dirty="0"/>
              <a:t>3.  But when Paul recounts his conversion story before King Herod Agrippa, here’s what he remembers Jesus saying unto him:</a:t>
            </a:r>
          </a:p>
          <a:p>
            <a:r>
              <a:rPr lang="en-US" b="1" dirty="0"/>
              <a:t>Acts 26:16-18 (NKJV)</a:t>
            </a:r>
          </a:p>
          <a:p>
            <a:pPr lvl="1"/>
            <a:r>
              <a:rPr lang="en-US" baseline="30000" dirty="0"/>
              <a:t>16 </a:t>
            </a:r>
            <a:r>
              <a:rPr lang="en-US" dirty="0"/>
              <a:t>But rise and stand on your feet; for I have appeared to you for this purpose, to make you a minister and a witness both of the things which you have seen and of the things which I will yet reveal to you. </a:t>
            </a:r>
            <a:r>
              <a:rPr lang="en-US" baseline="30000" dirty="0"/>
              <a:t>17 </a:t>
            </a:r>
            <a:r>
              <a:rPr lang="en-US" dirty="0"/>
              <a:t>I will deliver you from the </a:t>
            </a:r>
            <a:r>
              <a:rPr lang="en-US" i="1" dirty="0"/>
              <a:t>Jewish</a:t>
            </a:r>
            <a:r>
              <a:rPr lang="en-US" dirty="0"/>
              <a:t> people, as well as </a:t>
            </a:r>
            <a:r>
              <a:rPr lang="en-US" i="1" dirty="0"/>
              <a:t>from</a:t>
            </a:r>
            <a:r>
              <a:rPr lang="en-US" dirty="0"/>
              <a:t> the Gentiles, to whom I now send you, </a:t>
            </a:r>
            <a:r>
              <a:rPr lang="en-US" baseline="30000" dirty="0"/>
              <a:t>18 </a:t>
            </a:r>
            <a:r>
              <a:rPr lang="en-US" dirty="0"/>
              <a:t>to open their eyes, </a:t>
            </a:r>
            <a:r>
              <a:rPr lang="en-US" i="1" dirty="0"/>
              <a:t>in order</a:t>
            </a:r>
            <a:r>
              <a:rPr lang="en-US" dirty="0"/>
              <a:t> to turn </a:t>
            </a:r>
            <a:r>
              <a:rPr lang="en-US" i="1" dirty="0"/>
              <a:t>them</a:t>
            </a:r>
            <a:r>
              <a:rPr lang="en-US" dirty="0"/>
              <a:t> from darkness to light, and </a:t>
            </a:r>
            <a:r>
              <a:rPr lang="en-US" i="1" dirty="0"/>
              <a:t>from</a:t>
            </a:r>
            <a:r>
              <a:rPr lang="en-US" dirty="0"/>
              <a:t> the power of Satan to God, that they may receive forgiveness of sins and an inheritance among those who are sanctified by faith in Me.’</a:t>
            </a:r>
          </a:p>
          <a:p>
            <a:pPr marL="182880" indent="-274320"/>
            <a:r>
              <a:rPr lang="en-US" dirty="0"/>
              <a:t>4.  So here on the road to Damascus, Jesus tells Paul he is sent to open the eyes of the Gentiles.  That was his mission.</a:t>
            </a:r>
          </a:p>
          <a:p>
            <a:pPr marL="182880" indent="-274320"/>
            <a:r>
              <a:rPr lang="en-US" dirty="0"/>
              <a:t>5.  And what is his message to the Gentiles?</a:t>
            </a:r>
          </a:p>
          <a:p>
            <a:pPr marL="182880" indent="-274320"/>
            <a:r>
              <a:rPr lang="en-US" dirty="0"/>
              <a:t>6.  “That they may receive forgiveness of sins and an inheritance among those who are sanctified [or made holy] by faith in Jesus Christ.”</a:t>
            </a:r>
          </a:p>
          <a:p>
            <a:pPr marL="182880" indent="-274320"/>
            <a:r>
              <a:rPr lang="en-US" dirty="0"/>
              <a:t>7.  This is righteousness by faith. That was his message.</a:t>
            </a:r>
          </a:p>
          <a:p>
            <a:pPr marL="182880" indent="-274320"/>
            <a:r>
              <a:rPr lang="en-US" dirty="0"/>
              <a:t>8.  So here in Paul’s own words in testimony before King Herod Agrippa, we see that Jesus gave Paul his mission as an apostle and He gave him his message of righteousness by faith.</a:t>
            </a:r>
          </a:p>
          <a:p>
            <a:pPr marL="182880" indent="-274320"/>
            <a:r>
              <a:rPr lang="en-US" dirty="0"/>
              <a:t>9.  This came during the revelation of Jesus to Paul on the road to Damascus.</a:t>
            </a:r>
          </a:p>
          <a:p>
            <a:pPr marL="182880" indent="-274320"/>
            <a:r>
              <a:rPr lang="en-US" dirty="0"/>
              <a:t>10. In the rest of Galatians 1 (verses 13-24) we have Paul’s chronology of the time following his conversion.</a:t>
            </a:r>
          </a:p>
          <a:p>
            <a:pPr marL="182880" indent="-274320"/>
            <a:r>
              <a:rPr lang="en-US" dirty="0"/>
              <a:t>11. He went to Arabia and returned to Damascus.  </a:t>
            </a:r>
          </a:p>
          <a:p>
            <a:pPr marL="182880" indent="-274320"/>
            <a:r>
              <a:rPr lang="en-US" dirty="0"/>
              <a:t>12. After 3 years he went up to Jerusalem and met with Peter and James, the brother of Jesus.</a:t>
            </a:r>
          </a:p>
          <a:p>
            <a:pPr marL="182880" indent="-274320"/>
            <a:r>
              <a:rPr lang="en-US" dirty="0"/>
              <a:t>13. He then went to Syria, presumably to the church at Antioch, and Cilicia where his home town of Tarsus was located.</a:t>
            </a:r>
          </a:p>
          <a:p>
            <a:pPr marL="182880" indent="-274320"/>
            <a:r>
              <a:rPr lang="en-US" dirty="0"/>
              <a:t>14. The impression he gives here is that he knew what to preach without consulting the apostles and learning from them.</a:t>
            </a:r>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b="1" dirty="0"/>
          </a:p>
          <a:p>
            <a:pPr marL="274320" indent="-274320"/>
            <a:endParaRPr lang="en-US" b="0"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13</a:t>
            </a:fld>
            <a:endParaRPr lang="en-US" dirty="0"/>
          </a:p>
        </p:txBody>
      </p:sp>
    </p:spTree>
    <p:extLst>
      <p:ext uri="{BB962C8B-B14F-4D97-AF65-F5344CB8AC3E}">
        <p14:creationId xmlns:p14="http://schemas.microsoft.com/office/powerpoint/2010/main" val="54159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457200"/>
            <a:r>
              <a:rPr lang="en-US" dirty="0"/>
              <a:t>1.  Paul’s church planting and strengthening of churches took place in three major missionary journeys.</a:t>
            </a:r>
          </a:p>
          <a:p>
            <a:pPr marL="274320" indent="-457200"/>
            <a:r>
              <a:rPr lang="en-US" dirty="0"/>
              <a:t>2.  This map shows his travels on his first missionary journey.</a:t>
            </a:r>
          </a:p>
          <a:p>
            <a:pPr marL="274320" indent="-457200"/>
            <a:r>
              <a:rPr lang="en-US" dirty="0"/>
              <a:t>3.  On this journey, Paul took with him Barnabas, John Mark, and possibly Luke.</a:t>
            </a:r>
          </a:p>
          <a:p>
            <a:pPr marL="274320" indent="-457200"/>
            <a:r>
              <a:rPr lang="en-US" dirty="0"/>
              <a:t>4.  Their home base of operation is the church at Antioch in Syria.</a:t>
            </a:r>
          </a:p>
          <a:p>
            <a:pPr marL="274320" indent="-457200"/>
            <a:r>
              <a:rPr lang="en-US" dirty="0"/>
              <a:t>5.  The first missionary journey was to the island of Cyprus and the region of Galatia in Asia Minor (today, Turkey).</a:t>
            </a:r>
          </a:p>
          <a:p>
            <a:pPr marL="274320" indent="-457200"/>
            <a:r>
              <a:rPr lang="en-US" dirty="0"/>
              <a:t>6.  On Paul’s first missionary journey, he established churches in </a:t>
            </a:r>
            <a:r>
              <a:rPr lang="en-US" b="1" dirty="0"/>
              <a:t>Pisidian Antioch, Iconium, Lystra, and Derbe</a:t>
            </a:r>
            <a:r>
              <a:rPr lang="en-US" dirty="0"/>
              <a:t>.</a:t>
            </a:r>
          </a:p>
          <a:p>
            <a:pPr marL="274320" indent="-457200"/>
            <a:r>
              <a:rPr lang="en-US" dirty="0"/>
              <a:t>7.  We want to compare this with the second missionary journey in the next slide.</a:t>
            </a:r>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14</a:t>
            </a:fld>
            <a:endParaRPr lang="en-US" dirty="0"/>
          </a:p>
        </p:txBody>
      </p:sp>
    </p:spTree>
    <p:extLst>
      <p:ext uri="{BB962C8B-B14F-4D97-AF65-F5344CB8AC3E}">
        <p14:creationId xmlns:p14="http://schemas.microsoft.com/office/powerpoint/2010/main" val="2942965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dirty="0"/>
              <a:t>1.  You can see the second missionary journey is much more extensive than the first. </a:t>
            </a:r>
          </a:p>
          <a:p>
            <a:pPr marL="274320" indent="-274320"/>
            <a:r>
              <a:rPr lang="en-US" dirty="0"/>
              <a:t>2.  The red lines show the missionary journey of Paul and Silas; Luke is with them and they pick up Timothy in Lystra.</a:t>
            </a:r>
            <a:endParaRPr lang="en-US" baseline="0" dirty="0"/>
          </a:p>
          <a:p>
            <a:pPr marL="274320" indent="-274320"/>
            <a:r>
              <a:rPr lang="en-US" dirty="0"/>
              <a:t>3.  Paul and his team go west first to his home town of Tarsus.</a:t>
            </a:r>
            <a:endParaRPr lang="en-US" baseline="0" dirty="0"/>
          </a:p>
          <a:p>
            <a:pPr marL="274320" indent="-274320"/>
            <a:r>
              <a:rPr lang="en-US" baseline="0" dirty="0"/>
              <a:t>4.  Paul then visits and strengthens the four churches he established in Galatia on his first missionary journey.</a:t>
            </a:r>
          </a:p>
          <a:p>
            <a:pPr marL="274320" indent="-274320"/>
            <a:r>
              <a:rPr lang="en-US" baseline="0" dirty="0"/>
              <a:t>5.  From Pisidian Antioch, Paul wants to go south then north but the HS prevents him.</a:t>
            </a:r>
          </a:p>
          <a:p>
            <a:pPr marL="274320" indent="-274320"/>
            <a:r>
              <a:rPr lang="en-US" baseline="0" dirty="0"/>
              <a:t>6.  At Troas he sees a vision of a man in Macedonia saying “come over and help us.”</a:t>
            </a:r>
          </a:p>
          <a:p>
            <a:pPr marL="274320" indent="-274320"/>
            <a:r>
              <a:rPr lang="en-US" baseline="0" dirty="0"/>
              <a:t>7.  So the gospel goes across the Aegean Sea to the land of the Greeks. </a:t>
            </a:r>
          </a:p>
          <a:p>
            <a:pPr marL="274320" indent="-274320"/>
            <a:r>
              <a:rPr lang="en-US" dirty="0"/>
              <a:t>8.  This is he first entrance of the gospel into the continent of Europe.</a:t>
            </a:r>
          </a:p>
          <a:p>
            <a:pPr marL="274320" indent="-274320"/>
            <a:r>
              <a:rPr lang="en-US" dirty="0"/>
              <a:t>9.  Macedonia and Achia are today a part of Greece.</a:t>
            </a:r>
          </a:p>
          <a:p>
            <a:pPr marL="274320" indent="-274320"/>
            <a:r>
              <a:rPr lang="en-US" dirty="0"/>
              <a:t>10. On this second missionary journey, Paul and his team establish four new churches in the cities of Phillipi, Thessalonica, Berea, and finally in Corinth.</a:t>
            </a:r>
          </a:p>
          <a:p>
            <a:pPr marL="274320" indent="-274320"/>
            <a:r>
              <a:rPr lang="en-US" dirty="0"/>
              <a:t>11. They also make a stop at Ephesus on the way home.</a:t>
            </a:r>
          </a:p>
          <a:p>
            <a:pPr marL="274320" indent="-274320"/>
            <a:endParaRPr lang="en-US" dirty="0"/>
          </a:p>
          <a:p>
            <a:pPr marL="274320" indent="-274320"/>
            <a:endParaRPr lang="en-US" dirty="0"/>
          </a:p>
          <a:p>
            <a:pPr marL="274320" indent="-274320"/>
            <a:endParaRPr lang="en-US" dirty="0"/>
          </a:p>
          <a:p>
            <a:pPr marL="274320" indent="-274320"/>
            <a:endParaRPr lang="en-US" dirty="0"/>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15</a:t>
            </a:fld>
            <a:endParaRPr lang="en-US" dirty="0"/>
          </a:p>
        </p:txBody>
      </p:sp>
    </p:spTree>
    <p:extLst>
      <p:ext uri="{BB962C8B-B14F-4D97-AF65-F5344CB8AC3E}">
        <p14:creationId xmlns:p14="http://schemas.microsoft.com/office/powerpoint/2010/main" val="3401015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457200"/>
            <a:r>
              <a:rPr lang="en-US" dirty="0"/>
              <a:t>1.  This is a map of Paul’s third missionary journey, beginning in Antioch in Syria and ending in Jerusalem.</a:t>
            </a:r>
          </a:p>
          <a:p>
            <a:pPr marL="274320" indent="-457200"/>
            <a:r>
              <a:rPr lang="en-US" dirty="0"/>
              <a:t>2.  On this trip, Paul mainly visits the churches he has established previously.</a:t>
            </a:r>
          </a:p>
          <a:p>
            <a:pPr marL="274320" indent="-457200"/>
            <a:r>
              <a:rPr lang="en-US" dirty="0"/>
              <a:t>3.  But on this trip, he spends almost three years in Ephesus, establishing the church there and in the surrounding regions.</a:t>
            </a:r>
          </a:p>
          <a:p>
            <a:pPr marL="274320" indent="-457200"/>
            <a:r>
              <a:rPr lang="en-US" dirty="0"/>
              <a:t>4.  When we studied the book of Colossians, it seems that the church in Colossae, and perhaps in the neighboring cities of Hierapolis and Laodicea, were started by Epaphras.</a:t>
            </a:r>
          </a:p>
          <a:p>
            <a:pPr marL="274320" indent="-457200"/>
            <a:r>
              <a:rPr lang="en-US" dirty="0"/>
              <a:t>5.  He is mentioned in:</a:t>
            </a:r>
          </a:p>
          <a:p>
            <a:pPr marL="274320" indent="-457200"/>
            <a:r>
              <a:rPr lang="en-US" b="1" dirty="0"/>
              <a:t>Colossians 1:7 NIV</a:t>
            </a:r>
            <a:r>
              <a:rPr lang="en-US" dirty="0"/>
              <a:t> - You learned it [the Gospel] from Epaphras, our dear fellow servant, who is a faithful minister of Christ on our behalf,</a:t>
            </a:r>
          </a:p>
          <a:p>
            <a:pPr marL="274320" indent="-457200"/>
            <a:r>
              <a:rPr lang="en-US" dirty="0"/>
              <a:t>6.  So perhaps it was in Ephesus that Paul and Epaphras met and became fellow workers.</a:t>
            </a:r>
          </a:p>
          <a:p>
            <a:pPr marL="274320" indent="-457200"/>
            <a:r>
              <a:rPr lang="en-US" dirty="0"/>
              <a:t>7.  It was from Ephesus that Paul wrote the letter of 1 Corinthians in about 55 AD.</a:t>
            </a:r>
          </a:p>
          <a:p>
            <a:pPr marL="274320" indent="-457200"/>
            <a:r>
              <a:rPr lang="en-US" dirty="0"/>
              <a:t>8.  Second Corinthians was written about a year later in 56 AD sometime after he left Ephesus on his trip back home.</a:t>
            </a:r>
          </a:p>
          <a:p>
            <a:pPr marL="274320" indent="-45720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16</a:t>
            </a:fld>
            <a:endParaRPr lang="en-US" dirty="0"/>
          </a:p>
        </p:txBody>
      </p:sp>
    </p:spTree>
    <p:extLst>
      <p:ext uri="{BB962C8B-B14F-4D97-AF65-F5344CB8AC3E}">
        <p14:creationId xmlns:p14="http://schemas.microsoft.com/office/powerpoint/2010/main" val="2676032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In fact the immorality in Corinth was so well known that a term in Greek “to </a:t>
            </a:r>
            <a:r>
              <a:rPr lang="en-US" dirty="0" err="1"/>
              <a:t>Corinthianize</a:t>
            </a:r>
            <a:r>
              <a:rPr lang="en-US" dirty="0"/>
              <a:t>” came to mean to practice sexual immorality.</a:t>
            </a:r>
          </a:p>
          <a:p>
            <a:r>
              <a:rPr lang="en-US" dirty="0"/>
              <a:t>2.  In such a setting, it is no wonder the church was plagued by problems.</a:t>
            </a:r>
          </a:p>
          <a:p>
            <a:r>
              <a:rPr lang="en-US" dirty="0"/>
              <a:t>[Source, NIV study Bible Introduction to 1 Corinthians.]</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17</a:t>
            </a:fld>
            <a:endParaRPr lang="en-US" dirty="0"/>
          </a:p>
        </p:txBody>
      </p:sp>
    </p:spTree>
    <p:extLst>
      <p:ext uri="{BB962C8B-B14F-4D97-AF65-F5344CB8AC3E}">
        <p14:creationId xmlns:p14="http://schemas.microsoft.com/office/powerpoint/2010/main" val="2554405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eaLnBrk="1" hangingPunct="1">
              <a:lnSpc>
                <a:spcPct val="90000"/>
              </a:lnSpc>
              <a:defRPr/>
            </a:pPr>
            <a:r>
              <a:rPr lang="en-US" b="1" dirty="0"/>
              <a:t>Q1:  Where did Paul begin with the preaching of the gospel?</a:t>
            </a:r>
          </a:p>
          <a:p>
            <a:pPr marL="274320" indent="-274320" eaLnBrk="1" hangingPunct="1">
              <a:lnSpc>
                <a:spcPct val="90000"/>
              </a:lnSpc>
              <a:defRPr/>
            </a:pPr>
            <a:r>
              <a:rPr lang="en-US" b="0" dirty="0"/>
              <a:t>1.  He began with the Jews.</a:t>
            </a:r>
          </a:p>
          <a:p>
            <a:pPr marL="274320" indent="-274320" eaLnBrk="1" hangingPunct="1">
              <a:lnSpc>
                <a:spcPct val="90000"/>
              </a:lnSpc>
              <a:defRPr/>
            </a:pPr>
            <a:r>
              <a:rPr lang="en-US" b="0" dirty="0"/>
              <a:t>2.  They had the OT Scriptures with all of the Messianic prophecies.</a:t>
            </a:r>
          </a:p>
          <a:p>
            <a:pPr marL="274320" indent="-274320" eaLnBrk="1" hangingPunct="1">
              <a:lnSpc>
                <a:spcPct val="90000"/>
              </a:lnSpc>
              <a:defRPr/>
            </a:pPr>
            <a:r>
              <a:rPr lang="en-US" b="0" dirty="0"/>
              <a:t>3.  They had the time prophecy of Daniel 9 that had just been fulfilled in Jesus.</a:t>
            </a:r>
          </a:p>
          <a:p>
            <a:pPr marL="274320" indent="-274320" eaLnBrk="1" hangingPunct="1">
              <a:lnSpc>
                <a:spcPct val="90000"/>
              </a:lnSpc>
              <a:defRPr/>
            </a:pPr>
            <a:r>
              <a:rPr lang="en-US" b="0" dirty="0"/>
              <a:t>4.  God placed His stamp of approval on Jesus by raising Him from the dead.</a:t>
            </a:r>
          </a:p>
          <a:p>
            <a:pPr marL="274320" indent="-274320" eaLnBrk="1" hangingPunct="1">
              <a:lnSpc>
                <a:spcPct val="90000"/>
              </a:lnSpc>
              <a:defRPr/>
            </a:pPr>
            <a:r>
              <a:rPr lang="en-US" b="0" dirty="0"/>
              <a:t>5.  What more did they need to prove that Jesus was indeed the Messiah?</a:t>
            </a:r>
          </a:p>
          <a:p>
            <a:pPr marL="274320" indent="-274320" eaLnBrk="1" hangingPunct="1">
              <a:lnSpc>
                <a:spcPct val="90000"/>
              </a:lnSpc>
              <a:defRPr/>
            </a:pPr>
            <a:r>
              <a:rPr lang="en-US" b="0" dirty="0"/>
              <a:t>6.  But once again here in Corinth, the Jews refused to yield to the gospel that Paul preached.</a:t>
            </a:r>
          </a:p>
          <a:p>
            <a:pPr marL="274320" indent="-274320" eaLnBrk="1" hangingPunct="1">
              <a:lnSpc>
                <a:spcPct val="90000"/>
              </a:lnSpc>
              <a:defRPr/>
            </a:pPr>
            <a:r>
              <a:rPr lang="en-US" b="0" dirty="0"/>
              <a:t>7.  When it became too contentious, Paul shook off the dust, so to speak, and turned to the Gentiles.</a:t>
            </a:r>
          </a:p>
          <a:p>
            <a:pPr marL="274320" indent="-274320" eaLnBrk="1" hangingPunct="1">
              <a:lnSpc>
                <a:spcPct val="90000"/>
              </a:lnSpc>
              <a:defRPr/>
            </a:pPr>
            <a:endParaRPr lang="en-US" b="0" dirty="0"/>
          </a:p>
          <a:p>
            <a:pPr marL="274320" indent="-274320" eaLnBrk="1" hangingPunct="1">
              <a:lnSpc>
                <a:spcPct val="90000"/>
              </a:lnSpc>
              <a:defRPr/>
            </a:pPr>
            <a:r>
              <a:rPr lang="en-US" b="1" dirty="0"/>
              <a:t>Q2:  Is there a lesson here for us?</a:t>
            </a:r>
          </a:p>
          <a:p>
            <a:pPr marL="274320" indent="-274320" eaLnBrk="1" hangingPunct="1">
              <a:lnSpc>
                <a:spcPct val="90000"/>
              </a:lnSpc>
              <a:defRPr/>
            </a:pPr>
            <a:r>
              <a:rPr lang="en-US" b="0" dirty="0"/>
              <a:t>1.  There are some people who cannot be reached by arguments from Scripture.</a:t>
            </a:r>
          </a:p>
          <a:p>
            <a:pPr marL="274320" indent="-274320" eaLnBrk="1" hangingPunct="1">
              <a:lnSpc>
                <a:spcPct val="90000"/>
              </a:lnSpc>
              <a:defRPr/>
            </a:pPr>
            <a:r>
              <a:rPr lang="en-US" b="0" dirty="0"/>
              <a:t>2.  They simply disbelieve the Bible as a whole or our interpretation of it.</a:t>
            </a:r>
          </a:p>
          <a:p>
            <a:pPr marL="274320" indent="-274320" eaLnBrk="1" hangingPunct="1">
              <a:lnSpc>
                <a:spcPct val="90000"/>
              </a:lnSpc>
              <a:defRPr/>
            </a:pPr>
            <a:r>
              <a:rPr lang="en-US" b="0" dirty="0"/>
              <a:t>3.  There are times when we will have to react to their adamant refusal to believe as Paul did here.</a:t>
            </a:r>
          </a:p>
          <a:p>
            <a:pPr marL="274320" indent="-274320" eaLnBrk="1" hangingPunct="1">
              <a:lnSpc>
                <a:spcPct val="90000"/>
              </a:lnSpc>
              <a:defRPr/>
            </a:pPr>
            <a:r>
              <a:rPr lang="en-US" b="0" dirty="0"/>
              <a:t>4.  If they reject the pardon God offers them through Christ, they will be responsible for their own demise.</a:t>
            </a:r>
          </a:p>
          <a:p>
            <a:pPr marL="274320" indent="-274320" eaLnBrk="1" hangingPunct="1">
              <a:lnSpc>
                <a:spcPct val="90000"/>
              </a:lnSpc>
              <a:defRPr/>
            </a:pPr>
            <a:r>
              <a:rPr lang="en-US" b="0" dirty="0"/>
              <a:t>5.  We can always take a step back and pray for them, asking the HS to open their eyes to the truth.</a:t>
            </a:r>
          </a:p>
          <a:p>
            <a:pPr marL="274320" indent="-274320" eaLnBrk="1" hangingPunct="1">
              <a:lnSpc>
                <a:spcPct val="90000"/>
              </a:lnSpc>
              <a:defRPr/>
            </a:pPr>
            <a:r>
              <a:rPr lang="en-US" b="0" dirty="0"/>
              <a:t>6.  And we can live in Christian love toward them in spite of their decision to reject Christ.</a:t>
            </a:r>
          </a:p>
          <a:p>
            <a:pPr marL="274320" indent="-274320" eaLnBrk="1" hangingPunct="1">
              <a:lnSpc>
                <a:spcPct val="90000"/>
              </a:lnSpc>
              <a:defRPr/>
            </a:pPr>
            <a:endParaRPr lang="en-US" b="0" dirty="0"/>
          </a:p>
          <a:p>
            <a:pPr marL="274320" indent="-274320" eaLnBrk="1" hangingPunct="1">
              <a:lnSpc>
                <a:spcPct val="90000"/>
              </a:lnSpc>
              <a:defRPr/>
            </a:pPr>
            <a:endParaRPr lang="en-US" b="0"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18</a:t>
            </a:fld>
            <a:endParaRPr lang="en-US" dirty="0"/>
          </a:p>
        </p:txBody>
      </p:sp>
    </p:spTree>
    <p:extLst>
      <p:ext uri="{BB962C8B-B14F-4D97-AF65-F5344CB8AC3E}">
        <p14:creationId xmlns:p14="http://schemas.microsoft.com/office/powerpoint/2010/main" val="3543398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altLang="en-US" sz="1200" b="1" dirty="0"/>
              <a:t>Q1:  So here Paul is going to the Gentiles, but who is it that is among his first converts?</a:t>
            </a:r>
          </a:p>
          <a:p>
            <a:pPr marL="274320" indent="-274320"/>
            <a:r>
              <a:rPr lang="en-US" altLang="en-US" dirty="0"/>
              <a:t>1.  It is Crispus, the synagogue leader!</a:t>
            </a:r>
          </a:p>
          <a:p>
            <a:pPr marL="274320" indent="-274320"/>
            <a:r>
              <a:rPr lang="en-US" altLang="en-US" dirty="0"/>
              <a:t>2.  So here we have a prominent Jew who accepts Jesus as the Messiah.</a:t>
            </a:r>
          </a:p>
          <a:p>
            <a:pPr marL="274320" indent="-274320"/>
            <a:r>
              <a:rPr lang="en-US" altLang="en-US" dirty="0"/>
              <a:t>3.  No doubt he would be thrown out of the synagogue.</a:t>
            </a:r>
          </a:p>
          <a:p>
            <a:pPr marL="274320" indent="-274320"/>
            <a:r>
              <a:rPr lang="en-US" altLang="en-US" dirty="0"/>
              <a:t>4.  But he and his family seem to form the foundation of the new Christian church in Titus Justus’ house.</a:t>
            </a:r>
          </a:p>
          <a:p>
            <a:pPr marL="274320" indent="-274320"/>
            <a:r>
              <a:rPr lang="en-US" altLang="en-US" dirty="0"/>
              <a:t>5.  Then many of the Corinthians who were Gentiles heard Paul and believed and were baptized.</a:t>
            </a:r>
          </a:p>
          <a:p>
            <a:pPr marL="274320" indent="-274320"/>
            <a:r>
              <a:rPr lang="en-US" altLang="en-US" dirty="0"/>
              <a:t>6.  Right after this we have our memory verse where God says “there are many in this city who are my people.”</a:t>
            </a:r>
          </a:p>
          <a:p>
            <a:pPr marL="274320" indent="-274320"/>
            <a:r>
              <a:rPr lang="en-US" altLang="en-US" dirty="0"/>
              <a:t>7.  The book of Acts goes on to tell us that Paul stayed in Corinth building the church for a year and a half.</a:t>
            </a:r>
          </a:p>
          <a:p>
            <a:pPr marL="274320" indent="-274320"/>
            <a:r>
              <a:rPr lang="en-US" altLang="en-US" dirty="0"/>
              <a:t>8.  We have the fulfillment of God’s promise to protect Paul.</a:t>
            </a:r>
          </a:p>
          <a:p>
            <a:pPr marL="274320" indent="-274320"/>
            <a:r>
              <a:rPr lang="en-US" altLang="en-US" dirty="0"/>
              <a:t>9.  The Jews here did not run him out of town like in previous cities.</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19</a:t>
            </a:fld>
            <a:endParaRPr lang="en-US" dirty="0"/>
          </a:p>
        </p:txBody>
      </p:sp>
    </p:spTree>
    <p:extLst>
      <p:ext uri="{BB962C8B-B14F-4D97-AF65-F5344CB8AC3E}">
        <p14:creationId xmlns:p14="http://schemas.microsoft.com/office/powerpoint/2010/main" val="2745090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sz="1200" b="1" i="0" kern="1200" dirty="0">
                <a:solidFill>
                  <a:schemeClr val="tx1"/>
                </a:solidFill>
                <a:effectLst/>
                <a:latin typeface="Arial" charset="0"/>
                <a:ea typeface="+mn-ea"/>
                <a:cs typeface="+mn-cs"/>
              </a:rPr>
              <a:t>B2: </a:t>
            </a:r>
          </a:p>
          <a:p>
            <a:pPr marL="274320" indent="-274320"/>
            <a:r>
              <a:rPr lang="en-US" dirty="0"/>
              <a:t>1.  Perhaps encouraged, safe, accepted, empowered, protected by God almighty.</a:t>
            </a:r>
          </a:p>
          <a:p>
            <a:pPr marL="274320" indent="-274320"/>
            <a:r>
              <a:rPr lang="en-US" dirty="0"/>
              <a:t>2.  Here is Jesus, his Lord and Savior, encouraging Paul with a promise to be with him and protect him.</a:t>
            </a:r>
          </a:p>
          <a:p>
            <a:pPr marL="274320" indent="-274320"/>
            <a:r>
              <a:rPr lang="en-US" dirty="0"/>
              <a:t>3.  He had just been to Thessalonica and Berea.</a:t>
            </a:r>
          </a:p>
          <a:p>
            <a:pPr marL="274320" indent="-274320"/>
            <a:r>
              <a:rPr lang="en-US" dirty="0"/>
              <a:t>4.  In both places the Jews had organized to run him out of town.</a:t>
            </a:r>
          </a:p>
          <a:p>
            <a:pPr marL="274320" indent="-274320"/>
            <a:r>
              <a:rPr lang="en-US" dirty="0"/>
              <a:t>5.  Perhaps he was wondering if the same would happen in Corinth.</a:t>
            </a:r>
          </a:p>
          <a:p>
            <a:pPr marL="274320" indent="-274320"/>
            <a:r>
              <a:rPr lang="en-US" dirty="0"/>
              <a:t>6.  But with this encouraging word from the Lord, Paul was able to settle in and minister in Corinth for a year and a half.</a:t>
            </a:r>
          </a:p>
          <a:p>
            <a:pPr marL="274320" indent="-274320"/>
            <a:endParaRPr lang="en-US" dirty="0"/>
          </a:p>
          <a:p>
            <a:pPr marL="274320" indent="-274320"/>
            <a:r>
              <a:rPr lang="en-US" b="1" dirty="0"/>
              <a:t>B3:</a:t>
            </a:r>
          </a:p>
          <a:p>
            <a:pPr marL="274320" indent="-274320"/>
            <a:r>
              <a:rPr lang="en-US" dirty="0"/>
              <a:t>1.  These are his final words as recorded in the book of Matthew.</a:t>
            </a:r>
          </a:p>
          <a:p>
            <a:pPr marL="274320" indent="-274320"/>
            <a:r>
              <a:rPr lang="en-US" sz="1200" b="0" i="0" kern="1200" dirty="0">
                <a:solidFill>
                  <a:schemeClr val="tx1"/>
                </a:solidFill>
                <a:effectLst/>
                <a:latin typeface="+mn-lt"/>
                <a:ea typeface="+mn-ea"/>
                <a:cs typeface="+mn-cs"/>
              </a:rPr>
              <a:t>2.  “and lo, I am with you always, </a:t>
            </a:r>
            <a:r>
              <a:rPr lang="en-US" sz="1200" b="0" i="1" kern="1200" dirty="0">
                <a:solidFill>
                  <a:schemeClr val="tx1"/>
                </a:solidFill>
                <a:effectLst/>
                <a:latin typeface="+mn-lt"/>
                <a:ea typeface="+mn-ea"/>
                <a:cs typeface="+mn-cs"/>
              </a:rPr>
              <a:t>even</a:t>
            </a:r>
            <a:r>
              <a:rPr lang="en-US" sz="1200" b="0" i="0" kern="1200" dirty="0">
                <a:solidFill>
                  <a:schemeClr val="tx1"/>
                </a:solidFill>
                <a:effectLst/>
                <a:latin typeface="+mn-lt"/>
                <a:ea typeface="+mn-ea"/>
                <a:cs typeface="+mn-cs"/>
              </a:rPr>
              <a:t> to the end of the age.” (Matt 28:20b)</a:t>
            </a:r>
          </a:p>
          <a:p>
            <a:pPr marL="274320" indent="-274320"/>
            <a:r>
              <a:rPr lang="en-US" sz="1200" b="0" i="0" kern="1200" dirty="0">
                <a:solidFill>
                  <a:schemeClr val="tx1"/>
                </a:solidFill>
                <a:effectLst/>
                <a:latin typeface="+mn-lt"/>
                <a:ea typeface="+mn-ea"/>
                <a:cs typeface="+mn-cs"/>
              </a:rPr>
              <a:t>3.  So even though Jesus ascended to heaven, He has sent the Holy Spirit to be our Helper, our Comforter, our Councilor, our Guide, to be the divine representative of Jesus.</a:t>
            </a:r>
          </a:p>
          <a:p>
            <a:pPr marL="274320" indent="-274320"/>
            <a:r>
              <a:rPr lang="en-US" sz="1200" b="0" i="0" kern="1200" dirty="0">
                <a:solidFill>
                  <a:schemeClr val="tx1"/>
                </a:solidFill>
                <a:effectLst/>
                <a:latin typeface="+mn-lt"/>
                <a:ea typeface="+mn-ea"/>
                <a:cs typeface="+mn-cs"/>
              </a:rPr>
              <a:t>4.  It is by His Spirit that Jesus can be present with every believer at the same time, in every location all over the world. </a:t>
            </a:r>
            <a:endParaRPr lang="en-US" dirty="0"/>
          </a:p>
          <a:p>
            <a:pPr marL="274320" indent="-274320"/>
            <a:r>
              <a:rPr lang="en-US" dirty="0"/>
              <a:t>5.  So we can claim this promise of Jesus that “I am with you.”</a:t>
            </a:r>
          </a:p>
          <a:p>
            <a:pPr marL="274320" indent="-274320"/>
            <a:r>
              <a:rPr lang="en-US" dirty="0"/>
              <a:t>6.  We also have His promise in:</a:t>
            </a:r>
          </a:p>
          <a:p>
            <a:pPr marL="274320" indent="-274320"/>
            <a:r>
              <a:rPr lang="en-US" b="1" dirty="0"/>
              <a:t>Hebrews 13:5-6 NKJV </a:t>
            </a:r>
            <a:r>
              <a:rPr lang="en-US" dirty="0"/>
              <a:t>- …For He Himself has said, "I will never leave you nor forsake you." </a:t>
            </a:r>
            <a:r>
              <a:rPr lang="en-US" baseline="30000" dirty="0"/>
              <a:t>6</a:t>
            </a:r>
            <a:r>
              <a:rPr lang="en-US" dirty="0"/>
              <a:t> So we may boldly say: "The LORD is my helper; I will not fear. What can man do to me?“</a:t>
            </a:r>
          </a:p>
          <a:p>
            <a:pPr marL="274320" indent="-274320"/>
            <a:r>
              <a:rPr lang="en-US" dirty="0"/>
              <a:t>7.  So in this vision, Jesus is renewing His promise to Paul to be with him and protect him.</a:t>
            </a:r>
          </a:p>
          <a:p>
            <a:pPr marL="274320" indent="-274320"/>
            <a:endParaRPr lang="en-US" dirty="0"/>
          </a:p>
          <a:p>
            <a:pPr marL="274320" indent="-274320"/>
            <a:r>
              <a:rPr lang="en-US" b="1" dirty="0"/>
              <a:t>B4:</a:t>
            </a:r>
          </a:p>
          <a:p>
            <a:pPr marL="274320" indent="-274320"/>
            <a:r>
              <a:rPr lang="en-US" dirty="0"/>
              <a:t>1.  We too can follow the Lord’s instructions to the apostle Paul:</a:t>
            </a:r>
          </a:p>
          <a:p>
            <a:pPr marL="274320" indent="-274320"/>
            <a:r>
              <a:rPr lang="en-US" dirty="0"/>
              <a:t>2.  “Do not be afraid, but speak and do not be silent.”</a:t>
            </a:r>
          </a:p>
          <a:p>
            <a:pPr marL="274320" indent="-274320"/>
            <a:r>
              <a:rPr lang="en-US" dirty="0"/>
              <a:t>3.  We have a testimony to share about what the Lord has done for us.</a:t>
            </a:r>
          </a:p>
          <a:p>
            <a:pPr marL="274320" indent="-274320"/>
            <a:r>
              <a:rPr lang="en-US" dirty="0"/>
              <a:t>4.  We have been redeemed by the blood of the Lamb, our sins have been forgiven, we have been born again and adopted into the family of God.</a:t>
            </a:r>
          </a:p>
          <a:p>
            <a:pPr marL="274320" indent="-274320"/>
            <a:r>
              <a:rPr lang="en-US" dirty="0"/>
              <a:t>5.  Nobody can contradict your testimony about what Jesus has done for you.</a:t>
            </a:r>
          </a:p>
          <a:p>
            <a:pPr marL="274320" indent="-274320"/>
            <a:r>
              <a:rPr lang="en-US" dirty="0"/>
              <a:t>6.  We are sinners, saved by grace, and promised eternal life because of what Chrit has done for us.</a:t>
            </a:r>
          </a:p>
          <a:p>
            <a:pPr marL="274320" indent="-274320"/>
            <a:r>
              <a:rPr lang="en-US" dirty="0"/>
              <a:t>7.  There is a wonderful little verse in:</a:t>
            </a:r>
          </a:p>
          <a:p>
            <a:pPr marL="274320" indent="-274320"/>
            <a:r>
              <a:rPr lang="en-US" b="1" dirty="0"/>
              <a:t>Psalm 107:2 KJV </a:t>
            </a:r>
            <a:r>
              <a:rPr lang="en-US" dirty="0"/>
              <a:t>- Let the redeemed of the LORD say so, whom he hath redeemed from the hand of the enemy;</a:t>
            </a:r>
          </a:p>
          <a:p>
            <a:pPr marL="274320" indent="-274320"/>
            <a:r>
              <a:rPr lang="en-US" dirty="0"/>
              <a:t>8.  We have been redeemed from the hand of the enemy.</a:t>
            </a:r>
          </a:p>
          <a:p>
            <a:pPr marL="274320" indent="-274320"/>
            <a:r>
              <a:rPr lang="en-US" dirty="0"/>
              <a:t>9.  So let’s not be afraid to “say so.”</a:t>
            </a:r>
          </a:p>
          <a:p>
            <a:pPr marL="274320" indent="-274320"/>
            <a:endParaRPr lang="en-US" dirty="0"/>
          </a:p>
          <a:p>
            <a:pPr marL="274320" indent="-274320"/>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412190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457200"/>
            <a:r>
              <a:rPr lang="en-US" dirty="0"/>
              <a:t>1.  So here we see that the entire book is taken up addressing problems in the church that have been reported to Paul or answering questions raised by people in the church on various aspects of the Christian life.</a:t>
            </a:r>
          </a:p>
          <a:p>
            <a:pPr marL="274320" indent="-457200"/>
            <a:r>
              <a:rPr lang="en-US" dirty="0"/>
              <a:t>2.  We can look forward to learning from Paul’s inspired council on these issues  how </a:t>
            </a:r>
            <a:r>
              <a:rPr lang="en-US" b="1" dirty="0"/>
              <a:t>we</a:t>
            </a:r>
            <a:r>
              <a:rPr lang="en-US" dirty="0"/>
              <a:t> should live in the light of the gospel.</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20</a:t>
            </a:fld>
            <a:endParaRPr lang="en-US" dirty="0"/>
          </a:p>
        </p:txBody>
      </p:sp>
    </p:spTree>
    <p:extLst>
      <p:ext uri="{BB962C8B-B14F-4D97-AF65-F5344CB8AC3E}">
        <p14:creationId xmlns:p14="http://schemas.microsoft.com/office/powerpoint/2010/main" val="1299079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To what letter is Paul referring to here.</a:t>
            </a:r>
          </a:p>
          <a:p>
            <a:pPr marL="274320" indent="-274320"/>
            <a:r>
              <a:rPr lang="en-US" b="0" dirty="0"/>
              <a:t>1.  This is first Corinthians, but Paul is referring to a previous letter that he wrote to them.</a:t>
            </a:r>
          </a:p>
          <a:p>
            <a:pPr marL="274320" indent="-274320"/>
            <a:r>
              <a:rPr lang="en-US" b="0" dirty="0"/>
              <a:t>2.  This letter has not been preserved and so is considered a lost letter.</a:t>
            </a:r>
          </a:p>
          <a:p>
            <a:pPr marL="274320" indent="-274320"/>
            <a:r>
              <a:rPr lang="en-US" b="0" dirty="0"/>
              <a:t>3.  But that’s ok.</a:t>
            </a:r>
          </a:p>
          <a:p>
            <a:pPr marL="274320" indent="-274320"/>
            <a:r>
              <a:rPr lang="en-US" b="0" dirty="0"/>
              <a:t>4.  Perhaps God did not see fit to include it in the cannon of scripture.</a:t>
            </a:r>
          </a:p>
          <a:p>
            <a:pPr marL="274320" indent="-274320"/>
            <a:r>
              <a:rPr lang="en-US" b="0" dirty="0"/>
              <a:t>5.  So Paul wrote at least three letters to the Corinthians.</a:t>
            </a:r>
          </a:p>
          <a:p>
            <a:pPr marL="274320" indent="-274320"/>
            <a:r>
              <a:rPr lang="en-US" b="0" dirty="0"/>
              <a:t>6.  He may also have written another letter that is referred to in 2 Corinthians.</a:t>
            </a:r>
          </a:p>
          <a:p>
            <a:pPr marL="274320" indent="-274320"/>
            <a:r>
              <a:rPr lang="en-US" b="1" dirty="0"/>
              <a:t>2 Corinthians 7:8-9 NIV</a:t>
            </a:r>
            <a:r>
              <a:rPr lang="en-US" b="0" dirty="0"/>
              <a:t> - 8 Even if I caused you sorrow by my letter, I do not regret it. Though I did regret it--I see that my letter hurt you, but only for a little while-- 9 yet now I am happy, not because you were made sorry, but because your sorrow led you to repentance. For you became sorrowful as God intended and so were not harmed in any way by us.</a:t>
            </a:r>
          </a:p>
          <a:p>
            <a:pPr marL="274320" indent="-274320"/>
            <a:r>
              <a:rPr lang="en-US" b="0" dirty="0"/>
              <a:t>7.  So this may refer to a severe letter that Paulk sent between first and second Corinthians.</a:t>
            </a:r>
          </a:p>
          <a:p>
            <a:pPr marL="274320" indent="-274320"/>
            <a:r>
              <a:rPr lang="en-US" b="0" dirty="0"/>
              <a:t>8.  So, Paul may have written 3 or 4 letters to the Corinthians.</a:t>
            </a:r>
          </a:p>
          <a:p>
            <a:pPr marL="274320" indent="-274320"/>
            <a:endParaRPr lang="en-US" b="0"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21</a:t>
            </a:fld>
            <a:endParaRPr lang="en-US" dirty="0"/>
          </a:p>
        </p:txBody>
      </p:sp>
    </p:spTree>
    <p:extLst>
      <p:ext uri="{BB962C8B-B14F-4D97-AF65-F5344CB8AC3E}">
        <p14:creationId xmlns:p14="http://schemas.microsoft.com/office/powerpoint/2010/main" val="36587601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Who raised this question?</a:t>
            </a:r>
          </a:p>
          <a:p>
            <a:pPr marL="274320" indent="-274320"/>
            <a:r>
              <a:rPr lang="en-US" b="0" dirty="0"/>
              <a:t>1.  Here it is clear </a:t>
            </a:r>
            <a:r>
              <a:rPr lang="en-US" b="0" dirty="0" err="1"/>
              <a:t>tha</a:t>
            </a:r>
            <a:r>
              <a:rPr lang="en-US" b="0" dirty="0"/>
              <a:t> the Corinthian church wrote a letter to the apostle Paul asking questions about various beliefs and practices, asking for his guidance.</a:t>
            </a:r>
          </a:p>
          <a:p>
            <a:pPr marL="274320" indent="-274320"/>
            <a:r>
              <a:rPr lang="en-US" b="0" dirty="0"/>
              <a:t>2.  Paul spends the rest of the book from chapter 7 through chapter 15, answering the questions that they raised.</a:t>
            </a:r>
          </a:p>
          <a:p>
            <a:pPr marL="274320" indent="-274320"/>
            <a:r>
              <a:rPr lang="en-US" b="0" dirty="0"/>
              <a:t>3.  So here we see two-way communication between Paul and the church.</a:t>
            </a:r>
          </a:p>
          <a:p>
            <a:pPr marL="274320" indent="-274320"/>
            <a:r>
              <a:rPr lang="en-US" b="0" dirty="0"/>
              <a:t>4.  It would be nice to see their letter and see how they framed the questions, but we get some idea of the questions by Paul’s answers.</a:t>
            </a:r>
          </a:p>
          <a:p>
            <a:pPr marL="274320" indent="-274320"/>
            <a:r>
              <a:rPr lang="en-US" b="0" dirty="0"/>
              <a:t>5.  For example, when we get to the resurrection in chapter 15, Paul writes:</a:t>
            </a:r>
          </a:p>
          <a:p>
            <a:pPr marL="274320" indent="-274320"/>
            <a:r>
              <a:rPr lang="en-US" b="1" dirty="0"/>
              <a:t>1 Corinthians 15:12 KJV </a:t>
            </a:r>
            <a:r>
              <a:rPr lang="en-US" b="0" dirty="0"/>
              <a:t>- Now if Christ be preached that he rose from the dead, how say some among you that there is no resurrection of the dead?</a:t>
            </a:r>
          </a:p>
          <a:p>
            <a:pPr marL="274320" indent="-274320"/>
            <a:r>
              <a:rPr lang="en-US" b="0" dirty="0"/>
              <a:t>6.  The issue was that some were saying there is no resurrection of the dead.</a:t>
            </a:r>
          </a:p>
          <a:p>
            <a:pPr marL="274320" indent="-274320"/>
            <a:r>
              <a:rPr lang="en-US" b="0" dirty="0"/>
              <a:t>7.  Paul spends a whole chapter dealing with that problem.</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22</a:t>
            </a:fld>
            <a:endParaRPr lang="en-US" dirty="0"/>
          </a:p>
        </p:txBody>
      </p:sp>
    </p:spTree>
    <p:extLst>
      <p:ext uri="{BB962C8B-B14F-4D97-AF65-F5344CB8AC3E}">
        <p14:creationId xmlns:p14="http://schemas.microsoft.com/office/powerpoint/2010/main" val="3203945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45720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3</a:t>
            </a:fld>
            <a:endParaRPr lang="en-US" dirty="0"/>
          </a:p>
        </p:txBody>
      </p:sp>
    </p:spTree>
    <p:extLst>
      <p:ext uri="{BB962C8B-B14F-4D97-AF65-F5344CB8AC3E}">
        <p14:creationId xmlns:p14="http://schemas.microsoft.com/office/powerpoint/2010/main" val="3944285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ADF54-A410-69B1-D09B-BBEE517FBA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C54584-9EF2-E6E8-62BB-00F1BF13CC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AA2A0B-6243-32A5-3BED-7C4B2C94E2EB}"/>
              </a:ext>
            </a:extLst>
          </p:cNvPr>
          <p:cNvSpPr>
            <a:spLocks noGrp="1"/>
          </p:cNvSpPr>
          <p:nvPr>
            <p:ph type="body" idx="1"/>
          </p:nvPr>
        </p:nvSpPr>
        <p:spPr/>
        <p:txBody>
          <a:bodyPr/>
          <a:lstStyle/>
          <a:p>
            <a:pPr marL="274320" indent="-274320"/>
            <a:r>
              <a:rPr lang="en-US" b="1" dirty="0"/>
              <a:t>B1:</a:t>
            </a:r>
          </a:p>
          <a:p>
            <a:pPr marL="274320" indent="-274320"/>
            <a:r>
              <a:rPr lang="en-US" b="0" dirty="0"/>
              <a:t>[See notes on linked slide.]</a:t>
            </a:r>
          </a:p>
          <a:p>
            <a:pPr marL="274320" indent="-274320"/>
            <a:endParaRPr lang="en-US" b="0" dirty="0"/>
          </a:p>
          <a:p>
            <a:pPr marL="274320" indent="-274320"/>
            <a:r>
              <a:rPr lang="en-US" b="1" dirty="0"/>
              <a:t>B2:</a:t>
            </a:r>
          </a:p>
          <a:p>
            <a:pPr marL="274320" indent="-274320"/>
            <a:r>
              <a:rPr lang="en-US" b="0" dirty="0"/>
              <a:t>[See notes on linked slide.]</a:t>
            </a:r>
          </a:p>
          <a:p>
            <a:pPr marL="274320" indent="-274320"/>
            <a:endParaRPr lang="en-US" b="0" dirty="0"/>
          </a:p>
          <a:p>
            <a:pPr marL="274320" indent="-274320"/>
            <a:r>
              <a:rPr lang="en-US" b="1" dirty="0"/>
              <a:t>B3:</a:t>
            </a:r>
          </a:p>
          <a:p>
            <a:pPr marL="274320" indent="-274320"/>
            <a:r>
              <a:rPr lang="en-US" b="0" dirty="0"/>
              <a:t>1.  The Greek “</a:t>
            </a:r>
            <a:r>
              <a:rPr lang="en-US" b="0" dirty="0" err="1"/>
              <a:t>apostolos</a:t>
            </a:r>
            <a:r>
              <a:rPr lang="en-US" b="0" dirty="0"/>
              <a:t>” (</a:t>
            </a:r>
            <a:r>
              <a:rPr lang="en-US" sz="1200" b="0" i="0" kern="1200" dirty="0">
                <a:solidFill>
                  <a:schemeClr val="tx1"/>
                </a:solidFill>
                <a:effectLst/>
                <a:latin typeface="+mn-lt"/>
                <a:ea typeface="+mn-ea"/>
                <a:cs typeface="+mn-cs"/>
              </a:rPr>
              <a:t>ap-</a:t>
            </a:r>
            <a:r>
              <a:rPr lang="en-US" sz="1200" b="0" i="0" kern="1200" dirty="0" err="1">
                <a:solidFill>
                  <a:schemeClr val="tx1"/>
                </a:solidFill>
                <a:effectLst/>
                <a:latin typeface="+mn-lt"/>
                <a:ea typeface="+mn-ea"/>
                <a:cs typeface="+mn-cs"/>
              </a:rPr>
              <a:t>os'</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tol-os</a:t>
            </a:r>
            <a:r>
              <a:rPr lang="en-US" sz="1200" b="0" i="0" kern="1200" dirty="0">
                <a:solidFill>
                  <a:schemeClr val="tx1"/>
                </a:solidFill>
                <a:effectLst/>
                <a:latin typeface="+mn-lt"/>
                <a:ea typeface="+mn-ea"/>
                <a:cs typeface="+mn-cs"/>
              </a:rPr>
              <a:t>) </a:t>
            </a:r>
            <a:r>
              <a:rPr lang="en-US" b="0" dirty="0"/>
              <a:t>means a delegate, a messenger, one sent forth with orders.</a:t>
            </a:r>
          </a:p>
          <a:p>
            <a:pPr marL="274320" indent="-274320"/>
            <a:r>
              <a:rPr lang="en-US" b="0" dirty="0"/>
              <a:t>2.  The twelve apostles were the ones that spent time learning from Jesus.</a:t>
            </a:r>
          </a:p>
          <a:p>
            <a:pPr marL="274320" indent="-274320"/>
            <a:r>
              <a:rPr lang="en-US" b="0" dirty="0"/>
              <a:t>3.  They witnessed His teaching, His healing, His love, His compassion, His character.</a:t>
            </a:r>
          </a:p>
          <a:p>
            <a:pPr marL="274320" indent="-274320"/>
            <a:r>
              <a:rPr lang="en-US" b="0" dirty="0"/>
              <a:t>4.  They witnessed His crucifixion and His resurrection and His ascension.</a:t>
            </a:r>
          </a:p>
          <a:p>
            <a:pPr marL="274320" indent="-274320"/>
            <a:r>
              <a:rPr lang="en-US" b="0" dirty="0"/>
              <a:t>5.  They received the fullness of the Holy Spirit on the day of Pentecost and became His witnesses </a:t>
            </a:r>
            <a:r>
              <a:rPr lang="en-US" sz="1200" b="0" i="0" kern="1200" dirty="0">
                <a:solidFill>
                  <a:schemeClr val="tx1"/>
                </a:solidFill>
                <a:effectLst/>
                <a:latin typeface="+mn-lt"/>
                <a:ea typeface="+mn-ea"/>
                <a:cs typeface="+mn-cs"/>
              </a:rPr>
              <a:t>in Jerusalem, and in all Judea and Samaria, and to the ends of the earth</a:t>
            </a:r>
            <a:r>
              <a:rPr lang="en-US" b="0" dirty="0"/>
              <a:t>.</a:t>
            </a:r>
          </a:p>
          <a:p>
            <a:pPr marL="274320" indent="-274320"/>
            <a:r>
              <a:rPr lang="en-US" b="0" dirty="0"/>
              <a:t>6.  The apostles were instrumental in writhing the gospels, early church history, the epistles and Revelation.</a:t>
            </a:r>
          </a:p>
          <a:p>
            <a:pPr marL="274320" indent="-274320"/>
            <a:r>
              <a:rPr lang="en-US" b="0" dirty="0"/>
              <a:t>7.  They were the witnesses of Jesus as they bore their inspired testimony of Jesus in the books of the NT.</a:t>
            </a:r>
          </a:p>
          <a:p>
            <a:pPr marL="274320" indent="-274320"/>
            <a:r>
              <a:rPr lang="en-US" b="0" dirty="0"/>
              <a:t>8.  They were commissioned by Jesus to spread the gospel of salvation by grace through faith to all the world.</a:t>
            </a:r>
          </a:p>
          <a:p>
            <a:pPr marL="274320" indent="-274320"/>
            <a:r>
              <a:rPr lang="en-US" b="0" dirty="0"/>
              <a:t>9.  So the apostles had the authority from Christ Himself to establish the true Christian faith.</a:t>
            </a:r>
          </a:p>
          <a:p>
            <a:pPr marL="274320" indent="-274320"/>
            <a:r>
              <a:rPr lang="en-US" b="0" dirty="0"/>
              <a:t>10. Paul, in taking the title of apostle of Jesus Christ, claimed the authority to preach and teach as one sent by Jesus Himself.</a:t>
            </a:r>
          </a:p>
          <a:p>
            <a:pPr marL="274320" indent="-274320"/>
            <a:r>
              <a:rPr lang="en-US" b="0" dirty="0"/>
              <a:t>11. This gave him the authority to preach and defend the true gospel of righteousness by faith and to correct the churches to live the true Christian life that pleased and honored the Lord.</a:t>
            </a:r>
          </a:p>
          <a:p>
            <a:pPr marL="274320" indent="-274320"/>
            <a:r>
              <a:rPr lang="en-US" b="0" dirty="0"/>
              <a:t>12. Even though he was not a disciple of Christ during His earthly ministry, being an apostle identified Paul with the 12 who were eyewitnesses of the crucifixion and the resurrection and received the outpouring of the Holy Spirit.</a:t>
            </a:r>
          </a:p>
          <a:p>
            <a:pPr marL="274320" indent="-274320"/>
            <a:endParaRPr lang="en-US" b="0" dirty="0"/>
          </a:p>
          <a:p>
            <a:pPr marL="274320" indent="-274320"/>
            <a:r>
              <a:rPr lang="en-US" b="1" dirty="0"/>
              <a:t>B4:</a:t>
            </a:r>
          </a:p>
          <a:p>
            <a:pPr marL="274320" indent="-274320"/>
            <a:r>
              <a:rPr lang="en-US" b="0" dirty="0"/>
              <a:t>[See notes on linked slide.]</a:t>
            </a:r>
          </a:p>
          <a:p>
            <a:pPr marL="274320" indent="-274320"/>
            <a:endParaRPr lang="en-US" b="0" dirty="0"/>
          </a:p>
        </p:txBody>
      </p:sp>
      <p:sp>
        <p:nvSpPr>
          <p:cNvPr id="4" name="Slide Number Placeholder 3">
            <a:extLst>
              <a:ext uri="{FF2B5EF4-FFF2-40B4-BE49-F238E27FC236}">
                <a16:creationId xmlns:a16="http://schemas.microsoft.com/office/drawing/2014/main" id="{4127F911-ACF2-0019-83E9-03D123E5B10B}"/>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81827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r>
              <a:rPr lang="en-US" b="0" dirty="0"/>
              <a:t> </a:t>
            </a:r>
          </a:p>
          <a:p>
            <a:pPr marL="274320" indent="-274320"/>
            <a:r>
              <a:rPr lang="en-US" b="0" dirty="0"/>
              <a:t>[See notes on linked slide.]</a:t>
            </a:r>
          </a:p>
          <a:p>
            <a:pPr marL="274320" indent="-274320"/>
            <a:endParaRPr lang="en-US" b="0" dirty="0"/>
          </a:p>
          <a:p>
            <a:pPr marL="274320" indent="-274320"/>
            <a:r>
              <a:rPr lang="en-US" b="1" dirty="0"/>
              <a:t>B2:</a:t>
            </a:r>
          </a:p>
          <a:p>
            <a:pPr marL="274320" indent="-274320"/>
            <a:r>
              <a:rPr lang="en-US" b="0" dirty="0"/>
              <a:t>[See notes on linked slide.]</a:t>
            </a:r>
          </a:p>
          <a:p>
            <a:pPr marL="274320" indent="-274320"/>
            <a:endParaRPr lang="en-US" b="0" dirty="0"/>
          </a:p>
          <a:p>
            <a:pPr marL="274320" indent="-274320"/>
            <a:r>
              <a:rPr lang="en-US" b="1" dirty="0"/>
              <a:t>B3:</a:t>
            </a:r>
          </a:p>
          <a:p>
            <a:pPr marL="274320" indent="-274320"/>
            <a:r>
              <a:rPr lang="en-US" b="0" dirty="0"/>
              <a:t>[See notes on linked slide.]</a:t>
            </a:r>
          </a:p>
          <a:p>
            <a:pPr marL="274320" indent="-274320"/>
            <a:endParaRPr lang="en-US" b="0" dirty="0"/>
          </a:p>
          <a:p>
            <a:pPr marL="274320" indent="-274320"/>
            <a:r>
              <a:rPr lang="en-US" b="1" dirty="0"/>
              <a:t>B4:</a:t>
            </a:r>
          </a:p>
          <a:p>
            <a:pPr marL="274320" indent="-274320"/>
            <a:r>
              <a:rPr lang="en-US" b="0" dirty="0"/>
              <a:t>[See notes on linked slide.]</a:t>
            </a:r>
          </a:p>
          <a:p>
            <a:pPr marL="274320" indent="-274320"/>
            <a:endParaRPr lang="en-US" b="0" dirty="0"/>
          </a:p>
          <a:p>
            <a:pPr marL="274320" indent="-274320"/>
            <a:r>
              <a:rPr lang="en-US" b="1" dirty="0"/>
              <a:t>B5:</a:t>
            </a:r>
          </a:p>
          <a:p>
            <a:pPr marL="274320" indent="-274320"/>
            <a:r>
              <a:rPr lang="en-US" b="0" dirty="0"/>
              <a:t>[See notes on linked slide.]</a:t>
            </a:r>
          </a:p>
          <a:p>
            <a:pPr marL="274320" indent="-274320"/>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30960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indent="-274320"/>
            <a:r>
              <a:rPr lang="en-US" b="0" dirty="0"/>
              <a:t>1.  There are 13 letters of Paul in the NT.</a:t>
            </a:r>
          </a:p>
          <a:p>
            <a:pPr marL="274320" indent="-274320"/>
            <a:r>
              <a:rPr lang="en-US" b="0" dirty="0"/>
              <a:t>2.  This excludes Hebrews which some attribute to the apostle Paul but others do not.  </a:t>
            </a:r>
          </a:p>
          <a:p>
            <a:pPr marL="274320" indent="-274320"/>
            <a:r>
              <a:rPr lang="en-US" b="0" dirty="0"/>
              <a:t>3.  His letters make up nearly half of the 27 books of the NT.</a:t>
            </a:r>
          </a:p>
          <a:p>
            <a:pPr marL="274320" indent="-274320"/>
            <a:r>
              <a:rPr lang="en-US" b="0" dirty="0"/>
              <a:t>4.  He is responsible for writing 23.5% of the words of the NT, second only to Luke.</a:t>
            </a:r>
          </a:p>
          <a:p>
            <a:pPr marL="274320" indent="-274320"/>
            <a:r>
              <a:rPr lang="en-US" b="0" dirty="0"/>
              <a:t>5.  These letters are full of inspired theology and practical guidance for living the Christian life.</a:t>
            </a:r>
          </a:p>
          <a:p>
            <a:pPr marL="274320" indent="-274320"/>
            <a:endParaRPr lang="en-US" b="0" dirty="0"/>
          </a:p>
          <a:p>
            <a:pPr marL="274320" indent="-274320"/>
            <a:r>
              <a:rPr lang="en-US" b="1" dirty="0"/>
              <a:t>B2:</a:t>
            </a:r>
          </a:p>
          <a:p>
            <a:pPr marL="274320" indent="-274320"/>
            <a:r>
              <a:rPr lang="en-US" b="0" dirty="0"/>
              <a:t>[See notes on linked slide.]</a:t>
            </a:r>
          </a:p>
          <a:p>
            <a:pPr marL="274320" indent="-274320"/>
            <a:endParaRPr lang="en-US" b="0" dirty="0"/>
          </a:p>
          <a:p>
            <a:pPr marL="274320" indent="-274320"/>
            <a:r>
              <a:rPr lang="en-US" b="1" dirty="0"/>
              <a:t>B3:</a:t>
            </a:r>
          </a:p>
          <a:p>
            <a:pPr marL="274320" indent="-274320"/>
            <a:r>
              <a:rPr lang="en-US" b="0" dirty="0"/>
              <a:t>[See notes on linked slide.]</a:t>
            </a:r>
          </a:p>
          <a:p>
            <a:pPr marL="274320" indent="-274320"/>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93112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88C43-A5A7-7F50-203D-0B169EEA2D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AA0043-D596-9E8B-F863-DB532FABE6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53ECAC-82E4-6AEC-8770-FF3DF7C78E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0752F2-7D19-7420-2F8C-78F944D00DB9}"/>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95973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26286-5CEB-A5DC-F80B-413401387F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CFE37E-EF5A-9408-ABFE-BB7CFD4115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CA1F0C-7B57-B56A-B9A2-0544C5238C51}"/>
              </a:ext>
            </a:extLst>
          </p:cNvPr>
          <p:cNvSpPr>
            <a:spLocks noGrp="1"/>
          </p:cNvSpPr>
          <p:nvPr>
            <p:ph type="body" idx="1"/>
          </p:nvPr>
        </p:nvSpPr>
        <p:spPr/>
        <p:txBody>
          <a:bodyPr/>
          <a:lstStyle/>
          <a:p>
            <a:pPr marL="0" indent="0">
              <a:buFontTx/>
              <a:buNone/>
            </a:pPr>
            <a:endParaRPr lang="en-US" dirty="0"/>
          </a:p>
        </p:txBody>
      </p:sp>
      <p:sp>
        <p:nvSpPr>
          <p:cNvPr id="4" name="Slide Number Placeholder 3">
            <a:extLst>
              <a:ext uri="{FF2B5EF4-FFF2-40B4-BE49-F238E27FC236}">
                <a16:creationId xmlns:a16="http://schemas.microsoft.com/office/drawing/2014/main" id="{D8BD811E-F6FE-EBBF-D285-C073F4F96D24}"/>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8400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648D8-4B30-1990-030E-E528BE730F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EEE5D6-996E-52E9-60B0-EB6129AB73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71FE1F-AFCA-8014-7646-42CA574A7BA1}"/>
              </a:ext>
            </a:extLst>
          </p:cNvPr>
          <p:cNvSpPr>
            <a:spLocks noGrp="1"/>
          </p:cNvSpPr>
          <p:nvPr>
            <p:ph type="body" idx="1"/>
          </p:nvPr>
        </p:nvSpPr>
        <p:spPr/>
        <p:txBody>
          <a:bodyPr/>
          <a:lstStyle/>
          <a:p>
            <a:pPr marL="274320" indent="-274320"/>
            <a:endParaRPr lang="en-US" dirty="0"/>
          </a:p>
        </p:txBody>
      </p:sp>
      <p:sp>
        <p:nvSpPr>
          <p:cNvPr id="4" name="Slide Number Placeholder 3">
            <a:extLst>
              <a:ext uri="{FF2B5EF4-FFF2-40B4-BE49-F238E27FC236}">
                <a16:creationId xmlns:a16="http://schemas.microsoft.com/office/drawing/2014/main" id="{A287B321-1CE4-160D-084D-1291D76BA0AC}"/>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030339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2703051468"/>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0276372"/>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028086995"/>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6486915"/>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1844114447"/>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3884091"/>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5054434"/>
      </p:ext>
    </p:extLst>
  </p:cSld>
  <p:clrMap bg1="dk2" tx1="lt1" bg2="dk1" tx2="lt2" accent1="accent1" accent2="accent2" accent3="accent3" accent4="accent4" accent5="accent5" accent6="accent6" hlink="hlink" folHlink="folHlink"/>
  <p:sldLayoutIdLst>
    <p:sldLayoutId id="2147486566" r:id="rId1"/>
    <p:sldLayoutId id="2147486567" r:id="rId2"/>
    <p:sldLayoutId id="2147486568" r:id="rId3"/>
    <p:sldLayoutId id="2147486569" r:id="rId4"/>
    <p:sldLayoutId id="2147486570"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5752229"/>
      </p:ext>
    </p:extLst>
  </p:cSld>
  <p:clrMap bg1="dk2" tx1="lt1" bg2="dk1" tx2="lt2" accent1="accent1" accent2="accent2" accent3="accent3" accent4="accent4" accent5="accent5" accent6="accent6" hlink="hlink" folHlink="folHlink"/>
  <p:sldLayoutIdLst>
    <p:sldLayoutId id="2147486579" r:id="rId1"/>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slide" Target="slide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slide" Target="slide5.xml"/></Relationships>
</file>

<file path=ppt/slides/_rels/slide1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12.xml"/><Relationship Id="rId4" Type="http://schemas.openxmlformats.org/officeDocument/2006/relationships/slide" Target="slide11.xml"/></Relationships>
</file>

<file path=ppt/slides/_rels/slide5.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8.jpg"/><Relationship Id="rId7" Type="http://schemas.openxmlformats.org/officeDocument/2006/relationships/slide" Target="slide19.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7.xml"/><Relationship Id="rId4" Type="http://schemas.openxmlformats.org/officeDocument/2006/relationships/slide" Target="slide14.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slide" Target="slide22.xml"/><Relationship Id="rId4" Type="http://schemas.openxmlformats.org/officeDocument/2006/relationships/slide" Target="slide2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F6631-CE54-8039-036E-FB89CFE84FEC}"/>
              </a:ext>
            </a:extLst>
          </p:cNvPr>
          <p:cNvSpPr>
            <a:spLocks noGrp="1"/>
          </p:cNvSpPr>
          <p:nvPr>
            <p:ph type="ctrTitle"/>
          </p:nvPr>
        </p:nvSpPr>
        <p:spPr/>
        <p:txBody>
          <a:bodyPr/>
          <a:lstStyle/>
          <a:p>
            <a:r>
              <a:rPr lang="en-US" dirty="0"/>
              <a:t>First and Second Corinthians</a:t>
            </a:r>
          </a:p>
        </p:txBody>
      </p:sp>
      <p:sp>
        <p:nvSpPr>
          <p:cNvPr id="3" name="Subtitle 2">
            <a:extLst>
              <a:ext uri="{FF2B5EF4-FFF2-40B4-BE49-F238E27FC236}">
                <a16:creationId xmlns:a16="http://schemas.microsoft.com/office/drawing/2014/main" id="{95AACCD0-1677-0641-7DC5-690A14B58FA7}"/>
              </a:ext>
            </a:extLst>
          </p:cNvPr>
          <p:cNvSpPr>
            <a:spLocks noGrp="1"/>
          </p:cNvSpPr>
          <p:nvPr>
            <p:ph type="subTitle" idx="1"/>
          </p:nvPr>
        </p:nvSpPr>
        <p:spPr/>
        <p:txBody>
          <a:bodyPr/>
          <a:lstStyle/>
          <a:p>
            <a:r>
              <a:rPr lang="en-US" dirty="0"/>
              <a:t>Lesson 1</a:t>
            </a:r>
          </a:p>
          <a:p>
            <a:r>
              <a:rPr lang="en-US" dirty="0"/>
              <a:t>Paul’s Ministry in Corinth</a:t>
            </a:r>
          </a:p>
        </p:txBody>
      </p:sp>
    </p:spTree>
    <p:extLst>
      <p:ext uri="{BB962C8B-B14F-4D97-AF65-F5344CB8AC3E}">
        <p14:creationId xmlns:p14="http://schemas.microsoft.com/office/powerpoint/2010/main" val="4076639488"/>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997D7-779E-4CAD-B924-531D746A2D9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9C274BE-070B-425B-9BE2-C4B40B800135}"/>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169275825"/>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&amp; 2 Corinthians 1:1 ESV</a:t>
            </a:r>
          </a:p>
        </p:txBody>
      </p:sp>
      <p:sp>
        <p:nvSpPr>
          <p:cNvPr id="3" name="Content Placeholder 2"/>
          <p:cNvSpPr>
            <a:spLocks noGrp="1"/>
          </p:cNvSpPr>
          <p:nvPr>
            <p:ph idx="1"/>
          </p:nvPr>
        </p:nvSpPr>
        <p:spPr/>
        <p:txBody>
          <a:bodyPr>
            <a:normAutofit/>
          </a:bodyPr>
          <a:lstStyle/>
          <a:p>
            <a:r>
              <a:rPr lang="en-US" altLang="en-US" dirty="0"/>
              <a:t>1 Corinthians 1:1 ESV Paul, called by the will of God to be an apostle of Christ Jesus, and our brother Sosthenes,</a:t>
            </a:r>
            <a:r>
              <a:rPr lang="en-US" altLang="en-US" sz="3200" dirty="0"/>
              <a:t> </a:t>
            </a:r>
          </a:p>
          <a:p>
            <a:r>
              <a:rPr lang="en-US" altLang="en-US" dirty="0"/>
              <a:t>2 Corinthians 1:1 ESV - 1 Paul, an apostle of Christ Jesus by the will of God, and Timothy our brother, To the church of God that is at Corinth, with all the saints who are in the whole of Achaia:</a:t>
            </a:r>
            <a:r>
              <a:rPr lang="en-US" altLang="en-US" sz="3200" dirty="0"/>
              <a:t> </a:t>
            </a:r>
            <a:r>
              <a:rPr lang="en-US" dirty="0"/>
              <a:t>[</a:t>
            </a:r>
            <a:r>
              <a:rPr lang="en-US" dirty="0">
                <a:hlinkClick r:id="rId3" action="ppaction://hlinksldjump"/>
              </a:rPr>
              <a:t>R</a:t>
            </a:r>
            <a:r>
              <a:rPr lang="en-US" dirty="0"/>
              <a:t>]</a:t>
            </a:r>
          </a:p>
        </p:txBody>
      </p:sp>
    </p:spTree>
    <p:extLst>
      <p:ext uri="{BB962C8B-B14F-4D97-AF65-F5344CB8AC3E}">
        <p14:creationId xmlns:p14="http://schemas.microsoft.com/office/powerpoint/2010/main" val="1958706996"/>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Corinthians 15:5-8 NKJV</a:t>
            </a:r>
          </a:p>
        </p:txBody>
      </p:sp>
      <p:sp>
        <p:nvSpPr>
          <p:cNvPr id="3" name="Content Placeholder 2"/>
          <p:cNvSpPr>
            <a:spLocks noGrp="1"/>
          </p:cNvSpPr>
          <p:nvPr>
            <p:ph idx="1"/>
          </p:nvPr>
        </p:nvSpPr>
        <p:spPr/>
        <p:txBody>
          <a:bodyPr>
            <a:normAutofit lnSpcReduction="10000"/>
          </a:bodyPr>
          <a:lstStyle/>
          <a:p>
            <a:r>
              <a:rPr lang="en-US" dirty="0"/>
              <a:t>and that He was seen by Cephas, then by the twelve. </a:t>
            </a:r>
            <a:r>
              <a:rPr lang="en-US" baseline="30000" dirty="0"/>
              <a:t>6</a:t>
            </a:r>
            <a:r>
              <a:rPr lang="en-US" dirty="0"/>
              <a:t> After that He was seen by over five hundred brethren at once, of whom the greater part remain to the present, but some have fallen asleep. </a:t>
            </a:r>
            <a:r>
              <a:rPr lang="en-US" baseline="30000" dirty="0"/>
              <a:t>7</a:t>
            </a:r>
            <a:r>
              <a:rPr lang="en-US" dirty="0"/>
              <a:t> After that He was seen by James, then by all the apostles. </a:t>
            </a:r>
            <a:r>
              <a:rPr lang="en-US" baseline="30000" dirty="0"/>
              <a:t>8</a:t>
            </a:r>
            <a:r>
              <a:rPr lang="en-US" dirty="0"/>
              <a:t> Then last of all He was seen by me also, as by one born out of due time.  [</a:t>
            </a:r>
            <a:r>
              <a:rPr lang="en-US" dirty="0">
                <a:hlinkClick r:id="rId3" action="ppaction://hlinksldjump"/>
              </a:rPr>
              <a:t>R</a:t>
            </a:r>
            <a:r>
              <a:rPr lang="en-US" dirty="0"/>
              <a:t>]</a:t>
            </a:r>
          </a:p>
        </p:txBody>
      </p:sp>
    </p:spTree>
    <p:extLst>
      <p:ext uri="{BB962C8B-B14F-4D97-AF65-F5344CB8AC3E}">
        <p14:creationId xmlns:p14="http://schemas.microsoft.com/office/powerpoint/2010/main" val="3472070599"/>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7B94A-3D5E-1BB5-58EA-0241FEA48D2E}"/>
              </a:ext>
            </a:extLst>
          </p:cNvPr>
          <p:cNvSpPr>
            <a:spLocks noGrp="1"/>
          </p:cNvSpPr>
          <p:nvPr>
            <p:ph type="title"/>
          </p:nvPr>
        </p:nvSpPr>
        <p:spPr/>
        <p:txBody>
          <a:bodyPr/>
          <a:lstStyle/>
          <a:p>
            <a:r>
              <a:rPr lang="en-US" dirty="0"/>
              <a:t>Galatians 1:11-12 NIV</a:t>
            </a:r>
          </a:p>
        </p:txBody>
      </p:sp>
      <p:sp>
        <p:nvSpPr>
          <p:cNvPr id="3" name="Content Placeholder 2">
            <a:extLst>
              <a:ext uri="{FF2B5EF4-FFF2-40B4-BE49-F238E27FC236}">
                <a16:creationId xmlns:a16="http://schemas.microsoft.com/office/drawing/2014/main" id="{2AABD6F0-82F3-DDC2-07D8-07C0313A2588}"/>
              </a:ext>
            </a:extLst>
          </p:cNvPr>
          <p:cNvSpPr>
            <a:spLocks noGrp="1"/>
          </p:cNvSpPr>
          <p:nvPr>
            <p:ph idx="1"/>
          </p:nvPr>
        </p:nvSpPr>
        <p:spPr/>
        <p:txBody>
          <a:bodyPr>
            <a:normAutofit/>
          </a:bodyPr>
          <a:lstStyle/>
          <a:p>
            <a:r>
              <a:rPr lang="en-US" dirty="0"/>
              <a:t>I want you to know, brothers and sisters, that the gospel I preached is not of human origin. </a:t>
            </a:r>
            <a:r>
              <a:rPr lang="en-US" baseline="30000" dirty="0"/>
              <a:t>12</a:t>
            </a:r>
            <a:r>
              <a:rPr lang="en-US" dirty="0"/>
              <a:t> I did not receive it from any man, nor was I taught it; rather, I received it by revelation from Jesus Christ.  [</a:t>
            </a:r>
            <a:r>
              <a:rPr lang="en-US" dirty="0">
                <a:hlinkClick r:id="rId3" action="ppaction://hlinksldjump"/>
              </a:rPr>
              <a:t>R</a:t>
            </a:r>
            <a:r>
              <a:rPr lang="en-US" dirty="0"/>
              <a:t>]</a:t>
            </a:r>
          </a:p>
        </p:txBody>
      </p:sp>
    </p:spTree>
    <p:extLst>
      <p:ext uri="{BB962C8B-B14F-4D97-AF65-F5344CB8AC3E}">
        <p14:creationId xmlns:p14="http://schemas.microsoft.com/office/powerpoint/2010/main" val="2308004797"/>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0"/>
            <a:ext cx="8458200" cy="6852575"/>
          </a:xfrm>
        </p:spPr>
      </p:pic>
    </p:spTree>
    <p:extLst>
      <p:ext uri="{BB962C8B-B14F-4D97-AF65-F5344CB8AC3E}">
        <p14:creationId xmlns:p14="http://schemas.microsoft.com/office/powerpoint/2010/main" val="548033429"/>
      </p:ext>
    </p:ext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0"/>
            <a:ext cx="8468504" cy="6875278"/>
          </a:xfrm>
        </p:spPr>
      </p:pic>
      <p:sp>
        <p:nvSpPr>
          <p:cNvPr id="3" name="TextBox 2">
            <a:extLst>
              <a:ext uri="{FF2B5EF4-FFF2-40B4-BE49-F238E27FC236}">
                <a16:creationId xmlns:a16="http://schemas.microsoft.com/office/drawing/2014/main" id="{EDC38B24-582E-4435-90B6-CE1D0E651050}"/>
              </a:ext>
            </a:extLst>
          </p:cNvPr>
          <p:cNvSpPr txBox="1"/>
          <p:nvPr/>
        </p:nvSpPr>
        <p:spPr>
          <a:xfrm>
            <a:off x="7662675" y="1808818"/>
            <a:ext cx="643125" cy="523220"/>
          </a:xfrm>
          <a:prstGeom prst="rect">
            <a:avLst/>
          </a:prstGeom>
          <a:noFill/>
        </p:spPr>
        <p:txBody>
          <a:bodyPr wrap="none" rtlCol="0">
            <a:spAutoFit/>
          </a:bodyPr>
          <a:lstStyle/>
          <a:p>
            <a:r>
              <a:rPr lang="en-US" sz="2800" dirty="0"/>
              <a:t>[</a:t>
            </a:r>
            <a:r>
              <a:rPr lang="en-US" sz="2800" dirty="0">
                <a:hlinkClick r:id="rId4" action="ppaction://hlinksldjump"/>
              </a:rPr>
              <a:t>R</a:t>
            </a:r>
            <a:r>
              <a:rPr lang="en-US" sz="2800" dirty="0"/>
              <a:t>]</a:t>
            </a:r>
          </a:p>
        </p:txBody>
      </p:sp>
    </p:spTree>
    <p:extLst>
      <p:ext uri="{BB962C8B-B14F-4D97-AF65-F5344CB8AC3E}">
        <p14:creationId xmlns:p14="http://schemas.microsoft.com/office/powerpoint/2010/main" val="485927181"/>
      </p:ext>
    </p:extLst>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7DFB0-69F9-C702-01B2-2FC5DBAA51F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D3BD2A1-44A3-A81A-E638-4D03F64E7BC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49107"/>
            <a:ext cx="8386735" cy="6808893"/>
          </a:xfrm>
        </p:spPr>
      </p:pic>
      <p:sp>
        <p:nvSpPr>
          <p:cNvPr id="6" name="TextBox 5">
            <a:extLst>
              <a:ext uri="{FF2B5EF4-FFF2-40B4-BE49-F238E27FC236}">
                <a16:creationId xmlns:a16="http://schemas.microsoft.com/office/drawing/2014/main" id="{3257ACD2-692F-4635-918B-F368ECB47B97}"/>
              </a:ext>
            </a:extLst>
          </p:cNvPr>
          <p:cNvSpPr txBox="1"/>
          <p:nvPr/>
        </p:nvSpPr>
        <p:spPr>
          <a:xfrm>
            <a:off x="7649107" y="1680013"/>
            <a:ext cx="708848" cy="584775"/>
          </a:xfrm>
          <a:prstGeom prst="rect">
            <a:avLst/>
          </a:prstGeom>
          <a:noFill/>
        </p:spPr>
        <p:txBody>
          <a:bodyPr wrap="none" rtlCol="0">
            <a:spAutoFit/>
          </a:bodyPr>
          <a:lstStyle/>
          <a:p>
            <a:r>
              <a:rPr lang="en-US" sz="3200" dirty="0">
                <a:solidFill>
                  <a:schemeClr val="bg1"/>
                </a:solidFill>
              </a:rPr>
              <a:t>[</a:t>
            </a:r>
            <a:r>
              <a:rPr lang="en-US" sz="3200" dirty="0">
                <a:solidFill>
                  <a:schemeClr val="bg1"/>
                </a:solidFill>
                <a:hlinkClick r:id="rId4" action="ppaction://hlinksldjump"/>
              </a:rPr>
              <a:t>R</a:t>
            </a:r>
            <a:r>
              <a:rPr lang="en-US" sz="3200" dirty="0">
                <a:solidFill>
                  <a:schemeClr val="bg1"/>
                </a:solidFill>
              </a:rPr>
              <a:t>]</a:t>
            </a:r>
          </a:p>
        </p:txBody>
      </p:sp>
    </p:spTree>
    <p:extLst>
      <p:ext uri="{BB962C8B-B14F-4D97-AF65-F5344CB8AC3E}">
        <p14:creationId xmlns:p14="http://schemas.microsoft.com/office/powerpoint/2010/main" val="3393246232"/>
      </p:ext>
    </p:extLst>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A28F7-3EA3-33F2-F412-E6C75C6C1F84}"/>
              </a:ext>
            </a:extLst>
          </p:cNvPr>
          <p:cNvSpPr>
            <a:spLocks noGrp="1"/>
          </p:cNvSpPr>
          <p:nvPr>
            <p:ph type="title"/>
          </p:nvPr>
        </p:nvSpPr>
        <p:spPr/>
        <p:txBody>
          <a:bodyPr/>
          <a:lstStyle/>
          <a:p>
            <a:r>
              <a:rPr lang="en-US" dirty="0"/>
              <a:t>Corinthian Culture</a:t>
            </a:r>
          </a:p>
        </p:txBody>
      </p:sp>
      <p:sp>
        <p:nvSpPr>
          <p:cNvPr id="3" name="Content Placeholder 2">
            <a:extLst>
              <a:ext uri="{FF2B5EF4-FFF2-40B4-BE49-F238E27FC236}">
                <a16:creationId xmlns:a16="http://schemas.microsoft.com/office/drawing/2014/main" id="{81CE5E21-9646-3E32-7DFF-03C8167B18B4}"/>
              </a:ext>
            </a:extLst>
          </p:cNvPr>
          <p:cNvSpPr>
            <a:spLocks noGrp="1"/>
          </p:cNvSpPr>
          <p:nvPr>
            <p:ph idx="1"/>
          </p:nvPr>
        </p:nvSpPr>
        <p:spPr>
          <a:xfrm>
            <a:off x="533400" y="1755095"/>
            <a:ext cx="7772400" cy="4724400"/>
          </a:xfrm>
        </p:spPr>
        <p:txBody>
          <a:bodyPr>
            <a:normAutofit fontScale="77500" lnSpcReduction="20000"/>
          </a:bodyPr>
          <a:lstStyle/>
          <a:p>
            <a:r>
              <a:rPr lang="en-US" dirty="0"/>
              <a:t>Population: estimated as 250,000 free people + as many as 400,000 slaves.</a:t>
            </a:r>
          </a:p>
          <a:p>
            <a:r>
              <a:rPr lang="en-US" dirty="0"/>
              <a:t>Commerce: crossroads for traders and travelers, two harbors one east one west, trade and commerce center.</a:t>
            </a:r>
          </a:p>
          <a:p>
            <a:r>
              <a:rPr lang="en-US" dirty="0"/>
              <a:t>Culture: typical Greek culture, placed a high value on wisdom and philosophy.</a:t>
            </a:r>
          </a:p>
          <a:p>
            <a:r>
              <a:rPr lang="en-US" dirty="0"/>
              <a:t>Religion: had at least 12 temples dedicated to idols.  Most infamous was dedicated to Aphrodite, the goddess of love, worshipers practiced religious prostitution; Jews had established a synagogue.</a:t>
            </a:r>
          </a:p>
          <a:p>
            <a:r>
              <a:rPr lang="en-US" dirty="0"/>
              <a:t>Immorality: center for open and unbridled immorality, one source claims 1,000 temple prostitutes for Aphrodite.  [</a:t>
            </a:r>
            <a:r>
              <a:rPr lang="en-US" dirty="0">
                <a:hlinkClick r:id="rId3" action="ppaction://hlinksldjump"/>
              </a:rPr>
              <a:t>R</a:t>
            </a:r>
            <a:r>
              <a:rPr lang="en-US" dirty="0"/>
              <a:t>]</a:t>
            </a:r>
          </a:p>
        </p:txBody>
      </p:sp>
    </p:spTree>
    <p:extLst>
      <p:ext uri="{BB962C8B-B14F-4D97-AF65-F5344CB8AC3E}">
        <p14:creationId xmlns:p14="http://schemas.microsoft.com/office/powerpoint/2010/main" val="3031093491"/>
      </p:ext>
    </p:extLst>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Acts 18:1, 4-6 NIV</a:t>
            </a:r>
          </a:p>
        </p:txBody>
      </p:sp>
      <p:sp>
        <p:nvSpPr>
          <p:cNvPr id="3" name="Content Placeholder 2"/>
          <p:cNvSpPr>
            <a:spLocks noGrp="1"/>
          </p:cNvSpPr>
          <p:nvPr>
            <p:ph idx="1"/>
          </p:nvPr>
        </p:nvSpPr>
        <p:spPr>
          <a:xfrm>
            <a:off x="533400" y="1828800"/>
            <a:ext cx="7772400" cy="4449763"/>
          </a:xfrm>
        </p:spPr>
        <p:txBody>
          <a:bodyPr>
            <a:normAutofit fontScale="85000" lnSpcReduction="10000"/>
          </a:bodyPr>
          <a:lstStyle/>
          <a:p>
            <a:r>
              <a:rPr lang="en-US" dirty="0"/>
              <a:t>After this, Paul left Athens and went to Corinth. ... </a:t>
            </a:r>
            <a:r>
              <a:rPr lang="en-US" baseline="30000" dirty="0"/>
              <a:t>4</a:t>
            </a:r>
            <a:r>
              <a:rPr lang="en-US" dirty="0"/>
              <a:t> Every Sabbath he reasoned in the synagogue, trying to persuade Jews and Greeks. </a:t>
            </a:r>
            <a:r>
              <a:rPr lang="en-US" baseline="30000" dirty="0"/>
              <a:t>5</a:t>
            </a:r>
            <a:r>
              <a:rPr lang="en-US" dirty="0"/>
              <a:t> When Silas and Timothy came from Macedonia, Paul devoted himself exclusively to preaching, testifying to the Jews that Jesus was the Messiah. </a:t>
            </a:r>
            <a:r>
              <a:rPr lang="en-US" baseline="30000" dirty="0"/>
              <a:t>6</a:t>
            </a:r>
            <a:r>
              <a:rPr lang="en-US" dirty="0"/>
              <a:t> But when they opposed Paul and became abusive, he shook out his clothes in protest and said to them, "Your blood be on your own heads! I am innocent of it. From now on I will go to the Gentiles."  [</a:t>
            </a:r>
            <a:r>
              <a:rPr lang="en-US" dirty="0">
                <a:hlinkClick r:id="rId3" action="ppaction://hlinksldjump"/>
              </a:rPr>
              <a:t>R</a:t>
            </a:r>
            <a:r>
              <a:rPr lang="en-US" dirty="0"/>
              <a:t>]</a:t>
            </a:r>
          </a:p>
        </p:txBody>
      </p:sp>
    </p:spTree>
    <p:extLst>
      <p:ext uri="{BB962C8B-B14F-4D97-AF65-F5344CB8AC3E}">
        <p14:creationId xmlns:p14="http://schemas.microsoft.com/office/powerpoint/2010/main" val="1232554197"/>
      </p:ext>
    </p:extLst>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D6D91-EB88-46DE-A21A-7F8E8D8729B9}"/>
              </a:ext>
            </a:extLst>
          </p:cNvPr>
          <p:cNvSpPr>
            <a:spLocks noGrp="1"/>
          </p:cNvSpPr>
          <p:nvPr>
            <p:ph type="title"/>
          </p:nvPr>
        </p:nvSpPr>
        <p:spPr>
          <a:xfrm>
            <a:off x="566530" y="457200"/>
            <a:ext cx="7772400" cy="1066800"/>
          </a:xfrm>
        </p:spPr>
        <p:txBody>
          <a:bodyPr/>
          <a:lstStyle/>
          <a:p>
            <a:r>
              <a:rPr lang="en-US" dirty="0">
                <a:effectLst>
                  <a:outerShdw blurRad="38100" dist="38100" dir="2700000" algn="tl">
                    <a:srgbClr val="000000">
                      <a:alpha val="43137"/>
                    </a:srgbClr>
                  </a:outerShdw>
                </a:effectLst>
              </a:rPr>
              <a:t>Acts 18:7-8 NIV </a:t>
            </a:r>
          </a:p>
        </p:txBody>
      </p:sp>
      <p:sp>
        <p:nvSpPr>
          <p:cNvPr id="3" name="Content Placeholder 2">
            <a:extLst>
              <a:ext uri="{FF2B5EF4-FFF2-40B4-BE49-F238E27FC236}">
                <a16:creationId xmlns:a16="http://schemas.microsoft.com/office/drawing/2014/main" id="{5122354E-0018-4CA0-8B03-F4E1397EAB56}"/>
              </a:ext>
            </a:extLst>
          </p:cNvPr>
          <p:cNvSpPr>
            <a:spLocks noGrp="1"/>
          </p:cNvSpPr>
          <p:nvPr>
            <p:ph idx="1"/>
          </p:nvPr>
        </p:nvSpPr>
        <p:spPr>
          <a:xfrm>
            <a:off x="566530" y="1524000"/>
            <a:ext cx="7772400" cy="5105400"/>
          </a:xfrm>
        </p:spPr>
        <p:txBody>
          <a:bodyPr>
            <a:normAutofit/>
          </a:bodyPr>
          <a:lstStyle/>
          <a:p>
            <a:r>
              <a:rPr lang="en-US" dirty="0">
                <a:effectLst>
                  <a:outerShdw blurRad="38100" dist="38100" dir="2700000" algn="tl">
                    <a:srgbClr val="000000">
                      <a:alpha val="43137"/>
                    </a:srgbClr>
                  </a:outerShdw>
                </a:effectLst>
              </a:rPr>
              <a:t>Then Paul left the synagogue and went next door to the house of Titius Justus, a worshiper of God. </a:t>
            </a:r>
            <a:r>
              <a:rPr lang="en-US" baseline="30000" dirty="0">
                <a:effectLst>
                  <a:outerShdw blurRad="38100" dist="38100" dir="2700000" algn="tl">
                    <a:srgbClr val="000000">
                      <a:alpha val="43137"/>
                    </a:srgbClr>
                  </a:outerShdw>
                </a:effectLst>
              </a:rPr>
              <a:t>8</a:t>
            </a:r>
            <a:r>
              <a:rPr lang="en-US" dirty="0">
                <a:effectLst>
                  <a:outerShdw blurRad="38100" dist="38100" dir="2700000" algn="tl">
                    <a:srgbClr val="000000">
                      <a:alpha val="43137"/>
                    </a:srgbClr>
                  </a:outerShdw>
                </a:effectLst>
              </a:rPr>
              <a:t> Crispus, the synagogue leader, and his entire household believed in the Lord; and many of the Corinthians who heard Paul believed and were baptized.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a:p>
            <a:pPr marL="0" indent="0">
              <a:buNone/>
            </a:pPr>
            <a:endParaRPr lang="en-US" dirty="0">
              <a:effectLst>
                <a:outerShdw blurRad="38100" dist="38100" dir="2700000" algn="tl">
                  <a:srgbClr val="000000">
                    <a:alpha val="43137"/>
                  </a:srgbClr>
                </a:outerShdw>
              </a:effectLst>
            </a:endParaRPr>
          </a:p>
          <a:p>
            <a:endParaRPr lang="en-US" dirty="0">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4006421492"/>
      </p:ext>
    </p:extLst>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F7916-91C0-460C-B558-8DAA48680440}"/>
              </a:ext>
            </a:extLst>
          </p:cNvPr>
          <p:cNvSpPr>
            <a:spLocks noGrp="1"/>
          </p:cNvSpPr>
          <p:nvPr>
            <p:ph type="title"/>
          </p:nvPr>
        </p:nvSpPr>
        <p:spPr/>
        <p:txBody>
          <a:bodyPr/>
          <a:lstStyle/>
          <a:p>
            <a:r>
              <a:rPr lang="en-US" dirty="0"/>
              <a:t>Memory Text</a:t>
            </a:r>
            <a:br>
              <a:rPr lang="en-US" dirty="0"/>
            </a:br>
            <a:r>
              <a:rPr lang="en-US" dirty="0">
                <a:effectLst>
                  <a:outerShdw blurRad="38100" dist="38100" dir="2700000" algn="tl">
                    <a:srgbClr val="000000">
                      <a:alpha val="43137"/>
                    </a:srgbClr>
                  </a:outerShdw>
                </a:effectLst>
              </a:rPr>
              <a:t>Acts 18:9-10 RSV</a:t>
            </a:r>
          </a:p>
        </p:txBody>
      </p:sp>
      <p:sp>
        <p:nvSpPr>
          <p:cNvPr id="3" name="Content Placeholder 2">
            <a:extLst>
              <a:ext uri="{FF2B5EF4-FFF2-40B4-BE49-F238E27FC236}">
                <a16:creationId xmlns:a16="http://schemas.microsoft.com/office/drawing/2014/main" id="{CB2D42D4-7BB8-4C00-A5B5-07B01AC9DAC0}"/>
              </a:ext>
            </a:extLst>
          </p:cNvPr>
          <p:cNvSpPr>
            <a:spLocks noGrp="1"/>
          </p:cNvSpPr>
          <p:nvPr>
            <p:ph idx="1"/>
          </p:nvPr>
        </p:nvSpPr>
        <p:spPr>
          <a:xfrm>
            <a:off x="3505200" y="1676400"/>
            <a:ext cx="5562600" cy="5105400"/>
          </a:xfrm>
        </p:spPr>
        <p:txBody>
          <a:bodyPr>
            <a:normAutofit fontScale="77500" lnSpcReduction="20000"/>
          </a:bodyPr>
          <a:lstStyle/>
          <a:p>
            <a:r>
              <a:rPr lang="en-US" dirty="0">
                <a:effectLst>
                  <a:outerShdw blurRad="38100" dist="38100" dir="2700000" algn="tl">
                    <a:srgbClr val="000000">
                      <a:alpha val="43137"/>
                    </a:srgbClr>
                  </a:outerShdw>
                </a:effectLst>
              </a:rPr>
              <a:t>One night the Lord said to Paul in a vision, “"Do not be afraid, but speak and do not be silent; for I am with you, and no one will lay a hand on you to harm you, for there are many in this city who are my people.“</a:t>
            </a:r>
          </a:p>
          <a:p>
            <a:r>
              <a:rPr lang="en-US" dirty="0">
                <a:effectLst>
                  <a:outerShdw blurRad="38100" dist="38100" dir="2700000" algn="tl">
                    <a:srgbClr val="000000">
                      <a:alpha val="43137"/>
                    </a:srgbClr>
                  </a:outerShdw>
                </a:effectLst>
              </a:rPr>
              <a:t>How do you think Paul felt after having this vision?</a:t>
            </a:r>
          </a:p>
          <a:p>
            <a:r>
              <a:rPr lang="en-US" dirty="0">
                <a:effectLst>
                  <a:outerShdw blurRad="38100" dist="38100" dir="2700000" algn="tl">
                    <a:srgbClr val="000000">
                      <a:alpha val="43137"/>
                    </a:srgbClr>
                  </a:outerShdw>
                </a:effectLst>
              </a:rPr>
              <a:t>What similar promise did the Lord make to all who would be His disciples in the great commission?</a:t>
            </a:r>
          </a:p>
          <a:p>
            <a:r>
              <a:rPr lang="en-US" dirty="0">
                <a:effectLst>
                  <a:outerShdw blurRad="38100" dist="38100" dir="2700000" algn="tl">
                    <a:srgbClr val="000000">
                      <a:alpha val="43137"/>
                    </a:srgbClr>
                  </a:outerShdw>
                </a:effectLst>
              </a:rPr>
              <a:t>Knowing that the Lord is also with us, how can we approach opportunities to minister for Him?</a:t>
            </a:r>
          </a:p>
          <a:p>
            <a:endParaRPr lang="en-US" dirty="0">
              <a:effectLst>
                <a:outerShdw blurRad="38100" dist="38100" dir="2700000" algn="tl">
                  <a:srgbClr val="000000">
                    <a:alpha val="43137"/>
                  </a:srgbClr>
                </a:outerShdw>
              </a:effectLst>
            </a:endParaRPr>
          </a:p>
          <a:p>
            <a:endParaRPr lang="en-US" dirty="0">
              <a:effectLst>
                <a:outerShdw blurRad="38100" dist="38100" dir="2700000" algn="tl">
                  <a:srgbClr val="000000">
                    <a:alpha val="43137"/>
                  </a:srgbClr>
                </a:outerShdw>
              </a:effectLst>
            </a:endParaRPr>
          </a:p>
          <a:p>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01151622"/>
      </p:ext>
    </p:extLst>
  </p:cSld>
  <p:clrMapOvr>
    <a:masterClrMapping/>
  </p:clrMapOvr>
  <p:transition spd="med">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35A29-B2A3-50CA-474A-7FB4F331382A}"/>
              </a:ext>
            </a:extLst>
          </p:cNvPr>
          <p:cNvSpPr>
            <a:spLocks noGrp="1"/>
          </p:cNvSpPr>
          <p:nvPr>
            <p:ph type="title"/>
          </p:nvPr>
        </p:nvSpPr>
        <p:spPr/>
        <p:txBody>
          <a:bodyPr/>
          <a:lstStyle/>
          <a:p>
            <a:r>
              <a:rPr lang="en-US" dirty="0"/>
              <a:t>Problems in 1 Corinthians</a:t>
            </a:r>
          </a:p>
        </p:txBody>
      </p:sp>
      <p:sp>
        <p:nvSpPr>
          <p:cNvPr id="3" name="Content Placeholder 2">
            <a:extLst>
              <a:ext uri="{FF2B5EF4-FFF2-40B4-BE49-F238E27FC236}">
                <a16:creationId xmlns:a16="http://schemas.microsoft.com/office/drawing/2014/main" id="{0A316BF8-7868-DCD5-0A04-231A59F725E4}"/>
              </a:ext>
            </a:extLst>
          </p:cNvPr>
          <p:cNvSpPr>
            <a:spLocks noGrp="1"/>
          </p:cNvSpPr>
          <p:nvPr>
            <p:ph idx="1"/>
          </p:nvPr>
        </p:nvSpPr>
        <p:spPr>
          <a:xfrm>
            <a:off x="533400" y="1905000"/>
            <a:ext cx="7924800" cy="4449763"/>
          </a:xfrm>
        </p:spPr>
        <p:txBody>
          <a:bodyPr>
            <a:normAutofit lnSpcReduction="10000"/>
          </a:bodyPr>
          <a:lstStyle/>
          <a:p>
            <a:r>
              <a:rPr lang="en-US" dirty="0"/>
              <a:t>Divisions in the Church (1:10-4:21)</a:t>
            </a:r>
          </a:p>
          <a:p>
            <a:r>
              <a:rPr lang="en-US" dirty="0"/>
              <a:t>Law Suits and Immorality in the church (Ch 5-6)</a:t>
            </a:r>
          </a:p>
          <a:p>
            <a:r>
              <a:rPr lang="en-US" dirty="0"/>
              <a:t>Instructions on Marriage and Divorce (Ch 7)</a:t>
            </a:r>
          </a:p>
          <a:p>
            <a:r>
              <a:rPr lang="en-US" dirty="0"/>
              <a:t>Instruction on Food offered to Idols (8:1-11:1)</a:t>
            </a:r>
          </a:p>
          <a:p>
            <a:r>
              <a:rPr lang="en-US" dirty="0"/>
              <a:t>Instruction on Public Worship (11:2-14:40)</a:t>
            </a:r>
          </a:p>
          <a:p>
            <a:r>
              <a:rPr lang="en-US" dirty="0"/>
              <a:t>Instruction on the Resurrection ( Ch 15)  [</a:t>
            </a:r>
            <a:r>
              <a:rPr lang="en-US" dirty="0">
                <a:hlinkClick r:id="rId3" action="ppaction://hlinksldjump"/>
              </a:rPr>
              <a:t>R</a:t>
            </a:r>
            <a:r>
              <a:rPr lang="en-US" dirty="0"/>
              <a:t>]</a:t>
            </a:r>
          </a:p>
        </p:txBody>
      </p:sp>
    </p:spTree>
    <p:extLst>
      <p:ext uri="{BB962C8B-B14F-4D97-AF65-F5344CB8AC3E}">
        <p14:creationId xmlns:p14="http://schemas.microsoft.com/office/powerpoint/2010/main" val="81694859"/>
      </p:ext>
    </p:extLst>
  </p:cSld>
  <p:clrMapOvr>
    <a:masterClrMapping/>
  </p:clrMapOvr>
  <p:transition spd="med">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724FA-8F00-4E07-B4A9-ADE9C9C4A328}"/>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1 Corinthians 5:9 NIV</a:t>
            </a:r>
          </a:p>
        </p:txBody>
      </p:sp>
      <p:sp>
        <p:nvSpPr>
          <p:cNvPr id="3" name="Content Placeholder 2">
            <a:extLst>
              <a:ext uri="{FF2B5EF4-FFF2-40B4-BE49-F238E27FC236}">
                <a16:creationId xmlns:a16="http://schemas.microsoft.com/office/drawing/2014/main" id="{9D882872-B8B8-4AAC-A508-AB982018563E}"/>
              </a:ext>
            </a:extLst>
          </p:cNvPr>
          <p:cNvSpPr>
            <a:spLocks noGrp="1"/>
          </p:cNvSpPr>
          <p:nvPr>
            <p:ph idx="1"/>
          </p:nvPr>
        </p:nvSpPr>
        <p:spPr/>
        <p:txBody>
          <a:bodyPr>
            <a:normAutofit/>
          </a:bodyPr>
          <a:lstStyle/>
          <a:p>
            <a:r>
              <a:rPr lang="en-US" dirty="0">
                <a:effectLst>
                  <a:outerShdw blurRad="38100" dist="38100" dir="2700000" algn="tl">
                    <a:srgbClr val="000000">
                      <a:alpha val="43137"/>
                    </a:srgbClr>
                  </a:outerShdw>
                </a:effectLst>
              </a:rPr>
              <a:t>I wrote to you in my letter not to associate with sexually immoral people--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a:p>
            <a:endParaRPr lang="en-US" dirty="0"/>
          </a:p>
        </p:txBody>
      </p:sp>
    </p:spTree>
    <p:extLst>
      <p:ext uri="{BB962C8B-B14F-4D97-AF65-F5344CB8AC3E}">
        <p14:creationId xmlns:p14="http://schemas.microsoft.com/office/powerpoint/2010/main" val="3274726294"/>
      </p:ext>
    </p:extLst>
  </p:cSld>
  <p:clrMapOvr>
    <a:masterClrMapping/>
  </p:clrMapOvr>
  <p:transition spd="med">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0497B-151B-4707-BC77-11EB541FF888}"/>
              </a:ext>
            </a:extLst>
          </p:cNvPr>
          <p:cNvSpPr>
            <a:spLocks noGrp="1"/>
          </p:cNvSpPr>
          <p:nvPr>
            <p:ph type="title"/>
          </p:nvPr>
        </p:nvSpPr>
        <p:spPr/>
        <p:txBody>
          <a:bodyPr/>
          <a:lstStyle/>
          <a:p>
            <a:r>
              <a:rPr lang="en-US" dirty="0"/>
              <a:t>1 Corinthians 7:1 ESV</a:t>
            </a:r>
          </a:p>
        </p:txBody>
      </p:sp>
      <p:sp>
        <p:nvSpPr>
          <p:cNvPr id="3" name="Content Placeholder 2">
            <a:extLst>
              <a:ext uri="{FF2B5EF4-FFF2-40B4-BE49-F238E27FC236}">
                <a16:creationId xmlns:a16="http://schemas.microsoft.com/office/drawing/2014/main" id="{71CFBB94-F0B5-4DD2-A096-9C61F1DDB31B}"/>
              </a:ext>
            </a:extLst>
          </p:cNvPr>
          <p:cNvSpPr>
            <a:spLocks noGrp="1"/>
          </p:cNvSpPr>
          <p:nvPr>
            <p:ph idx="1"/>
          </p:nvPr>
        </p:nvSpPr>
        <p:spPr/>
        <p:txBody>
          <a:bodyPr>
            <a:normAutofit/>
          </a:bodyPr>
          <a:lstStyle/>
          <a:p>
            <a:r>
              <a:rPr lang="en-US" dirty="0"/>
              <a:t>Now concerning the matters about which you wrote: "It is good for a man not to have sexual relations with a woman."  [</a:t>
            </a:r>
            <a:r>
              <a:rPr lang="en-US" dirty="0">
                <a:hlinkClick r:id="rId3" action="ppaction://hlinksldjump"/>
              </a:rPr>
              <a:t>R</a:t>
            </a:r>
            <a:r>
              <a:rPr lang="en-US" dirty="0"/>
              <a:t>]</a:t>
            </a:r>
          </a:p>
        </p:txBody>
      </p:sp>
    </p:spTree>
    <p:extLst>
      <p:ext uri="{BB962C8B-B14F-4D97-AF65-F5344CB8AC3E}">
        <p14:creationId xmlns:p14="http://schemas.microsoft.com/office/powerpoint/2010/main" val="1502374727"/>
      </p:ext>
    </p:ext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5120-DBA9-BE04-F86C-6266A707ED4E}"/>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862693C9-4E33-1379-8CC2-81EEAED407DC}"/>
              </a:ext>
            </a:extLst>
          </p:cNvPr>
          <p:cNvSpPr>
            <a:spLocks noGrp="1"/>
          </p:cNvSpPr>
          <p:nvPr>
            <p:ph idx="1"/>
          </p:nvPr>
        </p:nvSpPr>
        <p:spPr>
          <a:xfrm>
            <a:off x="3505200" y="1676400"/>
            <a:ext cx="5562600" cy="5029200"/>
          </a:xfrm>
        </p:spPr>
        <p:txBody>
          <a:bodyPr>
            <a:normAutofit fontScale="77500" lnSpcReduction="20000"/>
          </a:bodyPr>
          <a:lstStyle/>
          <a:p>
            <a:r>
              <a:rPr lang="en-US" dirty="0"/>
              <a:t>First and second Corinthians are letters written by the apostle Paul to the church of Corinth.  In the first, Paul deals with problems in the church and questions that church members raised for him to answer.  In the second, Paul seeks to establish his credentials as a worthy minister of the gospel.  Our lesson this week sets the stage for understanding his ministry to the Corinthian church.</a:t>
            </a:r>
          </a:p>
          <a:p>
            <a:pPr lvl="1"/>
            <a:r>
              <a:rPr lang="en-US" dirty="0"/>
              <a:t>Paul’s Identity and Authority</a:t>
            </a:r>
          </a:p>
          <a:p>
            <a:pPr lvl="1"/>
            <a:r>
              <a:rPr lang="en-US" dirty="0"/>
              <a:t>Missionary Church Planter</a:t>
            </a:r>
          </a:p>
          <a:p>
            <a:pPr lvl="1"/>
            <a:r>
              <a:rPr lang="en-US" dirty="0"/>
              <a:t>Prolific Letter Writer</a:t>
            </a:r>
          </a:p>
          <a:p>
            <a:pPr lvl="1"/>
            <a:r>
              <a:rPr lang="en-US" dirty="0"/>
              <a:t>Summary</a:t>
            </a:r>
          </a:p>
          <a:p>
            <a:pPr lvl="1"/>
            <a:endParaRPr lang="en-US" dirty="0"/>
          </a:p>
        </p:txBody>
      </p:sp>
    </p:spTree>
    <p:extLst>
      <p:ext uri="{BB962C8B-B14F-4D97-AF65-F5344CB8AC3E}">
        <p14:creationId xmlns:p14="http://schemas.microsoft.com/office/powerpoint/2010/main" val="1252613011"/>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6EAC7ECB-8C87-6E5B-7DBB-56AE8050EB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F6CE65-204F-AAFE-6B25-E722135633B8}"/>
              </a:ext>
            </a:extLst>
          </p:cNvPr>
          <p:cNvSpPr>
            <a:spLocks noGrp="1"/>
          </p:cNvSpPr>
          <p:nvPr>
            <p:ph type="title"/>
          </p:nvPr>
        </p:nvSpPr>
        <p:spPr>
          <a:xfrm>
            <a:off x="3771900" y="381000"/>
            <a:ext cx="5029200" cy="990600"/>
          </a:xfrm>
        </p:spPr>
        <p:txBody>
          <a:bodyPr/>
          <a:lstStyle/>
          <a:p>
            <a:r>
              <a:rPr lang="en-US" dirty="0"/>
              <a:t>Paul’s Identity and Authority</a:t>
            </a:r>
          </a:p>
        </p:txBody>
      </p:sp>
      <p:sp>
        <p:nvSpPr>
          <p:cNvPr id="3" name="Content Placeholder 2">
            <a:extLst>
              <a:ext uri="{FF2B5EF4-FFF2-40B4-BE49-F238E27FC236}">
                <a16:creationId xmlns:a16="http://schemas.microsoft.com/office/drawing/2014/main" id="{7D799E87-BD4A-9644-FA34-AA949AD466B6}"/>
              </a:ext>
            </a:extLst>
          </p:cNvPr>
          <p:cNvSpPr>
            <a:spLocks noGrp="1"/>
          </p:cNvSpPr>
          <p:nvPr>
            <p:ph idx="1"/>
          </p:nvPr>
        </p:nvSpPr>
        <p:spPr>
          <a:xfrm>
            <a:off x="3505200" y="1676400"/>
            <a:ext cx="5562600" cy="5181600"/>
          </a:xfrm>
        </p:spPr>
        <p:txBody>
          <a:bodyPr>
            <a:normAutofit fontScale="85000" lnSpcReduction="10000"/>
          </a:bodyPr>
          <a:lstStyle/>
          <a:p>
            <a:r>
              <a:rPr lang="en-US" altLang="en-US" sz="3200" dirty="0"/>
              <a:t>How did Paul identify himself in his greetings to the Corinthian church?  (</a:t>
            </a:r>
            <a:r>
              <a:rPr lang="en-US" altLang="en-US" sz="3200" dirty="0">
                <a:hlinkClick r:id="rId4" action="ppaction://hlinksldjump"/>
              </a:rPr>
              <a:t>1 Cor 1:1, 2 Cor 1:1</a:t>
            </a:r>
            <a:r>
              <a:rPr lang="en-US" altLang="en-US" sz="3200" dirty="0"/>
              <a:t>)</a:t>
            </a:r>
          </a:p>
          <a:p>
            <a:r>
              <a:rPr lang="en-US" altLang="en-US" dirty="0"/>
              <a:t>How does Paul include himself with the other apostles as he describes the eyewitnesses of the resurrection? (</a:t>
            </a:r>
            <a:r>
              <a:rPr lang="en-US" altLang="en-US" dirty="0">
                <a:hlinkClick r:id="rId5" action="ppaction://hlinksldjump"/>
              </a:rPr>
              <a:t>1 Cor 15:5-8</a:t>
            </a:r>
            <a:r>
              <a:rPr lang="en-US" altLang="en-US" dirty="0"/>
              <a:t>)</a:t>
            </a:r>
          </a:p>
          <a:p>
            <a:r>
              <a:rPr lang="en-US" altLang="en-US" dirty="0"/>
              <a:t>Why was it important for Paul to establish the fact that he was an apostle of Jesus Christ?</a:t>
            </a:r>
          </a:p>
          <a:p>
            <a:r>
              <a:rPr lang="en-US" altLang="en-US" dirty="0"/>
              <a:t>What was Paul’s claim about his understanding of the gospel?  (</a:t>
            </a:r>
            <a:r>
              <a:rPr lang="en-US" altLang="en-US" dirty="0">
                <a:hlinkClick r:id="rId6" action="ppaction://hlinksldjump"/>
              </a:rPr>
              <a:t>Gal 1:11-12</a:t>
            </a:r>
            <a:r>
              <a:rPr lang="en-US" altLang="en-US" dirty="0"/>
              <a:t>)</a:t>
            </a:r>
          </a:p>
          <a:p>
            <a:endParaRPr lang="en-US" altLang="en-US" dirty="0"/>
          </a:p>
          <a:p>
            <a:endParaRPr lang="en-US" altLang="en-US" sz="3200" dirty="0"/>
          </a:p>
          <a:p>
            <a:endParaRPr lang="en-US" altLang="en-US" sz="3200" dirty="0"/>
          </a:p>
        </p:txBody>
      </p:sp>
    </p:spTree>
    <p:extLst>
      <p:ext uri="{BB962C8B-B14F-4D97-AF65-F5344CB8AC3E}">
        <p14:creationId xmlns:p14="http://schemas.microsoft.com/office/powerpoint/2010/main" val="1082784231"/>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Missionary Church Planter</a:t>
            </a:r>
          </a:p>
        </p:txBody>
      </p:sp>
      <p:sp>
        <p:nvSpPr>
          <p:cNvPr id="3" name="Content Placeholder 2"/>
          <p:cNvSpPr>
            <a:spLocks noGrp="1"/>
          </p:cNvSpPr>
          <p:nvPr>
            <p:ph idx="1"/>
          </p:nvPr>
        </p:nvSpPr>
        <p:spPr/>
        <p:txBody>
          <a:bodyPr>
            <a:normAutofit fontScale="85000" lnSpcReduction="20000"/>
          </a:bodyPr>
          <a:lstStyle/>
          <a:p>
            <a:r>
              <a:rPr lang="en-US" dirty="0">
                <a:effectLst/>
              </a:rPr>
              <a:t>Where did the apostle Paul journey to establish new Christian churches? [</a:t>
            </a:r>
            <a:r>
              <a:rPr lang="en-US" dirty="0">
                <a:effectLst/>
                <a:hlinkClick r:id="rId4" action="ppaction://hlinksldjump"/>
              </a:rPr>
              <a:t>Maps</a:t>
            </a:r>
            <a:r>
              <a:rPr lang="en-US" dirty="0">
                <a:effectLst/>
              </a:rPr>
              <a:t>]</a:t>
            </a:r>
          </a:p>
          <a:p>
            <a:r>
              <a:rPr lang="en-US" dirty="0">
                <a:effectLst/>
              </a:rPr>
              <a:t>What was the culture like in Corinth when Paul arrived there in about 50 AD? [</a:t>
            </a:r>
            <a:r>
              <a:rPr lang="en-US" dirty="0">
                <a:effectLst/>
                <a:hlinkClick r:id="rId5" action="ppaction://hlinksldjump"/>
              </a:rPr>
              <a:t>Culture</a:t>
            </a:r>
            <a:r>
              <a:rPr lang="en-US" dirty="0">
                <a:effectLst/>
              </a:rPr>
              <a:t>]</a:t>
            </a:r>
          </a:p>
          <a:p>
            <a:r>
              <a:rPr lang="en-US" dirty="0">
                <a:effectLst/>
              </a:rPr>
              <a:t>How did Paul begin his ministry in Corinth? (</a:t>
            </a:r>
            <a:r>
              <a:rPr lang="en-US" dirty="0">
                <a:effectLst/>
                <a:hlinkClick r:id="rId6" action="ppaction://hlinksldjump"/>
              </a:rPr>
              <a:t>Acts 18:1-6</a:t>
            </a:r>
            <a:r>
              <a:rPr lang="en-US" dirty="0">
                <a:effectLst/>
              </a:rPr>
              <a:t>)</a:t>
            </a:r>
          </a:p>
          <a:p>
            <a:r>
              <a:rPr lang="en-US" dirty="0">
                <a:effectLst/>
              </a:rPr>
              <a:t>What happened when Paul left the synagogue and started a church next door? (</a:t>
            </a:r>
            <a:r>
              <a:rPr lang="en-US" dirty="0">
                <a:effectLst/>
                <a:hlinkClick r:id="rId7" action="ppaction://hlinksldjump"/>
              </a:rPr>
              <a:t>Acts 18:7-8</a:t>
            </a:r>
            <a:r>
              <a:rPr lang="en-US" dirty="0">
                <a:effectLst/>
              </a:rPr>
              <a:t>)</a:t>
            </a:r>
          </a:p>
          <a:p>
            <a:r>
              <a:rPr lang="en-US" dirty="0">
                <a:effectLst/>
              </a:rPr>
              <a:t>What problems did the apostle Paul address in first Corinthians? [</a:t>
            </a:r>
            <a:r>
              <a:rPr lang="en-US" dirty="0">
                <a:effectLst/>
                <a:hlinkClick r:id="rId8" action="ppaction://hlinksldjump"/>
              </a:rPr>
              <a:t>Problems</a:t>
            </a:r>
            <a:r>
              <a:rPr lang="en-US" dirty="0">
                <a:effectLst/>
              </a:rPr>
              <a:t>]</a:t>
            </a:r>
          </a:p>
          <a:p>
            <a:endParaRPr lang="en-US" dirty="0">
              <a:effectLst/>
            </a:endParaRPr>
          </a:p>
          <a:p>
            <a:endParaRPr lang="en-US" dirty="0">
              <a:effectLst/>
            </a:endParaRPr>
          </a:p>
          <a:p>
            <a:endParaRPr lang="en-US" dirty="0">
              <a:effectLst/>
            </a:endParaRPr>
          </a:p>
        </p:txBody>
      </p:sp>
    </p:spTree>
    <p:extLst>
      <p:ext uri="{BB962C8B-B14F-4D97-AF65-F5344CB8AC3E}">
        <p14:creationId xmlns:p14="http://schemas.microsoft.com/office/powerpoint/2010/main" val="148846617"/>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Prolific Letter Writer</a:t>
            </a:r>
          </a:p>
        </p:txBody>
      </p:sp>
      <p:sp>
        <p:nvSpPr>
          <p:cNvPr id="3" name="Content Placeholder 2"/>
          <p:cNvSpPr>
            <a:spLocks noGrp="1"/>
          </p:cNvSpPr>
          <p:nvPr>
            <p:ph idx="1"/>
          </p:nvPr>
        </p:nvSpPr>
        <p:spPr/>
        <p:txBody>
          <a:bodyPr>
            <a:normAutofit/>
          </a:bodyPr>
          <a:lstStyle/>
          <a:p>
            <a:r>
              <a:rPr lang="en-US" dirty="0"/>
              <a:t>How many letters of Paul appear in the New Testament? </a:t>
            </a:r>
          </a:p>
          <a:p>
            <a:r>
              <a:rPr lang="en-US" dirty="0"/>
              <a:t>How many letters did Paul write to the Corinthians? (</a:t>
            </a:r>
            <a:r>
              <a:rPr lang="en-US" dirty="0">
                <a:hlinkClick r:id="rId4" action="ppaction://hlinksldjump"/>
              </a:rPr>
              <a:t>1 Cor 5:9</a:t>
            </a:r>
            <a:r>
              <a:rPr lang="en-US" dirty="0"/>
              <a:t>)</a:t>
            </a:r>
          </a:p>
          <a:p>
            <a:r>
              <a:rPr lang="en-US" dirty="0"/>
              <a:t>What letter did the Corinthians write to Paul? (</a:t>
            </a:r>
            <a:r>
              <a:rPr lang="en-US" dirty="0">
                <a:hlinkClick r:id="rId5" action="ppaction://hlinksldjump"/>
              </a:rPr>
              <a:t>1 Cor 7:1</a:t>
            </a:r>
            <a:r>
              <a:rPr lang="en-US" dirty="0"/>
              <a:t>)</a:t>
            </a:r>
          </a:p>
        </p:txBody>
      </p:sp>
    </p:spTree>
    <p:extLst>
      <p:ext uri="{BB962C8B-B14F-4D97-AF65-F5344CB8AC3E}">
        <p14:creationId xmlns:p14="http://schemas.microsoft.com/office/powerpoint/2010/main" val="3811159139"/>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32FF5A9C-3BC6-76C4-D968-DF25BFB2BE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27F174-2F35-EF73-4BF0-E15398964765}"/>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30F56A72-B621-6128-3482-1E386920BE43}"/>
              </a:ext>
            </a:extLst>
          </p:cNvPr>
          <p:cNvSpPr>
            <a:spLocks noGrp="1"/>
          </p:cNvSpPr>
          <p:nvPr>
            <p:ph idx="1"/>
          </p:nvPr>
        </p:nvSpPr>
        <p:spPr>
          <a:xfrm>
            <a:off x="3429000" y="1676400"/>
            <a:ext cx="5638800" cy="5181600"/>
          </a:xfrm>
        </p:spPr>
        <p:txBody>
          <a:bodyPr>
            <a:normAutofit fontScale="70000" lnSpcReduction="20000"/>
          </a:bodyPr>
          <a:lstStyle/>
          <a:p>
            <a:r>
              <a:rPr lang="en-US" dirty="0"/>
              <a:t>The apostle Paul consistently presented himself in his letters as an apostle of the Lord Jesus Christ</a:t>
            </a:r>
          </a:p>
          <a:p>
            <a:r>
              <a:rPr lang="en-US" dirty="0"/>
              <a:t>Although he was not one of the twelve, he identified with them as having seen the Lord and having been commissioned and sent to proclaim the Gospel, particularly to the Gentiles.</a:t>
            </a:r>
          </a:p>
          <a:p>
            <a:r>
              <a:rPr lang="en-US" dirty="0"/>
              <a:t>In writing to the Galatians, he declared that his understanding of the gospel did not come from man but by direct revelation from Jesus Christ Himself.</a:t>
            </a:r>
          </a:p>
          <a:p>
            <a:r>
              <a:rPr lang="en-US" dirty="0"/>
              <a:t>Paul’s gospel was righteousness by faith: we are saved by God’s grace in sending His Son to die for our sins, and we receive His grace by faith trusting in Jesus for the forgiveness of our sins and eternal life with God.</a:t>
            </a:r>
          </a:p>
          <a:p>
            <a:endParaRPr lang="en-US" dirty="0"/>
          </a:p>
          <a:p>
            <a:endParaRPr lang="en-US" dirty="0"/>
          </a:p>
        </p:txBody>
      </p:sp>
    </p:spTree>
    <p:extLst>
      <p:ext uri="{BB962C8B-B14F-4D97-AF65-F5344CB8AC3E}">
        <p14:creationId xmlns:p14="http://schemas.microsoft.com/office/powerpoint/2010/main" val="1871190204"/>
      </p:ext>
    </p:ext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C69B01FD-54D7-D1C9-31DB-9B4ACC16B1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BF3340-7752-73FE-44EF-2BD11FA2B4FE}"/>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E760C847-8632-7962-539D-D18EE7E1FD5E}"/>
              </a:ext>
            </a:extLst>
          </p:cNvPr>
          <p:cNvSpPr>
            <a:spLocks noGrp="1"/>
          </p:cNvSpPr>
          <p:nvPr>
            <p:ph idx="1"/>
          </p:nvPr>
        </p:nvSpPr>
        <p:spPr>
          <a:xfrm>
            <a:off x="3505200" y="1676400"/>
            <a:ext cx="5562600" cy="5181600"/>
          </a:xfrm>
        </p:spPr>
        <p:txBody>
          <a:bodyPr>
            <a:normAutofit fontScale="70000" lnSpcReduction="20000"/>
          </a:bodyPr>
          <a:lstStyle/>
          <a:p>
            <a:pPr>
              <a:defRPr/>
            </a:pPr>
            <a:r>
              <a:rPr lang="en-US" dirty="0"/>
              <a:t>As an apostle, Paul had the authority to defend the faith and correct the church in theology and practice.</a:t>
            </a:r>
          </a:p>
          <a:p>
            <a:pPr>
              <a:defRPr/>
            </a:pPr>
            <a:r>
              <a:rPr lang="en-US" dirty="0"/>
              <a:t>From 44 to 58 AD, Paul led three missionary journeys to Asia Minor and into Greece.</a:t>
            </a:r>
          </a:p>
          <a:p>
            <a:pPr>
              <a:defRPr/>
            </a:pPr>
            <a:r>
              <a:rPr lang="en-US" dirty="0"/>
              <a:t>He established at least eight churches in various cities and encouraged others through his letters.</a:t>
            </a:r>
          </a:p>
          <a:p>
            <a:pPr>
              <a:defRPr/>
            </a:pPr>
            <a:r>
              <a:rPr lang="en-US" dirty="0"/>
              <a:t>In Corinth, he began in the synagogue to preach Christ as the Messiah, but when opposition arose, he moved to a house next door and baptized the synagogue leader and his family. Many were then added to the church.</a:t>
            </a:r>
          </a:p>
          <a:p>
            <a:pPr>
              <a:defRPr/>
            </a:pPr>
            <a:r>
              <a:rPr lang="en-US" dirty="0"/>
              <a:t>Corinth was a large city near Athens, a crossroads for commerce, trade, and travel</a:t>
            </a:r>
          </a:p>
        </p:txBody>
      </p:sp>
    </p:spTree>
    <p:extLst>
      <p:ext uri="{BB962C8B-B14F-4D97-AF65-F5344CB8AC3E}">
        <p14:creationId xmlns:p14="http://schemas.microsoft.com/office/powerpoint/2010/main" val="1872224627"/>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75364285-449E-A52D-F417-F618AE09A1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6906C5-6779-D880-195E-53AB8B4C2149}"/>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B14BD3FA-DCF5-2B39-12C6-6778AAF53CD8}"/>
              </a:ext>
            </a:extLst>
          </p:cNvPr>
          <p:cNvSpPr>
            <a:spLocks noGrp="1"/>
          </p:cNvSpPr>
          <p:nvPr>
            <p:ph idx="1"/>
          </p:nvPr>
        </p:nvSpPr>
        <p:spPr>
          <a:xfrm>
            <a:off x="3505200" y="1676400"/>
            <a:ext cx="5562600" cy="5181600"/>
          </a:xfrm>
        </p:spPr>
        <p:txBody>
          <a:bodyPr>
            <a:normAutofit fontScale="70000" lnSpcReduction="20000"/>
          </a:bodyPr>
          <a:lstStyle/>
          <a:p>
            <a:pPr marL="274320" indent="-274320"/>
            <a:r>
              <a:rPr lang="en-US" dirty="0"/>
              <a:t>Its Greek and Roman culture was rife with idolatry and immorality  including temple prostitutes in the temple of Aphrodite.</a:t>
            </a:r>
          </a:p>
          <a:p>
            <a:pPr marL="274320" indent="-274320"/>
            <a:r>
              <a:rPr lang="en-US" dirty="0"/>
              <a:t>It is little wonder that the church had problems in such an environment.</a:t>
            </a:r>
          </a:p>
          <a:p>
            <a:pPr marL="274320" indent="-274320"/>
            <a:r>
              <a:rPr lang="en-US" dirty="0"/>
              <a:t>In 1 Corinthians Paul deals with divisions in the church, lawsuits between believers, sexuality immorality in the church, marriage and divorce, sexual relations, food offered to idols, spiritual gifts in public worship, and doubts about the  resurrection.</a:t>
            </a:r>
          </a:p>
          <a:p>
            <a:pPr marL="274320" indent="-274320"/>
            <a:r>
              <a:rPr lang="en-US" dirty="0"/>
              <a:t>Much of His inspired council can be applied to us and our churches today.</a:t>
            </a:r>
          </a:p>
          <a:p>
            <a:pPr marL="274320" indent="-274320"/>
            <a:r>
              <a:rPr lang="en-US" dirty="0"/>
              <a:t>As you study these letters this quarter, will you listen with an open heart to what the Spirit says to you?</a:t>
            </a:r>
          </a:p>
        </p:txBody>
      </p:sp>
    </p:spTree>
    <p:extLst>
      <p:ext uri="{BB962C8B-B14F-4D97-AF65-F5344CB8AC3E}">
        <p14:creationId xmlns:p14="http://schemas.microsoft.com/office/powerpoint/2010/main" val="2592697620"/>
      </p:ext>
    </p:extLst>
  </p:cSld>
  <p:clrMapOvr>
    <a:masterClrMapping/>
  </p:clrMapOvr>
  <p:transition spd="med">
    <p:random/>
  </p:transition>
</p:sld>
</file>

<file path=ppt/theme/theme1.xml><?xml version="1.0" encoding="utf-8"?>
<a:theme xmlns:a="http://schemas.openxmlformats.org/drawingml/2006/main" name="2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1409992</TotalTime>
  <Words>4932</Words>
  <Application>Microsoft Office PowerPoint</Application>
  <PresentationFormat>On-screen Show (4:3)</PresentationFormat>
  <Paragraphs>315</Paragraphs>
  <Slides>22</Slides>
  <Notes>22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22</vt:i4>
      </vt:variant>
    </vt:vector>
  </HeadingPairs>
  <TitlesOfParts>
    <vt:vector size="27" baseType="lpstr">
      <vt:lpstr>Arial</vt:lpstr>
      <vt:lpstr>Arial Rounded MT Bold</vt:lpstr>
      <vt:lpstr>Calibri</vt:lpstr>
      <vt:lpstr>2_Default Design</vt:lpstr>
      <vt:lpstr>Default Design</vt:lpstr>
      <vt:lpstr>First and Second Corinthians</vt:lpstr>
      <vt:lpstr>Memory Text Acts 18:9-10 RSV</vt:lpstr>
      <vt:lpstr>Overview</vt:lpstr>
      <vt:lpstr>Paul’s Identity and Authority</vt:lpstr>
      <vt:lpstr>Missionary Church Planter</vt:lpstr>
      <vt:lpstr>Prolific Letter Writer</vt:lpstr>
      <vt:lpstr>Summary</vt:lpstr>
      <vt:lpstr>Summary</vt:lpstr>
      <vt:lpstr>Summary</vt:lpstr>
      <vt:lpstr>PowerPoint Presentation</vt:lpstr>
      <vt:lpstr>1 &amp; 2 Corinthians 1:1 ESV</vt:lpstr>
      <vt:lpstr>1 Corinthians 15:5-8 NKJV</vt:lpstr>
      <vt:lpstr>Galatians 1:11-12 NIV</vt:lpstr>
      <vt:lpstr>PowerPoint Presentation</vt:lpstr>
      <vt:lpstr>PowerPoint Presentation</vt:lpstr>
      <vt:lpstr>PowerPoint Presentation</vt:lpstr>
      <vt:lpstr>Corinthian Culture</vt:lpstr>
      <vt:lpstr>Acts 18:1, 4-6 NIV</vt:lpstr>
      <vt:lpstr>Acts 18:7-8 NIV </vt:lpstr>
      <vt:lpstr>Problems in 1 Corinthians</vt:lpstr>
      <vt:lpstr>1 Corinthians 5:9 NIV</vt:lpstr>
      <vt:lpstr>1 Corinthians 7:1 ESV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Paul's Ministry in Corinth</dc:title>
  <dc:subject>First and Second Corinthians</dc:subject>
  <dc:creator>Kenneth J. McNulty</dc:creator>
  <cp:lastModifiedBy>Kenneth McNulty</cp:lastModifiedBy>
  <cp:revision>23636</cp:revision>
  <cp:lastPrinted>2016-06-03T16:02:10Z</cp:lastPrinted>
  <dcterms:created xsi:type="dcterms:W3CDTF">2005-09-30T23:50:48Z</dcterms:created>
  <dcterms:modified xsi:type="dcterms:W3CDTF">2026-07-03T03:43:54Z</dcterms:modified>
  <cp:category>Bible Books</cp:category>
</cp:coreProperties>
</file>