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65" r:id="rId1"/>
    <p:sldMasterId id="2147486578" r:id="rId2"/>
    <p:sldMasterId id="2147486580" r:id="rId3"/>
    <p:sldMasterId id="2147486586" r:id="rId4"/>
  </p:sldMasterIdLst>
  <p:notesMasterIdLst>
    <p:notesMasterId r:id="rId26"/>
  </p:notesMasterIdLst>
  <p:handoutMasterIdLst>
    <p:handoutMasterId r:id="rId27"/>
  </p:handoutMasterIdLst>
  <p:sldIdLst>
    <p:sldId id="3191" r:id="rId5"/>
    <p:sldId id="2881" r:id="rId6"/>
    <p:sldId id="3193" r:id="rId7"/>
    <p:sldId id="3155" r:id="rId8"/>
    <p:sldId id="3164" r:id="rId9"/>
    <p:sldId id="2130" r:id="rId10"/>
    <p:sldId id="3159" r:id="rId11"/>
    <p:sldId id="3160" r:id="rId12"/>
    <p:sldId id="3176" r:id="rId13"/>
    <p:sldId id="3118" r:id="rId14"/>
    <p:sldId id="1855" r:id="rId15"/>
    <p:sldId id="3195" r:id="rId16"/>
    <p:sldId id="3161" r:id="rId17"/>
    <p:sldId id="3194" r:id="rId18"/>
    <p:sldId id="2880" r:id="rId19"/>
    <p:sldId id="3187" r:id="rId20"/>
    <p:sldId id="2882" r:id="rId21"/>
    <p:sldId id="3196" r:id="rId22"/>
    <p:sldId id="2943" r:id="rId23"/>
    <p:sldId id="2895" r:id="rId24"/>
    <p:sldId id="2147" r:id="rId25"/>
  </p:sldIdLst>
  <p:sldSz cx="9144000" cy="6858000" type="screen4x3"/>
  <p:notesSz cx="7102475" cy="9388475"/>
  <p:defaultTextStyle>
    <a:defPPr>
      <a:defRPr lang="en-US"/>
    </a:defPPr>
    <a:lvl1pPr algn="l" rtl="0" fontAlgn="base">
      <a:spcBef>
        <a:spcPct val="0"/>
      </a:spcBef>
      <a:spcAft>
        <a:spcPct val="0"/>
      </a:spcAft>
      <a:defRPr kern="1200">
        <a:solidFill>
          <a:schemeClr val="folHlink"/>
        </a:solidFill>
        <a:latin typeface="Arial" charset="0"/>
        <a:ea typeface="+mn-ea"/>
        <a:cs typeface="Arial" charset="0"/>
      </a:defRPr>
    </a:lvl1pPr>
    <a:lvl2pPr marL="457200" algn="l" rtl="0" fontAlgn="base">
      <a:spcBef>
        <a:spcPct val="0"/>
      </a:spcBef>
      <a:spcAft>
        <a:spcPct val="0"/>
      </a:spcAft>
      <a:defRPr kern="1200">
        <a:solidFill>
          <a:schemeClr val="folHlink"/>
        </a:solidFill>
        <a:latin typeface="Arial" charset="0"/>
        <a:ea typeface="+mn-ea"/>
        <a:cs typeface="Arial" charset="0"/>
      </a:defRPr>
    </a:lvl2pPr>
    <a:lvl3pPr marL="914400" algn="l" rtl="0" fontAlgn="base">
      <a:spcBef>
        <a:spcPct val="0"/>
      </a:spcBef>
      <a:spcAft>
        <a:spcPct val="0"/>
      </a:spcAft>
      <a:defRPr kern="1200">
        <a:solidFill>
          <a:schemeClr val="folHlink"/>
        </a:solidFill>
        <a:latin typeface="Arial" charset="0"/>
        <a:ea typeface="+mn-ea"/>
        <a:cs typeface="Arial" charset="0"/>
      </a:defRPr>
    </a:lvl3pPr>
    <a:lvl4pPr marL="1371600" algn="l" rtl="0" fontAlgn="base">
      <a:spcBef>
        <a:spcPct val="0"/>
      </a:spcBef>
      <a:spcAft>
        <a:spcPct val="0"/>
      </a:spcAft>
      <a:defRPr kern="1200">
        <a:solidFill>
          <a:schemeClr val="folHlink"/>
        </a:solidFill>
        <a:latin typeface="Arial" charset="0"/>
        <a:ea typeface="+mn-ea"/>
        <a:cs typeface="Arial" charset="0"/>
      </a:defRPr>
    </a:lvl4pPr>
    <a:lvl5pPr marL="1828800" algn="l" rtl="0" fontAlgn="base">
      <a:spcBef>
        <a:spcPct val="0"/>
      </a:spcBef>
      <a:spcAft>
        <a:spcPct val="0"/>
      </a:spcAft>
      <a:defRPr kern="1200">
        <a:solidFill>
          <a:schemeClr val="folHlink"/>
        </a:solidFill>
        <a:latin typeface="Arial" charset="0"/>
        <a:ea typeface="+mn-ea"/>
        <a:cs typeface="Arial" charset="0"/>
      </a:defRPr>
    </a:lvl5pPr>
    <a:lvl6pPr marL="2286000" algn="l" defTabSz="914400" rtl="0" eaLnBrk="1" latinLnBrk="0" hangingPunct="1">
      <a:defRPr kern="1200">
        <a:solidFill>
          <a:schemeClr val="folHlink"/>
        </a:solidFill>
        <a:latin typeface="Arial" charset="0"/>
        <a:ea typeface="+mn-ea"/>
        <a:cs typeface="Arial" charset="0"/>
      </a:defRPr>
    </a:lvl6pPr>
    <a:lvl7pPr marL="2743200" algn="l" defTabSz="914400" rtl="0" eaLnBrk="1" latinLnBrk="0" hangingPunct="1">
      <a:defRPr kern="1200">
        <a:solidFill>
          <a:schemeClr val="folHlink"/>
        </a:solidFill>
        <a:latin typeface="Arial" charset="0"/>
        <a:ea typeface="+mn-ea"/>
        <a:cs typeface="Arial" charset="0"/>
      </a:defRPr>
    </a:lvl7pPr>
    <a:lvl8pPr marL="3200400" algn="l" defTabSz="914400" rtl="0" eaLnBrk="1" latinLnBrk="0" hangingPunct="1">
      <a:defRPr kern="1200">
        <a:solidFill>
          <a:schemeClr val="folHlink"/>
        </a:solidFill>
        <a:latin typeface="Arial" charset="0"/>
        <a:ea typeface="+mn-ea"/>
        <a:cs typeface="Arial" charset="0"/>
      </a:defRPr>
    </a:lvl8pPr>
    <a:lvl9pPr marL="3657600" algn="l" defTabSz="914400" rtl="0" eaLnBrk="1" latinLnBrk="0" hangingPunct="1">
      <a:defRPr kern="1200">
        <a:solidFill>
          <a:schemeClr val="folHlink"/>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McNulty" initials="KM" lastIdx="2" clrIdx="0">
    <p:extLst>
      <p:ext uri="{19B8F6BF-5375-455C-9EA6-DF929625EA0E}">
        <p15:presenceInfo xmlns:p15="http://schemas.microsoft.com/office/powerpoint/2012/main" userId="6299ae2126c195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62453" autoAdjust="0"/>
  </p:normalViewPr>
  <p:slideViewPr>
    <p:cSldViewPr>
      <p:cViewPr varScale="1">
        <p:scale>
          <a:sx n="53" d="100"/>
          <a:sy n="53" d="100"/>
        </p:scale>
        <p:origin x="1733" y="53"/>
      </p:cViewPr>
      <p:guideLst>
        <p:guide orient="horz" pos="2160"/>
        <p:guide pos="2880"/>
      </p:guideLst>
    </p:cSldViewPr>
  </p:slideViewPr>
  <p:outlineViewPr>
    <p:cViewPr>
      <p:scale>
        <a:sx n="33" d="100"/>
        <a:sy n="33" d="100"/>
      </p:scale>
      <p:origin x="0" y="-9269"/>
    </p:cViewPr>
  </p:outlineViewPr>
  <p:notesTextViewPr>
    <p:cViewPr>
      <p:scale>
        <a:sx n="200" d="100"/>
        <a:sy n="200" d="100"/>
      </p:scale>
      <p:origin x="0" y="0"/>
    </p:cViewPr>
  </p:notesTextViewPr>
  <p:sorterViewPr>
    <p:cViewPr>
      <p:scale>
        <a:sx n="75" d="100"/>
        <a:sy n="75" d="100"/>
      </p:scale>
      <p:origin x="0" y="-1123"/>
    </p:cViewPr>
  </p:sorterViewPr>
  <p:notesViewPr>
    <p:cSldViewPr>
      <p:cViewPr varScale="1">
        <p:scale>
          <a:sx n="63" d="100"/>
          <a:sy n="63" d="100"/>
        </p:scale>
        <p:origin x="3158" y="67"/>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6D812D-51F5-4FE5-A4A1-470FB017C6E3}"/>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E5ADB5A-D5F8-451A-BB34-B2E545868C1B}"/>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F929DFDA-FA1E-40FF-9956-D234420C2A14}" type="datetimeFigureOut">
              <a:rPr lang="en-US" smtClean="0"/>
              <a:t>6/11/2026</a:t>
            </a:fld>
            <a:endParaRPr lang="en-US" dirty="0"/>
          </a:p>
        </p:txBody>
      </p:sp>
      <p:sp>
        <p:nvSpPr>
          <p:cNvPr id="4" name="Footer Placeholder 3">
            <a:extLst>
              <a:ext uri="{FF2B5EF4-FFF2-40B4-BE49-F238E27FC236}">
                <a16:creationId xmlns:a16="http://schemas.microsoft.com/office/drawing/2014/main" id="{8D05B59C-FED4-4A56-80F0-C76A98CB748E}"/>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CAAB61-4088-4F01-8AA0-695C9223DD7F}"/>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06CE996A-FB27-4801-A8E7-9EF22DFC39D1}" type="slidenum">
              <a:rPr lang="en-US" smtClean="0"/>
              <a:t>‹#›</a:t>
            </a:fld>
            <a:endParaRPr lang="en-US" dirty="0"/>
          </a:p>
        </p:txBody>
      </p:sp>
    </p:spTree>
    <p:extLst>
      <p:ext uri="{BB962C8B-B14F-4D97-AF65-F5344CB8AC3E}">
        <p14:creationId xmlns:p14="http://schemas.microsoft.com/office/powerpoint/2010/main" val="2208894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14339" name="Rectangle 3"/>
          <p:cNvSpPr>
            <a:spLocks noGrp="1" noChangeArrowheads="1"/>
          </p:cNvSpPr>
          <p:nvPr>
            <p:ph type="dt" idx="1"/>
          </p:nvPr>
        </p:nvSpPr>
        <p:spPr bwMode="auto">
          <a:xfrm>
            <a:off x="4023092"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dirty="0"/>
          </a:p>
        </p:txBody>
      </p:sp>
      <p:sp>
        <p:nvSpPr>
          <p:cNvPr id="32772"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710248" y="4459526"/>
            <a:ext cx="5681980" cy="422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342" name="Rectangle 6"/>
          <p:cNvSpPr>
            <a:spLocks noGrp="1" noChangeArrowheads="1"/>
          </p:cNvSpPr>
          <p:nvPr>
            <p:ph type="ftr" sz="quarter" idx="4"/>
          </p:nvPr>
        </p:nvSpPr>
        <p:spPr bwMode="auto">
          <a:xfrm>
            <a:off x="0" y="8917422"/>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14343" name="Rectangle 7"/>
          <p:cNvSpPr>
            <a:spLocks noGrp="1" noChangeArrowheads="1"/>
          </p:cNvSpPr>
          <p:nvPr>
            <p:ph type="sldNum" sz="quarter" idx="5"/>
          </p:nvPr>
        </p:nvSpPr>
        <p:spPr bwMode="auto">
          <a:xfrm>
            <a:off x="4023092" y="8917422"/>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a:defRPr sz="1200">
                <a:solidFill>
                  <a:schemeClr val="tx1"/>
                </a:solidFill>
                <a:latin typeface="Arial" charset="0"/>
                <a:cs typeface="+mn-cs"/>
              </a:defRPr>
            </a:lvl1pPr>
          </a:lstStyle>
          <a:p>
            <a:pPr>
              <a:defRPr/>
            </a:pPr>
            <a:fld id="{8FA03DF1-0740-4641-8846-A13960E4BC68}" type="slidenum">
              <a:rPr lang="en-US"/>
              <a:pPr>
                <a:defRPr/>
              </a:pPr>
              <a:t>‹#›</a:t>
            </a:fld>
            <a:endParaRPr lang="en-US" dirty="0"/>
          </a:p>
        </p:txBody>
      </p:sp>
    </p:spTree>
    <p:extLst>
      <p:ext uri="{BB962C8B-B14F-4D97-AF65-F5344CB8AC3E}">
        <p14:creationId xmlns:p14="http://schemas.microsoft.com/office/powerpoint/2010/main" val="1769882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shorts/OsEK1B2g1u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a:t>
            </a:fld>
            <a:endParaRPr lang="en-US" dirty="0"/>
          </a:p>
        </p:txBody>
      </p:sp>
    </p:spTree>
    <p:extLst>
      <p:ext uri="{BB962C8B-B14F-4D97-AF65-F5344CB8AC3E}">
        <p14:creationId xmlns:p14="http://schemas.microsoft.com/office/powerpoint/2010/main" val="404408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10</a:t>
            </a:fld>
            <a:endParaRPr lang="en-US" dirty="0"/>
          </a:p>
        </p:txBody>
      </p:sp>
    </p:spTree>
    <p:extLst>
      <p:ext uri="{BB962C8B-B14F-4D97-AF65-F5344CB8AC3E}">
        <p14:creationId xmlns:p14="http://schemas.microsoft.com/office/powerpoint/2010/main" val="149005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1" dirty="0"/>
              <a:t>Q1: Have you ever wished you had never been born?</a:t>
            </a:r>
          </a:p>
          <a:p>
            <a:pPr marL="274320" indent="-274320"/>
            <a:r>
              <a:rPr lang="en-US" b="0" dirty="0"/>
              <a:t>1.  You really have to get pretty low to wish you had never been born.</a:t>
            </a:r>
          </a:p>
          <a:p>
            <a:pPr marL="274320" indent="-274320"/>
            <a:r>
              <a:rPr lang="en-US" b="0" dirty="0"/>
              <a:t>2.  Most</a:t>
            </a:r>
            <a:r>
              <a:rPr lang="en-US" b="0" baseline="0" dirty="0"/>
              <a:t> of us cling to life as our most precious possession.</a:t>
            </a:r>
          </a:p>
          <a:p>
            <a:pPr marL="274320" indent="-274320"/>
            <a:r>
              <a:rPr lang="en-US" b="0" baseline="0" dirty="0"/>
              <a:t>3.  But it is likely that we all know somebody who has acted on a death wish and has committed suicide.</a:t>
            </a:r>
          </a:p>
          <a:p>
            <a:pPr marL="274320" indent="-274320"/>
            <a:r>
              <a:rPr lang="en-US" b="0" baseline="0" dirty="0"/>
              <a:t>4.  There seems to be an epidemic of suicides among our teenage population and returning veterans.</a:t>
            </a:r>
          </a:p>
          <a:p>
            <a:pPr marL="274320" indent="-274320"/>
            <a:r>
              <a:rPr lang="en-US" b="0" baseline="0" dirty="0"/>
              <a:t>5.  Somehow, life seems too painful to go on.</a:t>
            </a:r>
          </a:p>
          <a:p>
            <a:pPr marL="274320" indent="-274320"/>
            <a:r>
              <a:rPr lang="en-US" b="0" baseline="0" dirty="0"/>
              <a:t>6.  Do you remember that wonderful classic, “It’s a Wonderful Life” starring Jimmy Stewart as George Bailey?</a:t>
            </a:r>
          </a:p>
          <a:p>
            <a:pPr marL="274320" indent="-274320"/>
            <a:r>
              <a:rPr lang="en-US" b="0" baseline="0" dirty="0"/>
              <a:t>7.  When Clarence, the angel, found George at the end of his rope, he heard George say, “I wish I’d never been born.”</a:t>
            </a:r>
          </a:p>
          <a:p>
            <a:pPr marL="274320" indent="-274320"/>
            <a:r>
              <a:rPr lang="en-US" b="0" baseline="0" dirty="0"/>
              <a:t>8.  And Clarence used that to show George how different and how much sadder life would have been for all his family and friends if he had never been born.</a:t>
            </a:r>
          </a:p>
          <a:p>
            <a:pPr marL="274320" indent="-274320"/>
            <a:r>
              <a:rPr lang="en-US" b="0" baseline="0" dirty="0"/>
              <a:t>9.  Eventually George saw the light and said, “I want to live again.”</a:t>
            </a:r>
          </a:p>
          <a:p>
            <a:pPr marL="274320" indent="-274320"/>
            <a:r>
              <a:rPr lang="en-US" b="0" baseline="0" dirty="0"/>
              <a:t>10. For most people, even a difficult life is better than no life.</a:t>
            </a:r>
          </a:p>
          <a:p>
            <a:pPr marL="274320" indent="-274320"/>
            <a:endParaRPr lang="en-US" b="0" baseline="0" dirty="0"/>
          </a:p>
          <a:p>
            <a:pPr marL="274320" indent="-274320"/>
            <a:r>
              <a:rPr lang="en-US" b="1" baseline="0" dirty="0"/>
              <a:t>Q2:  What was the advice of Job’s wife during his time of suffering?</a:t>
            </a:r>
          </a:p>
          <a:p>
            <a:pPr marL="274320" indent="-274320"/>
            <a:r>
              <a:rPr lang="en-US" b="1" baseline="0" dirty="0"/>
              <a:t>Job 2:9 NLT </a:t>
            </a:r>
            <a:r>
              <a:rPr lang="en-US" b="0" baseline="0" dirty="0"/>
              <a:t>- His wife said to him, "Are you still trying to maintain your integrity? Curse God and die."</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dirty="0"/>
              <a:t>1.  So everyone, Job, his wife, his friends all think that this is God directly punishing Job when it is really Satan who is inflicting the suffering on him.</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dirty="0"/>
              <a:t>2.  But Job does maintain his integrity.</a:t>
            </a:r>
          </a:p>
          <a:p>
            <a:pPr marL="274320" indent="-274320"/>
            <a:r>
              <a:rPr lang="en-US" b="0" dirty="0"/>
              <a:t>3.  His response to his affliction comes in: </a:t>
            </a:r>
          </a:p>
          <a:p>
            <a:pPr marL="274320" indent="-274320"/>
            <a:r>
              <a:rPr lang="en-US" b="1" dirty="0"/>
              <a:t>Job 13:15 NKJV </a:t>
            </a:r>
            <a:r>
              <a:rPr lang="en-US" b="0" dirty="0"/>
              <a:t>- Though He slay me, yet will I trust Him. </a:t>
            </a:r>
          </a:p>
          <a:p>
            <a:pPr marL="274320" indent="-274320"/>
            <a:r>
              <a:rPr lang="en-US" b="0" dirty="0"/>
              <a:t>4.  Even though Job couldn’t see behind the scenes to his role in this GC between Christ and Satan, he knew enough to know that he had no hope other than God.</a:t>
            </a:r>
          </a:p>
          <a:p>
            <a:pPr marL="274320" indent="-274320"/>
            <a:r>
              <a:rPr lang="en-US" b="0" dirty="0"/>
              <a:t>5.  I like the way the NLT puts this verse:</a:t>
            </a:r>
          </a:p>
          <a:p>
            <a:pPr marL="274320" indent="-274320"/>
            <a:r>
              <a:rPr lang="en-US" b="1" dirty="0"/>
              <a:t>Job 13:15 NLT</a:t>
            </a:r>
            <a:r>
              <a:rPr lang="en-US" b="0" dirty="0"/>
              <a:t> - God might kill me, but I have no other hope. </a:t>
            </a:r>
          </a:p>
        </p:txBody>
      </p:sp>
      <p:sp>
        <p:nvSpPr>
          <p:cNvPr id="4" name="Slide Number Placeholder 3"/>
          <p:cNvSpPr>
            <a:spLocks noGrp="1"/>
          </p:cNvSpPr>
          <p:nvPr>
            <p:ph type="sldNum" sz="quarter" idx="10"/>
          </p:nvPr>
        </p:nvSpPr>
        <p:spPr/>
        <p:txBody>
          <a:bodyPr/>
          <a:lstStyle/>
          <a:p>
            <a:pPr>
              <a:defRPr/>
            </a:pPr>
            <a:fld id="{8FA03DF1-0740-4641-8846-A13960E4BC68}" type="slidenum">
              <a:rPr lang="en-US" smtClean="0"/>
              <a:pPr>
                <a:defRPr/>
              </a:pPr>
              <a:t>11</a:t>
            </a:fld>
            <a:endParaRPr lang="en-US" dirty="0"/>
          </a:p>
        </p:txBody>
      </p:sp>
    </p:spTree>
    <p:extLst>
      <p:ext uri="{BB962C8B-B14F-4D97-AF65-F5344CB8AC3E}">
        <p14:creationId xmlns:p14="http://schemas.microsoft.com/office/powerpoint/2010/main" val="697218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0" dirty="0"/>
              <a:t>1.  Many believe that Moses wrote the book of Job even before he wrote the first five books of the Bible.</a:t>
            </a:r>
          </a:p>
          <a:p>
            <a:pPr marL="274320" indent="-274320"/>
            <a:r>
              <a:rPr lang="en-US" b="0" dirty="0"/>
              <a:t>2.  That makes it perhaps the oldest book in the Bible.</a:t>
            </a:r>
          </a:p>
          <a:p>
            <a:pPr marL="274320" indent="-274320"/>
            <a:r>
              <a:rPr lang="en-US" b="0" dirty="0"/>
              <a:t>3.  So from perhaps the earliest of all books, the Bible gives a wonderful description of the resurrection.</a:t>
            </a:r>
          </a:p>
          <a:p>
            <a:pPr marL="274320" indent="-274320"/>
            <a:endParaRPr lang="en-US" b="0" dirty="0"/>
          </a:p>
          <a:p>
            <a:pPr marL="274320" indent="-274320"/>
            <a:r>
              <a:rPr lang="en-US" b="1" dirty="0"/>
              <a:t>Q1: What did Job know about his Redeemer?</a:t>
            </a:r>
          </a:p>
          <a:p>
            <a:pPr marL="274320" indent="-274320"/>
            <a:r>
              <a:rPr lang="en-US" b="0" dirty="0"/>
              <a:t>1.  He lives and will stand on the earth at the end of earth’s history.</a:t>
            </a:r>
          </a:p>
          <a:p>
            <a:pPr marL="274320" indent="-274320"/>
            <a:r>
              <a:rPr lang="en-US" b="0" dirty="0"/>
              <a:t>2.  Our resurrection depends on a Redeemer who is immortal, who has been victorious over death and lives forevermore.</a:t>
            </a:r>
          </a:p>
          <a:p>
            <a:pPr marL="274320" indent="-274320"/>
            <a:r>
              <a:rPr lang="en-US" b="0" dirty="0"/>
              <a:t>3.  This could be none other than Jesus, who paid the death penalty for our sins and is able to redeem us from the second death.</a:t>
            </a:r>
          </a:p>
          <a:p>
            <a:pPr marL="274320" indent="-274320"/>
            <a:endParaRPr lang="en-US" b="0" dirty="0"/>
          </a:p>
          <a:p>
            <a:pPr marL="274320" indent="-274320"/>
            <a:r>
              <a:rPr lang="en-US" b="1" dirty="0"/>
              <a:t>Q2: When will the resurrection occur?</a:t>
            </a:r>
          </a:p>
          <a:p>
            <a:pPr marL="274320" indent="-274320"/>
            <a:r>
              <a:rPr lang="en-US" b="0" dirty="0"/>
              <a:t>1.  “In the end.”</a:t>
            </a:r>
          </a:p>
          <a:p>
            <a:pPr marL="274320" indent="-274320"/>
            <a:r>
              <a:rPr lang="en-US" b="0" dirty="0"/>
              <a:t>2.  Other translations say:</a:t>
            </a:r>
          </a:p>
          <a:p>
            <a:pPr marL="731520" lvl="1" indent="-274320"/>
            <a:r>
              <a:rPr lang="en-US" b="0" dirty="0"/>
              <a:t>“at the latter day” (KJV)</a:t>
            </a:r>
          </a:p>
          <a:p>
            <a:pPr marL="731520" lvl="1" indent="-274320"/>
            <a:r>
              <a:rPr lang="en-US" b="0" dirty="0"/>
              <a:t>“at last” (NKJV)</a:t>
            </a:r>
          </a:p>
          <a:p>
            <a:pPr marL="274320" indent="-274320"/>
            <a:r>
              <a:rPr lang="en-US" b="0" dirty="0"/>
              <a:t>3.  These are all ways to refer to the time of the end when Jesus comes.</a:t>
            </a:r>
          </a:p>
          <a:p>
            <a:pPr marL="274320" indent="-274320"/>
            <a:endParaRPr lang="en-US" b="0" dirty="0"/>
          </a:p>
          <a:p>
            <a:pPr marL="274320" indent="-274320"/>
            <a:r>
              <a:rPr lang="en-US" b="1" dirty="0"/>
              <a:t>Q3: What does Job say about how he will be raised?  Will he be immaterial like a ghost or physical like us?</a:t>
            </a:r>
          </a:p>
          <a:p>
            <a:pPr marL="274320" indent="-274320"/>
            <a:r>
              <a:rPr lang="en-US" b="0" dirty="0"/>
              <a:t>1.  He says that after his skin has been destroyed by decay, yet in his flesh he will see God.</a:t>
            </a:r>
          </a:p>
          <a:p>
            <a:pPr marL="274320" indent="-274320"/>
            <a:r>
              <a:rPr lang="en-US" b="0" dirty="0"/>
              <a:t>2.  So he is pointing forward to a resurrection of the body.</a:t>
            </a:r>
          </a:p>
          <a:p>
            <a:pPr marL="274320" indent="-274320"/>
            <a:r>
              <a:rPr lang="en-US" b="0" dirty="0"/>
              <a:t>3.  He will have eyes to see.</a:t>
            </a:r>
          </a:p>
          <a:p>
            <a:pPr marL="274320" indent="-274320"/>
            <a:r>
              <a:rPr lang="en-US" b="0" dirty="0"/>
              <a:t>4.  And he will be able to see God and dwell in His presence without being destroyed.</a:t>
            </a:r>
          </a:p>
          <a:p>
            <a:pPr marL="274320" indent="-274320"/>
            <a:endParaRPr lang="en-US" b="0" dirty="0"/>
          </a:p>
          <a:p>
            <a:pPr marL="274320" indent="-274320"/>
            <a:r>
              <a:rPr lang="en-US" b="1" dirty="0"/>
              <a:t>Q4: What assurance does Job give us that the real person gets resurrected, not some cheap imitation?</a:t>
            </a:r>
          </a:p>
          <a:p>
            <a:pPr marL="274320" indent="-274320"/>
            <a:r>
              <a:rPr lang="en-US" b="0" dirty="0"/>
              <a:t>1.  I myself will see Him with my own eyes, I and not another.</a:t>
            </a:r>
          </a:p>
          <a:p>
            <a:pPr marL="274320" indent="-274320"/>
            <a:r>
              <a:rPr lang="en-US" b="0" dirty="0"/>
              <a:t>2.  When we die, the breath of life, or spirit, returns to God who gave it.  </a:t>
            </a:r>
          </a:p>
          <a:p>
            <a:pPr marL="274320" indent="-274320"/>
            <a:r>
              <a:rPr lang="en-US" b="0" dirty="0"/>
              <a:t>3.  The breath of life or spirit is the life force or spark of life that God originally gave to Adam.</a:t>
            </a:r>
          </a:p>
          <a:p>
            <a:pPr marL="274320" indent="-274320"/>
            <a:r>
              <a:rPr lang="en-US" b="0" dirty="0"/>
              <a:t>4.  The Hebrew for spirit (</a:t>
            </a:r>
            <a:r>
              <a:rPr lang="en-US" b="0" dirty="0" err="1"/>
              <a:t>ruach</a:t>
            </a:r>
            <a:r>
              <a:rPr lang="en-US" b="0" dirty="0"/>
              <a:t>) can also be translated as “mind.”</a:t>
            </a:r>
          </a:p>
          <a:p>
            <a:pPr marL="274320" indent="-274320"/>
            <a:r>
              <a:rPr lang="en-US" b="0" dirty="0"/>
              <a:t>5.  It is translated as mind 5 times in the OT.</a:t>
            </a:r>
          </a:p>
          <a:p>
            <a:pPr marL="274320" indent="-274320"/>
            <a:r>
              <a:rPr lang="en-US" b="0" dirty="0"/>
              <a:t>6.  So the breath of life that returns to God, I believe, includes the content of our mind that is then saved in the “books” of heaven.</a:t>
            </a:r>
          </a:p>
          <a:p>
            <a:pPr marL="274320" indent="-274320"/>
            <a:r>
              <a:rPr lang="en-US" b="0" dirty="0"/>
              <a:t>7.  When God creates a body for us in the resurrection, our omnipotent and omniscient God downloads the content of our mind into the new body to make us the same person with the same experiences, information, character, and personality.</a:t>
            </a:r>
          </a:p>
          <a:p>
            <a:pPr marL="274320" indent="-274320"/>
            <a:endParaRPr lang="en-US" b="0" dirty="0"/>
          </a:p>
          <a:p>
            <a:pPr marL="274320" indent="-274320"/>
            <a:r>
              <a:rPr lang="en-US" b="1" dirty="0"/>
              <a:t>Q5: Are you yearning for the resurrection like Job?</a:t>
            </a:r>
          </a:p>
          <a:p>
            <a:pPr marL="274320" indent="-274320"/>
            <a:r>
              <a:rPr lang="en-US" b="0" dirty="0"/>
              <a:t>1.  Anybody sick and tired of being sick and tired?</a:t>
            </a:r>
          </a:p>
          <a:p>
            <a:pPr marL="274320" indent="-274320"/>
            <a:r>
              <a:rPr lang="en-US" b="0" dirty="0"/>
              <a:t>2.  The older we get, the more precious the promise of a new body becomes.</a:t>
            </a:r>
          </a:p>
          <a:p>
            <a:pPr marL="274320" indent="-274320"/>
            <a:r>
              <a:rPr lang="en-US" b="0" dirty="0"/>
              <a:t>3.  Paul pointed forward to our hope in Jesus:</a:t>
            </a:r>
          </a:p>
          <a:p>
            <a:pPr marL="274320" indent="-274320"/>
            <a:r>
              <a:rPr lang="en-US" b="1" dirty="0"/>
              <a:t>Philippians 3:21 KJV </a:t>
            </a:r>
            <a:r>
              <a:rPr lang="en-US" b="0" dirty="0"/>
              <a:t>- Who shall change our vile body, that it may be fashioned like unto his glorious body, according to the working whereby he is able even to subdue all things unto himself.</a:t>
            </a:r>
          </a:p>
          <a:p>
            <a:pPr marL="274320" indent="-274320"/>
            <a:r>
              <a:rPr lang="en-US" b="0" dirty="0"/>
              <a:t>4.  Resurrection by our blessed Redeemer is the ultimate solution to the trials and tribulations of this life.</a:t>
            </a:r>
          </a:p>
          <a:p>
            <a:pPr marL="274320" indent="-274320"/>
            <a:r>
              <a:rPr lang="en-US" b="0" dirty="0"/>
              <a:t>5.  Like Job, let’s hang on to the end, confident in the power of our God to give us eternal life in His kingdom.</a:t>
            </a:r>
          </a:p>
          <a:p>
            <a:pPr marL="274320" indent="-274320"/>
            <a:r>
              <a:rPr lang="en-US" b="0" dirty="0"/>
              <a:t>6.  No matter what the Lord allows to come our way, it will be worth it in the end.</a:t>
            </a:r>
          </a:p>
          <a:p>
            <a:pPr marL="274320" indent="-274320"/>
            <a:r>
              <a:rPr lang="en-US" b="0" dirty="0"/>
              <a:t>7.  Remember Paul’s words in:</a:t>
            </a:r>
          </a:p>
          <a:p>
            <a:pPr marL="274320" indent="-274320"/>
            <a:r>
              <a:rPr lang="en-US" b="1" dirty="0"/>
              <a:t>Romans 8:18 ESV </a:t>
            </a:r>
            <a:r>
              <a:rPr lang="en-US" b="0" dirty="0"/>
              <a:t>- For I consider that the sufferings of this present time are not worth comparing with the glory that is to be revealed to us.</a:t>
            </a:r>
          </a:p>
          <a:p>
            <a:pPr marL="274320" indent="-274320"/>
            <a:r>
              <a:rPr lang="en-US" b="0" dirty="0"/>
              <a:t>8.  Hang on, my friend.  Jesus is coming!</a:t>
            </a:r>
          </a:p>
          <a:p>
            <a:pPr marL="274320" indent="-274320"/>
            <a:endParaRPr lang="en-US" b="0"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12</a:t>
            </a:fld>
            <a:endParaRPr lang="en-US" dirty="0"/>
          </a:p>
        </p:txBody>
      </p:sp>
    </p:spTree>
    <p:extLst>
      <p:ext uri="{BB962C8B-B14F-4D97-AF65-F5344CB8AC3E}">
        <p14:creationId xmlns:p14="http://schemas.microsoft.com/office/powerpoint/2010/main" val="3543398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altLang="en-US" b="1" dirty="0"/>
              <a:t>Q1: What is the subject of God’s questioning of Job?</a:t>
            </a:r>
          </a:p>
          <a:p>
            <a:pPr marL="274320" indent="-274320"/>
            <a:r>
              <a:rPr lang="en-US" altLang="en-US" dirty="0"/>
              <a:t>1.  God is questioning Job about creation and his knowledge of it.</a:t>
            </a:r>
          </a:p>
          <a:p>
            <a:pPr marL="274320" indent="-274320"/>
            <a:endParaRPr lang="en-US" altLang="en-US" dirty="0"/>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b="1" dirty="0"/>
              <a:t>Q2:  </a:t>
            </a:r>
            <a:r>
              <a:rPr lang="en-US" b="1" dirty="0"/>
              <a:t>How would </a:t>
            </a:r>
            <a:r>
              <a:rPr lang="en-US" b="1" u="sng" dirty="0"/>
              <a:t>we</a:t>
            </a:r>
            <a:r>
              <a:rPr lang="en-US" b="1" dirty="0"/>
              <a:t> fare in a conversation with God about our understanding of nature?</a:t>
            </a:r>
          </a:p>
          <a:p>
            <a:pPr marL="274320" indent="-274320"/>
            <a:r>
              <a:rPr lang="en-US" dirty="0"/>
              <a:t>1.  Maybe we would do a little better than Job on his questions.</a:t>
            </a:r>
          </a:p>
          <a:p>
            <a:pPr marL="274320" indent="-274320"/>
            <a:r>
              <a:rPr lang="en-US" dirty="0"/>
              <a:t>2.  Hundreds of years of scientific investigation has yielded a great deal of knowledge about nature and how it operates.</a:t>
            </a:r>
          </a:p>
          <a:p>
            <a:pPr marL="274320" indent="-274320"/>
            <a:r>
              <a:rPr lang="en-US" dirty="0"/>
              <a:t>3.  But God could come up with a whole new series of questions that we would be totally unable to answer.</a:t>
            </a:r>
          </a:p>
          <a:p>
            <a:pPr marL="274320" indent="-274320"/>
            <a:r>
              <a:rPr lang="en-US" dirty="0"/>
              <a:t>4.  The more we learn, the more we realize how much we don’t know.</a:t>
            </a:r>
          </a:p>
          <a:p>
            <a:pPr marL="274320" indent="-274320"/>
            <a:r>
              <a:rPr lang="en-US" dirty="0"/>
              <a:t>5.  All of the scientific research going on today is designed to answer questions about nature that we don’t know the answers to.</a:t>
            </a:r>
          </a:p>
          <a:p>
            <a:pPr marL="274320" indent="-274320"/>
            <a:r>
              <a:rPr lang="en-US" dirty="0"/>
              <a:t>6.  And there is no end in sight to scientific research and inquiry.</a:t>
            </a:r>
          </a:p>
          <a:p>
            <a:pPr marL="274320" indent="-274320"/>
            <a:endParaRPr lang="en-US" altLang="en-US" dirty="0"/>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1" dirty="0"/>
              <a:t>Q3:  What point do you think God was making in asking Job these questions?</a:t>
            </a:r>
          </a:p>
          <a:p>
            <a:pPr marL="274320" indent="-274320"/>
            <a:r>
              <a:rPr lang="en-US" dirty="0"/>
              <a:t>1.  These rhetorical questions that Job could not answer were designed to get Job to think and consider the creation that he saw all around him.</a:t>
            </a:r>
          </a:p>
          <a:p>
            <a:pPr marL="274320" indent="-274320"/>
            <a:r>
              <a:rPr lang="en-US" dirty="0"/>
              <a:t>2.  The Psalmist later would write:</a:t>
            </a:r>
          </a:p>
          <a:p>
            <a:r>
              <a:rPr lang="en-US" b="1" dirty="0"/>
              <a:t>Psalm 19:1King James Version (KJV)</a:t>
            </a:r>
          </a:p>
          <a:p>
            <a:pPr lvl="1"/>
            <a:r>
              <a:rPr lang="en-US" dirty="0"/>
              <a:t>The heavens declare the glory of God; and the firmament </a:t>
            </a:r>
            <a:r>
              <a:rPr lang="en-US" dirty="0" err="1"/>
              <a:t>sheweth</a:t>
            </a:r>
            <a:r>
              <a:rPr lang="en-US" dirty="0"/>
              <a:t> his handywork.</a:t>
            </a:r>
          </a:p>
          <a:p>
            <a:pPr marL="274320" indent="-274320"/>
            <a:r>
              <a:rPr lang="en-US" dirty="0"/>
              <a:t>3.  The things of creation that we see all around us declare the omnipotence of the God who made it all.</a:t>
            </a:r>
          </a:p>
          <a:p>
            <a:pPr marL="274320" indent="-274320"/>
            <a:r>
              <a:rPr lang="en-US" dirty="0"/>
              <a:t>4.  Paul would write to the Romans that creation clearly displays the power and godhead of our God and those who ignore the testimony of creation are without excuse.</a:t>
            </a:r>
          </a:p>
          <a:p>
            <a:r>
              <a:rPr lang="en-US" b="1" dirty="0"/>
              <a:t>Romans 1:20 (NIV)</a:t>
            </a:r>
          </a:p>
          <a:p>
            <a:pPr lvl="1"/>
            <a:r>
              <a:rPr lang="en-US" baseline="30000" dirty="0"/>
              <a:t>20 </a:t>
            </a:r>
            <a:r>
              <a:rPr lang="en-US" dirty="0"/>
              <a:t>For since the creation of the world God’s invisible qualities—his eternal power and divine nature—have been clearly seen, being understood from what has been made, so that people are without excuse.</a:t>
            </a:r>
          </a:p>
          <a:p>
            <a:pPr marL="274320" indent="-274320"/>
            <a:r>
              <a:rPr lang="en-US" dirty="0"/>
              <a:t>5.  God seems to be ignoring Job’s question of “Why am I suffering?” </a:t>
            </a:r>
          </a:p>
          <a:p>
            <a:pPr marL="274320" indent="-274320"/>
            <a:r>
              <a:rPr lang="en-US" dirty="0"/>
              <a:t>6.  Instead, He is answering the question of “Who is able to deliver me?”</a:t>
            </a:r>
          </a:p>
          <a:p>
            <a:pPr marL="274320" indent="-274320"/>
            <a:r>
              <a:rPr lang="en-US" dirty="0"/>
              <a:t>7.  Which question is more important?</a:t>
            </a:r>
          </a:p>
          <a:p>
            <a:pPr marL="274320" indent="-274320"/>
            <a:r>
              <a:rPr lang="en-US" dirty="0"/>
              <a:t>8.  Obviously, to God, the Who question is more important than the Why question.</a:t>
            </a:r>
          </a:p>
          <a:p>
            <a:pPr marL="274320" indent="-274320"/>
            <a:r>
              <a:rPr lang="en-US" dirty="0"/>
              <a:t>9.  Now God does not ignore the why question for us: He gives us the answer to “why” in the first two chapters of Job and in the third chapter of Genesis where we read about the fall and the curse.</a:t>
            </a:r>
          </a:p>
          <a:p>
            <a:pPr marL="274320" indent="-274320"/>
            <a:r>
              <a:rPr lang="en-US" dirty="0"/>
              <a:t>10. But the more important thing than knowing “why” is knowing the One who is able to deliver us.</a:t>
            </a:r>
          </a:p>
          <a:p>
            <a:pPr marL="274320" indent="-274320"/>
            <a:endParaRPr lang="en-US" alt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13</a:t>
            </a:fld>
            <a:endParaRPr lang="en-US" dirty="0"/>
          </a:p>
        </p:txBody>
      </p:sp>
    </p:spTree>
    <p:extLst>
      <p:ext uri="{BB962C8B-B14F-4D97-AF65-F5344CB8AC3E}">
        <p14:creationId xmlns:p14="http://schemas.microsoft.com/office/powerpoint/2010/main" val="5415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eaLnBrk="1" hangingPunct="1">
              <a:lnSpc>
                <a:spcPct val="90000"/>
              </a:lnSpc>
              <a:defRPr/>
            </a:pPr>
            <a:r>
              <a:rPr lang="en-US" b="1" dirty="0"/>
              <a:t>Q1:  How does Job respond to the creative power and intelligence of God?</a:t>
            </a:r>
          </a:p>
          <a:p>
            <a:pPr marL="274320" marR="0" lvl="0" indent="-274320" algn="l" defTabSz="914400" rtl="0" eaLnBrk="1" fontAlgn="base" latinLnBrk="0" hangingPunct="1">
              <a:lnSpc>
                <a:spcPct val="90000"/>
              </a:lnSpc>
              <a:spcBef>
                <a:spcPct val="30000"/>
              </a:spcBef>
              <a:spcAft>
                <a:spcPct val="0"/>
              </a:spcAft>
              <a:buClrTx/>
              <a:buSzTx/>
              <a:buFontTx/>
              <a:buNone/>
              <a:tabLst/>
              <a:defRPr/>
            </a:pPr>
            <a:r>
              <a:rPr lang="en-US" altLang="en-US" dirty="0"/>
              <a:t>1.  He responds in humility.</a:t>
            </a:r>
          </a:p>
          <a:p>
            <a:pPr marL="274320" indent="-274320"/>
            <a:r>
              <a:rPr lang="en-US" b="0" dirty="0"/>
              <a:t>2.  “God resists the proud but gives grace to the humble.” (1 Peter 5:5)</a:t>
            </a:r>
          </a:p>
          <a:p>
            <a:pPr marL="274320" indent="-274320"/>
            <a:r>
              <a:rPr lang="en-US" b="0" dirty="0"/>
              <a:t>3.  Yes we want to be friends with God, but we should never lose that sense of awe and respect and reverence we have when we come to Him.</a:t>
            </a:r>
          </a:p>
          <a:p>
            <a:pPr marL="274320" indent="-274320"/>
            <a:r>
              <a:rPr lang="en-US" b="0" dirty="0"/>
              <a:t>4.  God is holy, unique, distinctive from everything else we have ever known.</a:t>
            </a:r>
          </a:p>
          <a:p>
            <a:pPr marL="274320" indent="-274320"/>
            <a:r>
              <a:rPr lang="en-US" b="0" dirty="0"/>
              <a:t>5.  Our approach should</a:t>
            </a:r>
            <a:r>
              <a:rPr lang="en-US" b="0" baseline="0" dirty="0"/>
              <a:t> be to allow God to teach us His ways and lead us in His paths.</a:t>
            </a:r>
          </a:p>
          <a:p>
            <a:pPr marL="274320" indent="-274320"/>
            <a:r>
              <a:rPr lang="en-US" b="0" baseline="0" dirty="0"/>
              <a:t>6.  We have plenty to learn.</a:t>
            </a:r>
            <a:endParaRPr lang="en-US" b="0" dirty="0"/>
          </a:p>
          <a:p>
            <a:pPr marL="274320" marR="0" lvl="0" indent="-274320" algn="l" defTabSz="914400" rtl="0" eaLnBrk="1" fontAlgn="base" latinLnBrk="0" hangingPunct="1">
              <a:lnSpc>
                <a:spcPct val="90000"/>
              </a:lnSpc>
              <a:spcBef>
                <a:spcPct val="30000"/>
              </a:spcBef>
              <a:spcAft>
                <a:spcPct val="0"/>
              </a:spcAft>
              <a:buClrTx/>
              <a:buSzTx/>
              <a:buFontTx/>
              <a:buNone/>
              <a:tabLst/>
              <a:defRPr/>
            </a:pPr>
            <a:r>
              <a:rPr lang="en-US" altLang="en-US" dirty="0"/>
              <a:t>7.  Job’s response is to acknowledge the omnipotence of God and to accept what God allows to happen.</a:t>
            </a:r>
          </a:p>
          <a:p>
            <a:pPr marL="274320" marR="0" lvl="0" indent="-274320" algn="l" defTabSz="914400" rtl="0" eaLnBrk="1" fontAlgn="base" latinLnBrk="0" hangingPunct="1">
              <a:lnSpc>
                <a:spcPct val="90000"/>
              </a:lnSpc>
              <a:spcBef>
                <a:spcPct val="30000"/>
              </a:spcBef>
              <a:spcAft>
                <a:spcPct val="0"/>
              </a:spcAft>
              <a:buClrTx/>
              <a:buSzTx/>
              <a:buFontTx/>
              <a:buNone/>
              <a:tabLst/>
              <a:defRPr/>
            </a:pPr>
            <a:endParaRPr lang="en-US" altLang="en-US" dirty="0"/>
          </a:p>
          <a:p>
            <a:pPr marL="274320" indent="-274320" eaLnBrk="1" hangingPunct="1">
              <a:lnSpc>
                <a:spcPct val="90000"/>
              </a:lnSpc>
              <a:defRPr/>
            </a:pPr>
            <a:endParaRPr lang="en-US" b="0"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14</a:t>
            </a:fld>
            <a:endParaRPr lang="en-US" dirty="0"/>
          </a:p>
        </p:txBody>
      </p:sp>
    </p:spTree>
    <p:extLst>
      <p:ext uri="{BB962C8B-B14F-4D97-AF65-F5344CB8AC3E}">
        <p14:creationId xmlns:p14="http://schemas.microsoft.com/office/powerpoint/2010/main" val="3543398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altLang="en-US" sz="1200" b="1" dirty="0"/>
              <a:t>Q1: And after all of this, how did his life end?</a:t>
            </a:r>
          </a:p>
          <a:p>
            <a:pPr marL="274320" indent="-274320"/>
            <a:r>
              <a:rPr lang="en-US" altLang="en-US" sz="1200" b="0" dirty="0"/>
              <a:t>1.  Nero accused the Christians of setting fire to Rome.</a:t>
            </a:r>
          </a:p>
          <a:p>
            <a:pPr marL="274320" indent="-274320"/>
            <a:r>
              <a:rPr lang="en-US" altLang="en-US" sz="1200" b="0" dirty="0"/>
              <a:t>2.  Paul was swept up in the arrests and executed by Nero’s command, by having his head chopped off.</a:t>
            </a:r>
          </a:p>
          <a:p>
            <a:pPr marL="274320" indent="-274320"/>
            <a:r>
              <a:rPr lang="en-US" altLang="en-US" sz="1200" b="0" dirty="0"/>
              <a:t>3.  As a Roman citizen, he would have been spared the far more excruciating death of crucifixion.</a:t>
            </a:r>
          </a:p>
          <a:p>
            <a:pPr marL="274320" indent="-274320"/>
            <a:r>
              <a:rPr lang="en-US" altLang="en-US" sz="1200" b="0" dirty="0"/>
              <a:t>4.  He was probably executed around 67 AD outside the walls of Rome.</a:t>
            </a:r>
          </a:p>
          <a:p>
            <a:pPr marL="274320" indent="-274320"/>
            <a:endParaRPr lang="en-US" altLang="en-US" sz="1200" b="0" dirty="0"/>
          </a:p>
          <a:p>
            <a:pPr marL="274320" indent="-274320"/>
            <a:r>
              <a:rPr lang="en-US" altLang="en-US" sz="1200" b="1" dirty="0"/>
              <a:t>Q2:  When you look at this list of persecutions and trials that Paul endured, what comes to mind about your own trials.</a:t>
            </a:r>
          </a:p>
          <a:p>
            <a:pPr marL="274320" indent="-274320"/>
            <a:r>
              <a:rPr lang="en-US" altLang="en-US" sz="1200" b="0" dirty="0"/>
              <a:t>1.  By comparison, nothing to speak of.</a:t>
            </a:r>
          </a:p>
          <a:p>
            <a:pPr marL="274320" indent="-274320"/>
            <a:r>
              <a:rPr lang="en-US" altLang="en-US" sz="1200" b="0" dirty="0"/>
              <a:t>2.  What do we suffer for the cause of Christ?  Too little to mention.</a:t>
            </a:r>
          </a:p>
          <a:p>
            <a:pPr marL="274320" indent="-274320"/>
            <a:r>
              <a:rPr lang="en-US" altLang="en-US" sz="1200" b="0" dirty="0"/>
              <a:t>3.  There are people who do suffer for their faith in Jesus in other countries.</a:t>
            </a:r>
          </a:p>
          <a:p>
            <a:pPr marL="274320" indent="-274320"/>
            <a:r>
              <a:rPr lang="en-US" altLang="en-US" sz="1200" b="0" dirty="0"/>
              <a:t>4.  We can think today particularly of Nigeria where terrorist Muslims have killed thousands of Christians.</a:t>
            </a:r>
          </a:p>
          <a:p>
            <a:pPr marL="274320" indent="-274320"/>
            <a:r>
              <a:rPr lang="en-US" altLang="en-US" sz="1200" b="0" dirty="0"/>
              <a:t>5.  This has recently come to the attention of our government who has carried out a strike against the terrorists this past Christmas day.</a:t>
            </a:r>
          </a:p>
          <a:p>
            <a:pPr marL="274320" indent="-274320"/>
            <a:r>
              <a:rPr lang="en-US" altLang="en-US" sz="1200" b="0" dirty="0"/>
              <a:t>6.  But here in our culture with a constitution that guarantees freedom of religion, Christians may be subject to ridicule by the anti-Christian left, but nothing like the brutal persecution in countries like Nigeria, China, No. Korea, Pakistan, Iran, Sudan, Yemen, Afghanistan, Somalia, and others.  </a:t>
            </a:r>
          </a:p>
          <a:p>
            <a:pPr marL="274320" indent="-274320"/>
            <a:r>
              <a:rPr lang="en-US" altLang="en-US" sz="1200" b="0" dirty="0"/>
              <a:t>7.  Christianity is actually the most persecuted religion in the world.</a:t>
            </a:r>
          </a:p>
          <a:p>
            <a:pPr marL="274320" indent="-274320"/>
            <a:endParaRPr lang="en-US" altLang="en-US" sz="1200" b="0" dirty="0"/>
          </a:p>
          <a:p>
            <a:pPr marL="274320" indent="-274320"/>
            <a:r>
              <a:rPr lang="en-US" altLang="en-US" sz="1200" b="1" dirty="0"/>
              <a:t>Q3:  How did Paul start out on a religious path that was much different that what he describes here?</a:t>
            </a:r>
          </a:p>
          <a:p>
            <a:pPr marL="274320" indent="-274320"/>
            <a:r>
              <a:rPr lang="en-US" altLang="en-US" sz="1200" b="0" dirty="0"/>
              <a:t>1.  Paul had not intentionally started out on such a harrowing life experience.</a:t>
            </a:r>
          </a:p>
          <a:p>
            <a:pPr marL="274320" indent="-274320"/>
            <a:r>
              <a:rPr lang="en-US" altLang="en-US" sz="1200" b="0" dirty="0"/>
              <a:t>2.  He calls himself a Hebrew of the Hebrews.</a:t>
            </a:r>
          </a:p>
          <a:p>
            <a:pPr marL="274320" indent="-274320"/>
            <a:r>
              <a:rPr lang="en-US" altLang="en-US" sz="1200" b="0" dirty="0"/>
              <a:t>3.  He was of the tribe of Benjamin, educated at the feet of one of great rabbis of the day, Gamaliel.</a:t>
            </a:r>
          </a:p>
          <a:p>
            <a:pPr marL="274320" indent="-274320"/>
            <a:r>
              <a:rPr lang="en-US" altLang="en-US" sz="1200" b="0" dirty="0"/>
              <a:t>4.  He was a strict Pharisee, very zealous for the law.</a:t>
            </a:r>
          </a:p>
          <a:p>
            <a:pPr marL="274320" indent="-274320"/>
            <a:r>
              <a:rPr lang="en-US" altLang="en-US" sz="1200" b="0" dirty="0"/>
              <a:t>5.  And far from being persecuted, he was the persecutor that was chasing down Christians and arresting them throwing them in prison, and holding the coats of those who stoned Stephen.</a:t>
            </a:r>
          </a:p>
          <a:p>
            <a:pPr marL="274320" indent="-274320"/>
            <a:r>
              <a:rPr lang="en-US" altLang="en-US" sz="1200" b="0" dirty="0"/>
              <a:t>6.  He seemed destined for fame, respect, and a life of relative ease.</a:t>
            </a:r>
          </a:p>
          <a:p>
            <a:pPr marL="274320" marR="0" lvl="0" indent="-274320" algn="l" defTabSz="914400" rtl="0" eaLnBrk="0" fontAlgn="base" latinLnBrk="0" hangingPunct="0">
              <a:lnSpc>
                <a:spcPct val="100000"/>
              </a:lnSpc>
              <a:spcBef>
                <a:spcPct val="30000"/>
              </a:spcBef>
              <a:spcAft>
                <a:spcPct val="0"/>
              </a:spcAft>
              <a:buClrTx/>
              <a:buSzTx/>
              <a:buFontTx/>
              <a:buNone/>
              <a:tabLst/>
              <a:defRPr/>
            </a:pPr>
            <a:endParaRPr lang="en-US" b="1" dirty="0"/>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1" dirty="0"/>
              <a:t>Q4: What happened to change his direction in life?</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dirty="0"/>
              <a:t>1.  He met the resurrected Lord on the road to Damascus.</a:t>
            </a:r>
            <a:r>
              <a:rPr lang="en-US" b="1" dirty="0"/>
              <a:t>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2.  That one meeting changed everything.</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3.  Everything he had valued before, his respect, his influence, his honor, his position, his education, his income, his career, became rubbish, garbage, dung.</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4.  He willingly lost it for a life of danger and deprivation.</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5.  Why? Because he had found the Pearl of Great Price: something far more valuable than anything he could have ever hoped for.</a:t>
            </a:r>
          </a:p>
          <a:p>
            <a:pPr marL="274320" indent="-274320"/>
            <a:r>
              <a:rPr lang="en-US" altLang="en-US" sz="1200" b="0" dirty="0"/>
              <a:t>6.  He found that Jesus was the Messiah who died for his sins.</a:t>
            </a:r>
          </a:p>
          <a:p>
            <a:pPr marL="274320" indent="-274320"/>
            <a:r>
              <a:rPr lang="en-US" altLang="en-US" sz="1200" b="0" dirty="0"/>
              <a:t>7.  He found that true saving righteousness does not come from works of the law but by faith in Jesus Christ for the forgiveness of sins.</a:t>
            </a:r>
          </a:p>
          <a:p>
            <a:pPr marL="274320" indent="-274320"/>
            <a:r>
              <a:rPr lang="en-US" altLang="en-US" sz="1200" b="0" dirty="0"/>
              <a:t>8.  He dedicated his life to proclaiming the gospel of salvation by grace through faith.</a:t>
            </a:r>
          </a:p>
          <a:p>
            <a:pPr marL="274320" indent="-274320"/>
            <a:r>
              <a:rPr lang="en-US" altLang="en-US" sz="1200" b="0" dirty="0"/>
              <a:t>9.  He was willing to endure whatever it took to complete his mission for Jesus.</a:t>
            </a:r>
          </a:p>
          <a:p>
            <a:pPr marL="274320" indent="-274320"/>
            <a:r>
              <a:rPr lang="en-US" altLang="en-US" sz="1200" b="0" dirty="0"/>
              <a:t>10. O that we would be as faithful as he to complete the great commission the Lord has given to us.</a:t>
            </a:r>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15</a:t>
            </a:fld>
            <a:endParaRPr lang="en-US" dirty="0"/>
          </a:p>
        </p:txBody>
      </p:sp>
    </p:spTree>
    <p:extLst>
      <p:ext uri="{BB962C8B-B14F-4D97-AF65-F5344CB8AC3E}">
        <p14:creationId xmlns:p14="http://schemas.microsoft.com/office/powerpoint/2010/main" val="274509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457200"/>
            <a:r>
              <a:rPr lang="en-US" b="1" dirty="0"/>
              <a:t>Q1:  What assurance does Paul give us that there is no ultimate defeat for those who are Christs?</a:t>
            </a:r>
          </a:p>
          <a:p>
            <a:pPr marL="274320" indent="-457200"/>
            <a:r>
              <a:rPr lang="en-US" dirty="0"/>
              <a:t>1.  When we are in Christ, we are more than conquerors.</a:t>
            </a:r>
          </a:p>
          <a:p>
            <a:pPr marL="274320" indent="-457200"/>
            <a:r>
              <a:rPr lang="en-US" dirty="0"/>
              <a:t>2.  We may get knocked down, but we are not knocked out.</a:t>
            </a:r>
          </a:p>
          <a:p>
            <a:pPr marL="274320" indent="-457200"/>
            <a:r>
              <a:rPr lang="en-US" dirty="0"/>
              <a:t>3.  What ever doesn’t kill us makes us stronger.</a:t>
            </a:r>
          </a:p>
          <a:p>
            <a:pPr marL="274320" indent="-457200"/>
            <a:r>
              <a:rPr lang="en-US" dirty="0"/>
              <a:t>4.  Even death cannot separate us from the love of God.</a:t>
            </a:r>
          </a:p>
          <a:p>
            <a:pPr marL="274320" indent="-457200"/>
            <a:r>
              <a:rPr lang="en-US" dirty="0"/>
              <a:t>5.  Listen to how Paul finishes Romans 8:</a:t>
            </a:r>
          </a:p>
          <a:p>
            <a:pPr marL="274320" indent="-457200"/>
            <a:r>
              <a:rPr lang="en-US" b="1" dirty="0"/>
              <a:t>Romans 8:35, 37-39 KJV</a:t>
            </a:r>
            <a:r>
              <a:rPr lang="en-US" dirty="0"/>
              <a:t> - For I am persuaded, that neither death, nor life, nor angels, nor principalities, nor powers, nor things present, nor things to come, </a:t>
            </a:r>
            <a:r>
              <a:rPr lang="en-US" baseline="30000" dirty="0"/>
              <a:t>39</a:t>
            </a:r>
            <a:r>
              <a:rPr lang="en-US" dirty="0"/>
              <a:t> Nor height, nor depth, nor any other creature, shall be able to separate us from the love of God, which is in Christ Jesus our Lord.</a:t>
            </a:r>
          </a:p>
          <a:p>
            <a:pPr marL="274320" indent="-457200"/>
            <a:r>
              <a:rPr lang="en-US" dirty="0"/>
              <a:t>6.  When we are in Christ, we are always victorious.</a:t>
            </a:r>
          </a:p>
          <a:p>
            <a:pPr marL="274320" indent="-457200"/>
            <a:r>
              <a:rPr lang="en-US" dirty="0"/>
              <a:t>7.  The only thing that can separate us from Him is our choice to reject Him.</a:t>
            </a:r>
          </a:p>
          <a:p>
            <a:pPr marL="274320" indent="-45720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16</a:t>
            </a:fld>
            <a:endParaRPr lang="en-US" dirty="0"/>
          </a:p>
        </p:txBody>
      </p:sp>
    </p:spTree>
    <p:extLst>
      <p:ext uri="{BB962C8B-B14F-4D97-AF65-F5344CB8AC3E}">
        <p14:creationId xmlns:p14="http://schemas.microsoft.com/office/powerpoint/2010/main" val="129907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Q1: What is Paul saying here?</a:t>
            </a:r>
          </a:p>
          <a:p>
            <a:pPr marL="274320" indent="-274320"/>
            <a:r>
              <a:rPr lang="en-US" dirty="0"/>
              <a:t>1.  He is willing to accept his thorn in the flesh as a weakness that keeps him humble.</a:t>
            </a:r>
          </a:p>
          <a:p>
            <a:pPr marL="274320" indent="-274320"/>
            <a:r>
              <a:rPr lang="en-US" dirty="0"/>
              <a:t>2.  The weaker the vessel the more glory goes to God by using it.</a:t>
            </a:r>
          </a:p>
          <a:p>
            <a:pPr marL="274320" indent="-274320"/>
            <a:r>
              <a:rPr lang="en-US" dirty="0"/>
              <a:t>3.  We see this in many other individuals as well that refuse to allow their weaknesses or disabilities get them down.</a:t>
            </a:r>
          </a:p>
          <a:p>
            <a:pPr marL="274320" indent="-274320"/>
            <a:r>
              <a:rPr lang="en-US" dirty="0"/>
              <a:t>4.  Fanny Crosby, blind from infancy, became a prolific hymnwriter.</a:t>
            </a:r>
          </a:p>
          <a:p>
            <a:pPr marL="274320" indent="-274320"/>
            <a:r>
              <a:rPr lang="en-US" dirty="0"/>
              <a:t>5.  Joni Erickson Tata, a quadriplegic from a teenage diving accident, does beautiful paintings by holding the brush in her teeth, is a beautiful singer and has a vibrant wheelchair ministry.</a:t>
            </a:r>
          </a:p>
          <a:p>
            <a:pPr marL="274320" indent="-274320"/>
            <a:r>
              <a:rPr lang="en-US" dirty="0"/>
              <a:t>6.  Nick Vujicic, was born without arms or legs and is a successful Christian pastor and motivational speaker.</a:t>
            </a:r>
          </a:p>
          <a:p>
            <a:pPr marL="274320" indent="-274320"/>
            <a:r>
              <a:rPr lang="en-US" dirty="0"/>
              <a:t>7.  Here’s a video of Nick speaking to an audience. </a:t>
            </a:r>
            <a:r>
              <a:rPr lang="en-US" dirty="0">
                <a:hlinkClick r:id="rId3"/>
              </a:rPr>
              <a:t>It's a miracle of God for a limbless man to be His hands and feet! #nickvujicic #limblesspreacher</a:t>
            </a:r>
            <a:r>
              <a:rPr lang="en-US" dirty="0"/>
              <a:t>.</a:t>
            </a:r>
          </a:p>
          <a:p>
            <a:pPr marL="274320" indent="-274320"/>
            <a:r>
              <a:rPr lang="en-US" dirty="0"/>
              <a:t>Video file is too big to post.  Go to YouTube and find link.</a:t>
            </a:r>
          </a:p>
          <a:p>
            <a:pPr marL="274320" indent="-274320"/>
            <a:r>
              <a:rPr lang="en-US" dirty="0"/>
              <a:t>[Play video next slide.]</a:t>
            </a:r>
          </a:p>
          <a:p>
            <a:pPr marL="274320" indent="-27432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17</a:t>
            </a:fld>
            <a:endParaRPr lang="en-US" dirty="0"/>
          </a:p>
        </p:txBody>
      </p:sp>
    </p:spTree>
    <p:extLst>
      <p:ext uri="{BB962C8B-B14F-4D97-AF65-F5344CB8AC3E}">
        <p14:creationId xmlns:p14="http://schemas.microsoft.com/office/powerpoint/2010/main" val="365876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 don’t know what Paul’s thorn in the flesh was, but we have seen Nick’s.</a:t>
            </a:r>
          </a:p>
          <a:p>
            <a:r>
              <a:rPr lang="en-US" dirty="0"/>
              <a:t>2.  What a powerful message when God speaks through him.</a:t>
            </a:r>
          </a:p>
          <a:p>
            <a:r>
              <a:rPr lang="en-US" dirty="0"/>
              <a:t>3.  Life dealt him a lemon, he made lemonade.</a:t>
            </a:r>
          </a:p>
          <a:p>
            <a:r>
              <a:rPr lang="en-US" dirty="0"/>
              <a:t>4.  The more we allow God to use us in our weakness, the better He looks.</a:t>
            </a:r>
          </a:p>
          <a:p>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18</a:t>
            </a:fld>
            <a:endParaRPr lang="en-US" dirty="0"/>
          </a:p>
        </p:txBody>
      </p:sp>
    </p:spTree>
    <p:extLst>
      <p:ext uri="{BB962C8B-B14F-4D97-AF65-F5344CB8AC3E}">
        <p14:creationId xmlns:p14="http://schemas.microsoft.com/office/powerpoint/2010/main" val="3652035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Q1:  What was it that made this woman well.</a:t>
            </a:r>
          </a:p>
          <a:p>
            <a:pPr marL="274320" indent="-274320"/>
            <a:r>
              <a:rPr lang="en-US" b="0" dirty="0"/>
              <a:t>1.  Jesus said, your faith has made you well.</a:t>
            </a:r>
          </a:p>
          <a:p>
            <a:pPr marL="274320" indent="-274320"/>
            <a:r>
              <a:rPr lang="en-US" b="0" dirty="0"/>
              <a:t>2.  This was common in the healing ministry of Jesus.</a:t>
            </a:r>
          </a:p>
          <a:p>
            <a:pPr marL="274320" indent="-274320"/>
            <a:r>
              <a:rPr lang="en-US" b="0" dirty="0"/>
              <a:t>3.  It was faith in Jesus the healer that brought physical healing.</a:t>
            </a:r>
          </a:p>
          <a:p>
            <a:pPr marL="274320" indent="-274320"/>
            <a:r>
              <a:rPr lang="en-US" b="0" dirty="0"/>
              <a:t>4.  When we studied the book of Mark, we noted that physical healing was a metaphor for spiritual healing.</a:t>
            </a:r>
          </a:p>
          <a:p>
            <a:pPr marL="274320" indent="-274320"/>
            <a:r>
              <a:rPr lang="en-US" dirty="0"/>
              <a:t>5.  Healing in the gospel accounts is a metaphor for salvation.</a:t>
            </a:r>
          </a:p>
          <a:p>
            <a:pPr marL="274320" indent="-274320"/>
            <a:r>
              <a:rPr lang="en-US" dirty="0"/>
              <a:t>6.  Healing from physical disease reminds us of our need for healing from sin.</a:t>
            </a:r>
          </a:p>
          <a:p>
            <a:pPr marL="274320" indent="-274320"/>
            <a:r>
              <a:rPr lang="en-US" dirty="0"/>
              <a:t>7.  In fact, to save and to heal are often the same word in Greek.</a:t>
            </a:r>
          </a:p>
          <a:p>
            <a:pPr marL="274320" indent="-274320"/>
            <a:r>
              <a:rPr lang="en-US" dirty="0"/>
              <a:t>8.  The Greek word for save is “</a:t>
            </a:r>
            <a:r>
              <a:rPr lang="en-US" dirty="0" err="1"/>
              <a:t>sozo</a:t>
            </a:r>
            <a:r>
              <a:rPr lang="en-US" dirty="0"/>
              <a:t>.” (</a:t>
            </a:r>
            <a:r>
              <a:rPr lang="en-US" b="0" i="0" dirty="0" err="1">
                <a:solidFill>
                  <a:srgbClr val="0A0A0A"/>
                </a:solidFill>
                <a:effectLst/>
                <a:highlight>
                  <a:srgbClr val="FFFFFF"/>
                </a:highlight>
                <a:latin typeface="arial" panose="020B0604020202020204" pitchFamily="34" charset="0"/>
              </a:rPr>
              <a:t>sode</a:t>
            </a:r>
            <a:r>
              <a:rPr lang="en-US" b="0" i="0" dirty="0">
                <a:solidFill>
                  <a:srgbClr val="0A0A0A"/>
                </a:solidFill>
                <a:effectLst/>
                <a:highlight>
                  <a:srgbClr val="FFFFFF"/>
                </a:highlight>
                <a:latin typeface="arial" panose="020B0604020202020204" pitchFamily="34" charset="0"/>
              </a:rPr>
              <a:t>’-zo).</a:t>
            </a:r>
          </a:p>
          <a:p>
            <a:pPr marL="274320" indent="-274320"/>
            <a:r>
              <a:rPr lang="en-US" b="0" i="0" dirty="0">
                <a:solidFill>
                  <a:srgbClr val="0A0A0A"/>
                </a:solidFill>
                <a:effectLst/>
                <a:highlight>
                  <a:srgbClr val="FFFFFF"/>
                </a:highlight>
                <a:latin typeface="arial" panose="020B0604020202020204" pitchFamily="34" charset="0"/>
              </a:rPr>
              <a:t>9.  For example:</a:t>
            </a:r>
          </a:p>
          <a:p>
            <a:pPr marL="274320" indent="-274320"/>
            <a:r>
              <a:rPr lang="en-US" b="1" dirty="0"/>
              <a:t>Matthew 1:21 ESV</a:t>
            </a:r>
            <a:r>
              <a:rPr lang="en-US" dirty="0"/>
              <a:t> - She will bear a son, and you shall call his name Jesus, for he will save his people from their sins."</a:t>
            </a:r>
          </a:p>
          <a:p>
            <a:pPr marL="274320" indent="-274320"/>
            <a:r>
              <a:rPr lang="en-US" dirty="0"/>
              <a:t>10.  The word for “save” in that verse is “</a:t>
            </a:r>
            <a:r>
              <a:rPr lang="en-US" dirty="0" err="1"/>
              <a:t>sozo</a:t>
            </a:r>
            <a:r>
              <a:rPr lang="en-US" dirty="0"/>
              <a:t>.”</a:t>
            </a:r>
          </a:p>
          <a:p>
            <a:pPr marL="274320" indent="-274320"/>
            <a:r>
              <a:rPr lang="en-US" dirty="0"/>
              <a:t>11. Then we come to:</a:t>
            </a:r>
          </a:p>
          <a:p>
            <a:pPr marL="274320" indent="-274320"/>
            <a:r>
              <a:rPr lang="en-US" b="1" dirty="0"/>
              <a:t>Matthew 9:21 ESV</a:t>
            </a:r>
            <a:r>
              <a:rPr lang="en-US" dirty="0"/>
              <a:t> - for she said to herself, "If I only touch his garment, I will be made well.</a:t>
            </a:r>
          </a:p>
          <a:p>
            <a:pPr marL="274320" indent="-274320"/>
            <a:r>
              <a:rPr lang="en-US" dirty="0"/>
              <a:t>12. The Greek for “be made well” or “be healed” is the same Greek word, “</a:t>
            </a:r>
            <a:r>
              <a:rPr lang="en-US" dirty="0" err="1"/>
              <a:t>Sozo</a:t>
            </a:r>
            <a:r>
              <a:rPr lang="en-US" dirty="0"/>
              <a:t>.”</a:t>
            </a:r>
          </a:p>
          <a:p>
            <a:pPr marL="274320" indent="-274320"/>
            <a:r>
              <a:rPr lang="en-US" dirty="0"/>
              <a:t>13. So the healing ministry of Jesus can be seen as a metaphor or a model of the saving ministry that Jesus wants to do in the life of the lost.</a:t>
            </a:r>
          </a:p>
          <a:p>
            <a:pPr marL="274320" indent="-274320"/>
            <a:r>
              <a:rPr lang="en-US" b="0" dirty="0"/>
              <a:t>14. All through the gospels, people are healed by their faith in Jesus the Healer.</a:t>
            </a:r>
          </a:p>
          <a:p>
            <a:pPr marL="274320" indent="-274320"/>
            <a:r>
              <a:rPr lang="en-US" b="0" dirty="0"/>
              <a:t>15. In the same way, after He died for our sins, people are saved by their faith in Jesus the Savior.</a:t>
            </a:r>
          </a:p>
          <a:p>
            <a:pPr marL="274320" indent="-274320"/>
            <a:r>
              <a:rPr lang="en-US" b="0" dirty="0"/>
              <a:t>16. Jesus never turned away anyone who came to Him in faith for healing.</a:t>
            </a:r>
          </a:p>
          <a:p>
            <a:pPr marL="274320" indent="-274320"/>
            <a:r>
              <a:rPr lang="en-US" b="0" dirty="0"/>
              <a:t>17. So, He never turns away anyone who comes to Him in faith for salvation.</a:t>
            </a:r>
          </a:p>
          <a:p>
            <a:pPr marL="274320" indent="-274320"/>
            <a:r>
              <a:rPr lang="en-US" b="0" dirty="0"/>
              <a:t>18. Every physical healing of Jesus taught righteousness by faith in Him.</a:t>
            </a:r>
          </a:p>
          <a:p>
            <a:pPr marL="274320" indent="-274320"/>
            <a:r>
              <a:rPr lang="en-US" b="0" dirty="0"/>
              <a:t>19. And the greater act of grace is the salvation by faith that gives us eternal life rather than a physical healing that makes life easier for a few more years.</a:t>
            </a:r>
          </a:p>
          <a:p>
            <a:pPr marL="274320" indent="-274320"/>
            <a:endParaRPr lang="en-US" b="0"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19</a:t>
            </a:fld>
            <a:endParaRPr lang="en-US" dirty="0"/>
          </a:p>
        </p:txBody>
      </p:sp>
    </p:spTree>
    <p:extLst>
      <p:ext uri="{BB962C8B-B14F-4D97-AF65-F5344CB8AC3E}">
        <p14:creationId xmlns:p14="http://schemas.microsoft.com/office/powerpoint/2010/main" val="320394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sz="1200" b="1" i="0" kern="1200" dirty="0">
                <a:solidFill>
                  <a:schemeClr val="tx1"/>
                </a:solidFill>
                <a:effectLst/>
                <a:latin typeface="Arial" charset="0"/>
                <a:ea typeface="+mn-ea"/>
                <a:cs typeface="+mn-cs"/>
              </a:rPr>
              <a:t>B1:  </a:t>
            </a:r>
          </a:p>
          <a:p>
            <a:pPr marL="274320" indent="-274320"/>
            <a:r>
              <a:rPr lang="en-US" sz="1200" b="0" i="0" kern="1200" dirty="0">
                <a:solidFill>
                  <a:schemeClr val="tx1"/>
                </a:solidFill>
                <a:effectLst/>
                <a:latin typeface="Arial" charset="0"/>
                <a:ea typeface="+mn-ea"/>
                <a:cs typeface="+mn-cs"/>
              </a:rPr>
              <a:t>1.  Let’s begin at the beginning of these three verses and see if we can understand the logic of Paul’s argument here.</a:t>
            </a:r>
          </a:p>
          <a:p>
            <a:pPr marL="274320" indent="-274320"/>
            <a:r>
              <a:rPr lang="en-US" dirty="0"/>
              <a:t>2.  Let’s begin with the very first phrase, because Paul is referring here to what he has said in verses 1 and 2.</a:t>
            </a:r>
          </a:p>
          <a:p>
            <a:pPr marL="274320" indent="-274320"/>
            <a:endParaRPr lang="en-US" dirty="0"/>
          </a:p>
          <a:p>
            <a:pPr marL="274320" indent="-274320"/>
            <a:r>
              <a:rPr lang="en-US" sz="1200" b="1" i="0" kern="1200" dirty="0">
                <a:solidFill>
                  <a:schemeClr val="tx1"/>
                </a:solidFill>
                <a:effectLst/>
                <a:latin typeface="Arial" charset="0"/>
                <a:ea typeface="+mn-ea"/>
                <a:cs typeface="+mn-cs"/>
              </a:rPr>
              <a:t>B2: </a:t>
            </a:r>
          </a:p>
          <a:p>
            <a:pPr marL="274320" indent="-274320"/>
            <a:r>
              <a:rPr lang="en-US" dirty="0"/>
              <a:t>1.  Verses 1 and 2 set the context for verses 3 – 5.</a:t>
            </a:r>
          </a:p>
          <a:p>
            <a:pPr marL="274320" indent="-274320"/>
            <a:r>
              <a:rPr lang="en-US" dirty="0"/>
              <a:t>2.  Here’s what they say:</a:t>
            </a:r>
          </a:p>
          <a:p>
            <a:pPr marL="274320" indent="-274320"/>
            <a:r>
              <a:rPr lang="en-US" b="1" dirty="0"/>
              <a:t>Romans 5:1-2 NKJV </a:t>
            </a:r>
            <a:r>
              <a:rPr lang="en-US" dirty="0"/>
              <a:t>- Therefore, having been justified by faith, we have peace with God through our Lord Jesus Christ, </a:t>
            </a:r>
            <a:r>
              <a:rPr lang="en-US" baseline="30000" dirty="0"/>
              <a:t>2</a:t>
            </a:r>
            <a:r>
              <a:rPr lang="en-US" dirty="0"/>
              <a:t> through whom also we have access by faith into this grace in which we stand, and rejoice in hope of the glory of God.</a:t>
            </a:r>
          </a:p>
          <a:p>
            <a:pPr marL="274320" indent="-274320"/>
            <a:r>
              <a:rPr lang="en-US" dirty="0"/>
              <a:t>3.  So here Paul is including himself with other believers in Rome who have been justified by faith.</a:t>
            </a:r>
          </a:p>
          <a:p>
            <a:pPr marL="274320" indent="-274320"/>
            <a:r>
              <a:rPr lang="en-US" dirty="0"/>
              <a:t>4.  And when you have been justified by faith, your sins are forgiven and Christ’s righteousness is placed to your account.</a:t>
            </a:r>
          </a:p>
          <a:p>
            <a:pPr marL="274320" indent="-274320"/>
            <a:r>
              <a:rPr lang="en-US" dirty="0"/>
              <a:t>5.  You are in a saving relationship with the Lord Jesus that brings you peace and acceptance with God.</a:t>
            </a:r>
          </a:p>
          <a:p>
            <a:pPr marL="274320" indent="-274320"/>
            <a:r>
              <a:rPr lang="en-US" dirty="0"/>
              <a:t>6.  In Christ, you are standing in grace because of His righteousness and can rejoice in hope of the glory of God.</a:t>
            </a:r>
          </a:p>
          <a:p>
            <a:pPr marL="274320" indent="-274320"/>
            <a:r>
              <a:rPr lang="en-US" dirty="0"/>
              <a:t>7.  And the glory of God for which we hope is eternal life with our Lord in His eternal kingdom.</a:t>
            </a:r>
          </a:p>
          <a:p>
            <a:pPr marL="274320" indent="-274320"/>
            <a:r>
              <a:rPr lang="en-US" dirty="0"/>
              <a:t>8.  So, all of that is included in this little phrase, “and not only that.”</a:t>
            </a:r>
          </a:p>
          <a:p>
            <a:pPr marL="274320" indent="-274320"/>
            <a:endParaRPr lang="en-US" dirty="0"/>
          </a:p>
          <a:p>
            <a:pPr marL="274320" indent="-274320"/>
            <a:r>
              <a:rPr lang="en-US" b="1" dirty="0"/>
              <a:t>B3:</a:t>
            </a:r>
          </a:p>
          <a:p>
            <a:pPr marL="274320" indent="-274320"/>
            <a:r>
              <a:rPr lang="en-US" dirty="0"/>
              <a:t>1.  Paul says, “We also glory in tribulation.”</a:t>
            </a:r>
          </a:p>
          <a:p>
            <a:pPr marL="274320" indent="-274320"/>
            <a:r>
              <a:rPr lang="en-US" altLang="en-US" b="0" dirty="0"/>
              <a:t>2.  And I say, “We do?!”  </a:t>
            </a:r>
          </a:p>
          <a:p>
            <a:pPr marL="274320" indent="-274320"/>
            <a:r>
              <a:rPr lang="en-US" altLang="en-US" b="0" dirty="0"/>
              <a:t>3.  Maybe we should, but it is not easy to do.</a:t>
            </a:r>
          </a:p>
          <a:p>
            <a:pPr marL="274320" indent="-274320"/>
            <a:r>
              <a:rPr lang="en-US" altLang="en-US" b="0" dirty="0"/>
              <a:t>4.  It takes a divine perspective to be thankful for tribulations.</a:t>
            </a:r>
          </a:p>
          <a:p>
            <a:pPr marL="274320" indent="-274320"/>
            <a:r>
              <a:rPr lang="en-US" altLang="en-US" b="0" dirty="0"/>
              <a:t>5.  But Paul is saying that there is value in tribulations.</a:t>
            </a:r>
          </a:p>
          <a:p>
            <a:pPr marL="274320" indent="-274320"/>
            <a:r>
              <a:rPr lang="en-US" altLang="en-US" b="0" dirty="0"/>
              <a:t>6.  James says something very similar in his epistle:</a:t>
            </a:r>
          </a:p>
          <a:p>
            <a:pPr marL="274320" indent="-274320"/>
            <a:r>
              <a:rPr lang="en-US" altLang="en-US" b="1" dirty="0"/>
              <a:t>James 1:2-4 NKJV</a:t>
            </a:r>
            <a:r>
              <a:rPr lang="en-US" altLang="en-US" b="0" dirty="0"/>
              <a:t> - My brethren, count it all joy when you fall into various trials, </a:t>
            </a:r>
            <a:r>
              <a:rPr lang="en-US" altLang="en-US" b="0" baseline="30000" dirty="0"/>
              <a:t>3</a:t>
            </a:r>
            <a:r>
              <a:rPr lang="en-US" altLang="en-US" b="0" dirty="0"/>
              <a:t> knowing that the testing of your faith produces patience. </a:t>
            </a:r>
            <a:r>
              <a:rPr lang="en-US" altLang="en-US" b="0" baseline="30000" dirty="0"/>
              <a:t>4</a:t>
            </a:r>
            <a:r>
              <a:rPr lang="en-US" altLang="en-US" b="0" dirty="0"/>
              <a:t> But let patience have its perfect work, that you may be perfect and complete, lacking nothing.</a:t>
            </a:r>
          </a:p>
          <a:p>
            <a:pPr marL="274320" indent="-274320"/>
            <a:r>
              <a:rPr lang="en-US" altLang="en-US" b="0" dirty="0"/>
              <a:t>7.  Suffering has a purpose in God’s hands.</a:t>
            </a:r>
          </a:p>
          <a:p>
            <a:pPr marL="274320" indent="-274320"/>
            <a:endParaRPr lang="en-US" altLang="en-US" b="0" dirty="0"/>
          </a:p>
          <a:p>
            <a:pPr marL="274320" indent="-274320"/>
            <a:r>
              <a:rPr lang="en-US" altLang="en-US" b="1" dirty="0"/>
              <a:t>B4:</a:t>
            </a:r>
          </a:p>
          <a:p>
            <a:pPr marL="274320" indent="-274320"/>
            <a:r>
              <a:rPr lang="en-US" altLang="en-US" b="0" dirty="0"/>
              <a:t>1.  Faith is like a muscle: It needs to be exercised in order to stay strong.</a:t>
            </a:r>
          </a:p>
          <a:p>
            <a:pPr marL="274320" indent="-274320"/>
            <a:r>
              <a:rPr lang="en-US" altLang="en-US" b="0" dirty="0"/>
              <a:t>2.  If your faith is never challenged, it gets weak and flabby.</a:t>
            </a:r>
          </a:p>
          <a:p>
            <a:pPr marL="274320" indent="-274320"/>
            <a:r>
              <a:rPr lang="en-US" altLang="en-US" b="0" dirty="0"/>
              <a:t>3.  There is a saying: “Whatever doesn’t kill you makes you stronger.”</a:t>
            </a:r>
          </a:p>
          <a:p>
            <a:pPr marL="274320" indent="-274320"/>
            <a:r>
              <a:rPr lang="en-US" altLang="en-US" b="0" dirty="0"/>
              <a:t>4.  That’s true of our faith: whatever doesn’t kill it, makes it stronger.</a:t>
            </a:r>
          </a:p>
          <a:p>
            <a:pPr marL="274320" indent="-274320"/>
            <a:r>
              <a:rPr lang="en-US" altLang="en-US" b="0" dirty="0"/>
              <a:t>5.  The Lord does not send us trials that we cannot bear.</a:t>
            </a:r>
          </a:p>
          <a:p>
            <a:pPr marL="274320" indent="-274320"/>
            <a:r>
              <a:rPr lang="en-US" altLang="en-US" dirty="0"/>
              <a:t>6.  Paul wrote this famous verse to the Philippians:</a:t>
            </a:r>
          </a:p>
          <a:p>
            <a:pPr marL="274320" indent="-274320"/>
            <a:r>
              <a:rPr lang="en-US" altLang="en-US" b="1" dirty="0"/>
              <a:t>Philippians 4:13 NKJV - </a:t>
            </a:r>
            <a:r>
              <a:rPr lang="en-US" altLang="en-US" dirty="0"/>
              <a:t>I can do all things through Christ who strengthens me.</a:t>
            </a:r>
          </a:p>
          <a:p>
            <a:pPr marL="274320" indent="-274320"/>
            <a:r>
              <a:rPr lang="en-US" altLang="en-US" dirty="0"/>
              <a:t>7.  And if you look at the context of this verse what he is really saying is I can endure all things that Christ allows me to go through.</a:t>
            </a:r>
          </a:p>
          <a:p>
            <a:pPr marL="274320" indent="-274320"/>
            <a:r>
              <a:rPr lang="en-US" altLang="en-US" dirty="0"/>
              <a:t>8.  God will not test us above what we are able to bear.</a:t>
            </a:r>
          </a:p>
          <a:p>
            <a:pPr marL="274320" indent="-274320"/>
            <a:r>
              <a:rPr lang="en-US" altLang="en-US" b="0" dirty="0"/>
              <a:t>9.  If God allows us to pass through trials and tribulations, He will go through them with us, because He has promised never to leave us or forsake us. (Heb 13:5)</a:t>
            </a:r>
          </a:p>
          <a:p>
            <a:pPr marL="274320" indent="-274320"/>
            <a:r>
              <a:rPr lang="en-US" altLang="en-US" b="0" dirty="0"/>
              <a:t>10. As we hang on to the Lord in difficult times, our faith grows stronger.</a:t>
            </a:r>
          </a:p>
          <a:p>
            <a:pPr marL="274320" indent="-274320"/>
            <a:r>
              <a:rPr lang="en-US" altLang="en-US" b="0" dirty="0"/>
              <a:t>11. Tribulations produce perseverance; perseverance produces character, and character produces hope.</a:t>
            </a:r>
          </a:p>
          <a:p>
            <a:pPr marL="274320" indent="-274320"/>
            <a:r>
              <a:rPr lang="en-US" dirty="0"/>
              <a:t>12. Faithfulness is one of the character traits that comes as part of the fruit of the Spirit.</a:t>
            </a:r>
          </a:p>
          <a:p>
            <a:pPr marL="274320" indent="-274320"/>
            <a:r>
              <a:rPr lang="en-US" dirty="0"/>
              <a:t>13. The more our faith perseveres under trial, the more we are proven to have the character trait of faithfulness of a mature Christian.</a:t>
            </a:r>
          </a:p>
          <a:p>
            <a:pPr marL="274320" indent="-274320"/>
            <a:endParaRPr lang="en-US" dirty="0"/>
          </a:p>
          <a:p>
            <a:pPr marL="274320" indent="-274320"/>
            <a:r>
              <a:rPr lang="en-US" b="1" dirty="0"/>
              <a:t>B5:</a:t>
            </a:r>
            <a:r>
              <a:rPr lang="en-US" dirty="0"/>
              <a:t> </a:t>
            </a:r>
          </a:p>
          <a:p>
            <a:pPr marL="274320" indent="-274320"/>
            <a:r>
              <a:rPr lang="en-US" dirty="0"/>
              <a:t>1.  Biblical hope is not wishful thinking.</a:t>
            </a:r>
          </a:p>
          <a:p>
            <a:pPr marL="274320" indent="-274320"/>
            <a:r>
              <a:rPr lang="en-US" dirty="0"/>
              <a:t>2.  It is </a:t>
            </a:r>
            <a:r>
              <a:rPr lang="en-US" b="1" dirty="0"/>
              <a:t>not</a:t>
            </a:r>
            <a:r>
              <a:rPr lang="en-US" dirty="0"/>
              <a:t> like saying, “I hope it doesn’t rain tomorrow.”</a:t>
            </a:r>
          </a:p>
          <a:p>
            <a:pPr marL="274320" indent="-274320"/>
            <a:r>
              <a:rPr lang="en-US" dirty="0"/>
              <a:t>3.  Biblical hope is a confident expectation of the future based on the promises of God.</a:t>
            </a:r>
          </a:p>
          <a:p>
            <a:pPr marL="274320" indent="-274320"/>
            <a:r>
              <a:rPr lang="en-US" dirty="0"/>
              <a:t>4.  We can hope in the glory of God because God has promised us eternal life in His Kingdom when we are justified by faith in Christ.</a:t>
            </a:r>
          </a:p>
          <a:p>
            <a:pPr marL="274320" indent="-274320"/>
            <a:endParaRPr lang="en-US" dirty="0"/>
          </a:p>
          <a:p>
            <a:pPr marL="274320" indent="-274320"/>
            <a:r>
              <a:rPr lang="en-US" b="1" dirty="0"/>
              <a:t>B6:</a:t>
            </a:r>
          </a:p>
          <a:p>
            <a:pPr marL="274320" indent="-274320"/>
            <a:r>
              <a:rPr lang="en-US" dirty="0"/>
              <a:t>1.  Here at the end of these verses, Paul gives us some evidence that we can look for to make sure our hope in Christ will not be disappointed.</a:t>
            </a:r>
          </a:p>
          <a:p>
            <a:pPr marL="274320" indent="-274320"/>
            <a:r>
              <a:rPr lang="en-US" dirty="0"/>
              <a:t>2.  He says that the Holy Spirit was given to us.</a:t>
            </a:r>
          </a:p>
          <a:p>
            <a:pPr marL="274320" indent="-274320"/>
            <a:r>
              <a:rPr lang="en-US" dirty="0"/>
              <a:t>3.  This goes back to verse 1 where he speaks of being justified by faith.</a:t>
            </a:r>
          </a:p>
          <a:p>
            <a:pPr marL="274320" indent="-274320"/>
            <a:r>
              <a:rPr lang="en-US" dirty="0"/>
              <a:t>4.  All those who are justified by faith are set apart for a holy use and are given the Holy Spirit.</a:t>
            </a:r>
          </a:p>
          <a:p>
            <a:pPr marL="274320" indent="-274320"/>
            <a:r>
              <a:rPr lang="en-US" dirty="0"/>
              <a:t>5.  The Holy Spirit produces in us the New Birth as we are born again and begin to grow in grace.</a:t>
            </a:r>
          </a:p>
          <a:p>
            <a:pPr marL="274320" indent="-274320"/>
            <a:r>
              <a:rPr lang="en-US" dirty="0"/>
              <a:t>6.  It is the HS that pours out the agape love of God in our hearts.</a:t>
            </a:r>
          </a:p>
          <a:p>
            <a:pPr marL="274320" indent="-274320"/>
            <a:r>
              <a:rPr lang="en-US" dirty="0"/>
              <a:t>7.  Agape love is the first character trait of the fruit of the Spirit: love, joy, peace, patience…</a:t>
            </a:r>
          </a:p>
          <a:p>
            <a:pPr marL="274320" indent="-274320"/>
            <a:r>
              <a:rPr lang="en-US" dirty="0"/>
              <a:t>8.  Paul here is saying that this agape love that we receive from the Holy Spirit is evidence that our justification is valid and that our hope in Christ will not be disappointed.  </a:t>
            </a:r>
          </a:p>
          <a:p>
            <a:pPr marL="274320" indent="-274320"/>
            <a:r>
              <a:rPr lang="en-US" dirty="0"/>
              <a:t>9.  Jesus also pointed to agape love as the evidence that would mark us as His disciples.</a:t>
            </a:r>
          </a:p>
          <a:p>
            <a:pPr marL="274320" indent="-274320"/>
            <a:r>
              <a:rPr lang="en-US" b="1" dirty="0"/>
              <a:t>John 13:35 KJV </a:t>
            </a:r>
            <a:r>
              <a:rPr lang="en-US" dirty="0"/>
              <a:t>- By this shall all men know that ye are my disciples, if ye have love one to another.</a:t>
            </a:r>
          </a:p>
          <a:p>
            <a:pPr marL="274320" indent="-274320"/>
            <a:r>
              <a:rPr lang="en-US" dirty="0"/>
              <a:t>10. In 2 Cor 1:22, Paul points to the HS as God’s seal on us guaranteeing our hope.</a:t>
            </a:r>
          </a:p>
          <a:p>
            <a:pPr marL="274320" indent="-274320"/>
            <a:r>
              <a:rPr lang="en-US" b="1" dirty="0"/>
              <a:t>2 Corinthians 1:22 ESV</a:t>
            </a:r>
            <a:r>
              <a:rPr lang="en-US" dirty="0"/>
              <a:t> - [God] has also put his seal on us and given us his Spirit in our hearts as a guarantee.</a:t>
            </a:r>
          </a:p>
          <a:p>
            <a:pPr marL="274320" indent="-274320"/>
            <a:r>
              <a:rPr lang="en-US" dirty="0"/>
              <a:t>11. So let’s summarize Paul’s logic here:</a:t>
            </a:r>
          </a:p>
          <a:p>
            <a:pPr marL="274320" indent="-457200"/>
            <a:r>
              <a:rPr lang="en-US" sz="1200" b="0" i="0" kern="1200" dirty="0">
                <a:solidFill>
                  <a:schemeClr val="tx1"/>
                </a:solidFill>
                <a:effectLst/>
                <a:latin typeface="+mn-lt"/>
                <a:ea typeface="+mn-ea"/>
                <a:cs typeface="+mn-cs"/>
              </a:rPr>
              <a:t>12. Trials and tribulation allow God to build a mature, strong faith in His people. </a:t>
            </a:r>
          </a:p>
          <a:p>
            <a:pPr marL="274320" indent="-457200"/>
            <a:r>
              <a:rPr lang="en-US" sz="1200" b="0" i="0" kern="1200" dirty="0">
                <a:solidFill>
                  <a:schemeClr val="tx1"/>
                </a:solidFill>
                <a:effectLst/>
                <a:latin typeface="+mn-lt"/>
                <a:ea typeface="+mn-ea"/>
                <a:cs typeface="+mn-cs"/>
              </a:rPr>
              <a:t>13. Endurance under testing produces character, and character  produces hope. </a:t>
            </a:r>
          </a:p>
          <a:p>
            <a:pPr marL="274320" indent="-457200"/>
            <a:r>
              <a:rPr lang="en-US" sz="1200" b="0" i="0" kern="1200" dirty="0">
                <a:solidFill>
                  <a:schemeClr val="tx1"/>
                </a:solidFill>
                <a:effectLst/>
                <a:latin typeface="+mn-lt"/>
                <a:ea typeface="+mn-ea"/>
                <a:cs typeface="+mn-cs"/>
              </a:rPr>
              <a:t>14. Christian hope is not wishful thinking, but a confident expectation. </a:t>
            </a:r>
          </a:p>
          <a:p>
            <a:pPr marL="274320" indent="-457200"/>
            <a:r>
              <a:rPr lang="en-US" sz="1200" b="0" i="0" kern="1200" dirty="0">
                <a:solidFill>
                  <a:schemeClr val="tx1"/>
                </a:solidFill>
                <a:effectLst/>
                <a:latin typeface="+mn-lt"/>
                <a:ea typeface="+mn-ea"/>
                <a:cs typeface="+mn-cs"/>
              </a:rPr>
              <a:t>15. Our hope in Christ will not be disappointed if we see the work of the Holy Spirit in our lives producing agape love and the other fruit of the Spirit.</a:t>
            </a:r>
          </a:p>
          <a:p>
            <a:pPr marL="274320" indent="-45720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41219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dirty="0"/>
              <a:t>1.  This passage goes on to give a detailed picture of Christ taking our sins, suffering for them, and finally dying for them that we might be forgiven.</a:t>
            </a:r>
          </a:p>
          <a:p>
            <a:pPr marL="274320" indent="-274320"/>
            <a:r>
              <a:rPr lang="en-US" dirty="0"/>
              <a:t>2.  Verse 11 says:</a:t>
            </a:r>
          </a:p>
          <a:p>
            <a:pPr marL="274320" indent="-274320"/>
            <a:r>
              <a:rPr lang="en-US" b="1" dirty="0"/>
              <a:t>Isaiah 53:11 NIV</a:t>
            </a:r>
            <a:r>
              <a:rPr lang="en-US" dirty="0"/>
              <a:t> - After he has suffered, he will see the light of life and be satisfied; by the knowledge of Him my righteous servant will justify many, and he will bear their iniquities.</a:t>
            </a:r>
          </a:p>
          <a:p>
            <a:pPr marL="274320" indent="-274320"/>
            <a:r>
              <a:rPr lang="en-US" dirty="0"/>
              <a:t>3.  Psalm 22 gives another graphic picture of Christ dying on the cross and the suffering He went through there for us.</a:t>
            </a:r>
          </a:p>
          <a:p>
            <a:pPr marL="274320" indent="-274320"/>
            <a:r>
              <a:rPr lang="en-US" dirty="0"/>
              <a:t>4.  These prophetic descriptions of the suffering of Christ were fulfilled in the NT record that describes the crucifixion of Jesus.</a:t>
            </a:r>
          </a:p>
          <a:p>
            <a:pPr marL="274320" indent="-274320"/>
            <a:r>
              <a:rPr lang="en-US" dirty="0"/>
              <a:t>5.  The gospel accounts simply say that they crucified Him, but we know from Thomas’ statement of doubt that Jesus was actually nailed to the cross.</a:t>
            </a:r>
          </a:p>
          <a:p>
            <a:pPr marL="274320" indent="-274320"/>
            <a:r>
              <a:rPr lang="en-US" dirty="0"/>
              <a:t>6.  He said: </a:t>
            </a:r>
          </a:p>
          <a:p>
            <a:pPr marL="274320" indent="-274320"/>
            <a:r>
              <a:rPr lang="en-US" b="1" dirty="0"/>
              <a:t>John 20:25 ESV</a:t>
            </a:r>
            <a:r>
              <a:rPr lang="en-US" dirty="0"/>
              <a:t> - "Unless I see in his hands the mark of the nails, and place my finger into the mark of the nails, and place my hand into his side, I will never believe.“</a:t>
            </a:r>
          </a:p>
          <a:p>
            <a:pPr marL="274320" indent="-274320"/>
            <a:r>
              <a:rPr lang="en-US" dirty="0"/>
              <a:t>7.  Peter describes His suffering for us in:</a:t>
            </a:r>
          </a:p>
          <a:p>
            <a:pPr marL="274320" indent="-274320"/>
            <a:r>
              <a:rPr lang="en-US" b="1" dirty="0"/>
              <a:t>1 Peter 2:24 ESV</a:t>
            </a:r>
            <a:r>
              <a:rPr lang="en-US" dirty="0"/>
              <a:t> - He himself bore our sins in his body on the tree, that we might die to sin and live to righteousness. By his wounds you have been healed.</a:t>
            </a:r>
          </a:p>
          <a:p>
            <a:pPr marL="274320" indent="-274320"/>
            <a:r>
              <a:rPr lang="en-US" dirty="0"/>
              <a:t>8.  In addition to the physical pain He endured for us, there was the mental anguish of becoming sin for us and experiencing the separation from His Father that our sins caused.</a:t>
            </a:r>
          </a:p>
          <a:p>
            <a:pPr marL="274320" indent="-274320"/>
            <a:r>
              <a:rPr lang="en-US" dirty="0"/>
              <a:t>9.  This was all of grace.</a:t>
            </a:r>
          </a:p>
          <a:p>
            <a:pPr marL="274320" indent="-274320"/>
            <a:r>
              <a:rPr lang="en-US" dirty="0"/>
              <a:t>10. We deserved eternal death.</a:t>
            </a:r>
          </a:p>
          <a:p>
            <a:pPr marL="274320" indent="-274320"/>
            <a:r>
              <a:rPr lang="en-US" dirty="0"/>
              <a:t>11. He took our punishment so we could have eternal life.</a:t>
            </a:r>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20</a:t>
            </a:fld>
            <a:endParaRPr lang="en-US" dirty="0"/>
          </a:p>
        </p:txBody>
      </p:sp>
    </p:spTree>
    <p:extLst>
      <p:ext uri="{BB962C8B-B14F-4D97-AF65-F5344CB8AC3E}">
        <p14:creationId xmlns:p14="http://schemas.microsoft.com/office/powerpoint/2010/main" val="2619099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Q1:  What was it that allowed Jesus to endure the cross.</a:t>
            </a:r>
          </a:p>
          <a:p>
            <a:pPr marL="274320" indent="-274320"/>
            <a:r>
              <a:rPr lang="en-US" b="0" dirty="0"/>
              <a:t>1.  It was “the joy that was set before Him.”</a:t>
            </a:r>
          </a:p>
          <a:p>
            <a:pPr marL="274320" indent="-274320"/>
            <a:r>
              <a:rPr lang="en-US" b="0" dirty="0"/>
              <a:t>2.  The cross was excruciating pain.</a:t>
            </a:r>
          </a:p>
          <a:p>
            <a:pPr marL="274320" indent="-274320"/>
            <a:r>
              <a:rPr lang="en-US" b="0" dirty="0"/>
              <a:t>3.  There is no indication of Jesus rejoicing as He was being put to death.</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4.  The joy was not the present pain but the future victory.</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5.  Jesus looked forward to the redemption and restoration of the universe.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6.  He looked forward to the defeat of sin and Satan.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7.  He looked forward to being reunited in glory with His Father.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8.  He looked forward to a loving relationship with the saints throughout eternity in a world made new where righteousness dwells.</a:t>
            </a:r>
          </a:p>
          <a:p>
            <a:pPr marL="274320" indent="-274320"/>
            <a:r>
              <a:rPr lang="en-US" b="0" dirty="0"/>
              <a:t>9.  So too for us.</a:t>
            </a:r>
          </a:p>
          <a:p>
            <a:pPr marL="274320" indent="-274320"/>
            <a:r>
              <a:rPr lang="en-US" b="0" dirty="0"/>
              <a:t>10. No matter how difficult our circumstances, we can rejoice “in the Lord” knowing that He has secured a glorious future for us.</a:t>
            </a:r>
          </a:p>
          <a:p>
            <a:pPr marL="274320" indent="-274320"/>
            <a:endParaRPr lang="en-US" b="0" dirty="0"/>
          </a:p>
          <a:p>
            <a:pPr marL="274320" indent="-27432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21</a:t>
            </a:fld>
            <a:endParaRPr lang="en-US" dirty="0"/>
          </a:p>
        </p:txBody>
      </p:sp>
    </p:spTree>
    <p:extLst>
      <p:ext uri="{BB962C8B-B14F-4D97-AF65-F5344CB8AC3E}">
        <p14:creationId xmlns:p14="http://schemas.microsoft.com/office/powerpoint/2010/main" val="182135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45720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3</a:t>
            </a:fld>
            <a:endParaRPr lang="en-US" dirty="0"/>
          </a:p>
        </p:txBody>
      </p:sp>
    </p:spTree>
    <p:extLst>
      <p:ext uri="{BB962C8B-B14F-4D97-AF65-F5344CB8AC3E}">
        <p14:creationId xmlns:p14="http://schemas.microsoft.com/office/powerpoint/2010/main" val="394428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DF54-A410-69B1-D09B-BBEE517FB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54584-9EF2-E6E8-62BB-00F1BF13C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A2A0B-6243-32A5-3BED-7C4B2C94E2EB}"/>
              </a:ext>
            </a:extLst>
          </p:cNvPr>
          <p:cNvSpPr>
            <a:spLocks noGrp="1"/>
          </p:cNvSpPr>
          <p:nvPr>
            <p:ph type="body" idx="1"/>
          </p:nvPr>
        </p:nvSpPr>
        <p:spPr/>
        <p:txBody>
          <a:bodyPr/>
          <a:lstStyle/>
          <a:p>
            <a:pPr marL="274320" indent="-274320"/>
            <a:r>
              <a:rPr lang="en-US" b="1" dirty="0"/>
              <a:t>B1:</a:t>
            </a:r>
          </a:p>
          <a:p>
            <a:pPr marL="274320" indent="-274320"/>
            <a:r>
              <a:rPr lang="en-US" b="0" dirty="0"/>
              <a:t>[See notes on linked slide.]</a:t>
            </a:r>
          </a:p>
          <a:p>
            <a:pPr marL="274320" indent="-274320"/>
            <a:endParaRPr lang="en-US" b="0" dirty="0"/>
          </a:p>
          <a:p>
            <a:pPr marL="274320" indent="-274320"/>
            <a:r>
              <a:rPr lang="en-US" b="1" dirty="0"/>
              <a:t>B2:</a:t>
            </a:r>
          </a:p>
          <a:p>
            <a:pPr marL="274320" indent="-274320"/>
            <a:r>
              <a:rPr lang="en-US" b="0" dirty="0"/>
              <a:t>[See notes on linked slide.]</a:t>
            </a:r>
          </a:p>
          <a:p>
            <a:pPr marL="274320" indent="-274320"/>
            <a:endParaRPr lang="en-US" b="0" dirty="0"/>
          </a:p>
          <a:p>
            <a:pPr marL="274320" indent="-274320"/>
            <a:r>
              <a:rPr lang="en-US" b="1" dirty="0"/>
              <a:t>B3:</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[See notes on linked slide.]</a:t>
            </a:r>
          </a:p>
          <a:p>
            <a:pPr marL="274320" indent="-274320"/>
            <a:endParaRPr lang="en-US" b="1" dirty="0"/>
          </a:p>
          <a:p>
            <a:pPr marL="274320" indent="-274320"/>
            <a:r>
              <a:rPr lang="en-US" b="1" dirty="0"/>
              <a:t>B4:</a:t>
            </a:r>
          </a:p>
          <a:p>
            <a:pPr marL="274320" indent="-274320"/>
            <a:r>
              <a:rPr lang="en-US" dirty="0"/>
              <a:t>[See notes on linked slide.]</a:t>
            </a:r>
          </a:p>
          <a:p>
            <a:pPr marL="274320" indent="-274320"/>
            <a:endParaRPr lang="en-US" dirty="0"/>
          </a:p>
          <a:p>
            <a:pPr marL="274320" indent="-274320"/>
            <a:r>
              <a:rPr lang="en-US" b="1" dirty="0"/>
              <a:t>B5:</a:t>
            </a:r>
          </a:p>
          <a:p>
            <a:r>
              <a:rPr lang="en-US" altLang="en-US" dirty="0"/>
              <a:t>1.  Our hope is built on the knowledge that God is omnipotent.  </a:t>
            </a:r>
          </a:p>
          <a:p>
            <a:r>
              <a:rPr lang="en-US" altLang="en-US" dirty="0"/>
              <a:t>2.  His plans and purpose for His creation will not be thwarted.  </a:t>
            </a:r>
          </a:p>
          <a:p>
            <a:r>
              <a:rPr lang="en-US" altLang="en-US" dirty="0"/>
              <a:t>3.  His character is holy and He will do what is right.  </a:t>
            </a:r>
          </a:p>
          <a:p>
            <a:r>
              <a:rPr lang="en-US" altLang="en-US" dirty="0"/>
              <a:t>4.  We may not know what the future holds, but we know WHO holds the future.</a:t>
            </a:r>
          </a:p>
          <a:p>
            <a:endParaRPr lang="en-US" altLang="en-US" dirty="0"/>
          </a:p>
          <a:p>
            <a:pPr lvl="1"/>
            <a:r>
              <a:rPr lang="en-US" altLang="en-US" dirty="0"/>
              <a:t>Many things about tomorrow, I don’t seem to understand,</a:t>
            </a:r>
          </a:p>
          <a:p>
            <a:pPr lvl="1"/>
            <a:r>
              <a:rPr lang="en-US" altLang="en-US" dirty="0"/>
              <a:t>But I know Who holds tomorrow, and I know who holds my hand.</a:t>
            </a:r>
          </a:p>
          <a:p>
            <a:pPr marL="274320" indent="-274320"/>
            <a:endParaRPr lang="en-US" dirty="0"/>
          </a:p>
          <a:p>
            <a:pPr marL="274320" indent="-274320"/>
            <a:r>
              <a:rPr lang="en-US" dirty="0"/>
              <a:t>5.  That’s Christian hope!</a:t>
            </a:r>
          </a:p>
          <a:p>
            <a:pPr marL="274320" indent="-274320"/>
            <a:endParaRPr lang="en-US" dirty="0"/>
          </a:p>
        </p:txBody>
      </p:sp>
      <p:sp>
        <p:nvSpPr>
          <p:cNvPr id="4" name="Slide Number Placeholder 3">
            <a:extLst>
              <a:ext uri="{FF2B5EF4-FFF2-40B4-BE49-F238E27FC236}">
                <a16:creationId xmlns:a16="http://schemas.microsoft.com/office/drawing/2014/main" id="{4127F911-ACF2-0019-83E9-03D123E5B10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182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B1:</a:t>
            </a:r>
            <a:r>
              <a:rPr lang="en-US" b="0" dirty="0"/>
              <a:t> </a:t>
            </a:r>
          </a:p>
          <a:p>
            <a:pPr marL="274320" indent="-274320"/>
            <a:r>
              <a:rPr lang="en-US" b="0" dirty="0"/>
              <a:t>[See notes on linked slide.]</a:t>
            </a:r>
          </a:p>
          <a:p>
            <a:pPr marL="274320" indent="-274320"/>
            <a:endParaRPr lang="en-US" b="0" dirty="0"/>
          </a:p>
          <a:p>
            <a:pPr marL="274320" indent="-274320"/>
            <a:r>
              <a:rPr lang="en-US" b="1" dirty="0"/>
              <a:t>B2:</a:t>
            </a:r>
          </a:p>
          <a:p>
            <a:pPr marL="274320" indent="-274320"/>
            <a:r>
              <a:rPr lang="en-US" b="0" dirty="0"/>
              <a:t>[See notes on linked slide.]</a:t>
            </a:r>
          </a:p>
          <a:p>
            <a:pPr marL="274320" indent="-274320"/>
            <a:endParaRPr lang="en-US" b="0" dirty="0"/>
          </a:p>
          <a:p>
            <a:pPr marL="274320" indent="-274320"/>
            <a:r>
              <a:rPr lang="en-US" b="1" dirty="0"/>
              <a:t>B3:</a:t>
            </a:r>
          </a:p>
          <a:p>
            <a:pPr marL="274320" indent="-274320"/>
            <a:r>
              <a:rPr lang="en-US" b="0" dirty="0"/>
              <a:t>[See notes on linked slide.]</a:t>
            </a:r>
          </a:p>
          <a:p>
            <a:pPr marL="274320" indent="-274320"/>
            <a:endParaRPr lang="en-US" b="0" dirty="0"/>
          </a:p>
          <a:p>
            <a:pPr marL="274320" indent="-274320"/>
            <a:r>
              <a:rPr lang="en-US" b="1" dirty="0"/>
              <a:t>B4:</a:t>
            </a:r>
          </a:p>
          <a:p>
            <a:pPr marL="274320" indent="-274320"/>
            <a:r>
              <a:rPr lang="en-US" b="0" dirty="0"/>
              <a:t>1.  Imprisonment gave him the time and opportunity to write five books of the New Testament.</a:t>
            </a:r>
          </a:p>
          <a:p>
            <a:pPr marL="274320" indent="-274320"/>
            <a:r>
              <a:rPr lang="en-US" b="0" dirty="0"/>
              <a:t>2.  These books have been an immeasurable blessing to Christians around the world for nearly 2,000 years.</a:t>
            </a:r>
          </a:p>
          <a:p>
            <a:pPr marL="274320" indent="-274320"/>
            <a:r>
              <a:rPr lang="en-US" b="0" dirty="0"/>
              <a:t>3.  During his first imprisonment under house arrest, Paul wrote: Ephesians, Philippians, Colossians, and Philemon.</a:t>
            </a:r>
          </a:p>
          <a:p>
            <a:pPr marL="274320" indent="-274320"/>
            <a:r>
              <a:rPr lang="en-US" b="0" dirty="0"/>
              <a:t>4.  During his second imprisonment in Rome, likely in a dungeon awaiting execution, he wrote 2 Timothy.</a:t>
            </a:r>
          </a:p>
          <a:p>
            <a:pPr marL="274320" indent="-274320"/>
            <a:r>
              <a:rPr lang="en-US" b="0" dirty="0"/>
              <a:t>5.  So we have five wonderful epistles that are a result of his imprisonment.</a:t>
            </a:r>
          </a:p>
          <a:p>
            <a:pPr marL="274320" indent="-274320"/>
            <a:r>
              <a:rPr lang="en-US" b="0" dirty="0"/>
              <a:t>6.  Indeed, as Paul wrote to the Romans:</a:t>
            </a:r>
          </a:p>
          <a:p>
            <a:pPr marL="274320" indent="-274320"/>
            <a:r>
              <a:rPr lang="en-US" b="1" dirty="0"/>
              <a:t>Romans 8:28 NKJV</a:t>
            </a:r>
            <a:r>
              <a:rPr lang="en-US" b="0" dirty="0"/>
              <a:t> - And we know that all things work together for good to those who love God, to those who are the called according to His purpose.</a:t>
            </a:r>
          </a:p>
          <a:p>
            <a:pPr marL="274320" indent="-274320"/>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096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B1:</a:t>
            </a:r>
          </a:p>
          <a:p>
            <a:pPr marL="274320" indent="-274320"/>
            <a:r>
              <a:rPr lang="en-US" b="0" dirty="0"/>
              <a:t>[See notes on linked slide.]</a:t>
            </a:r>
          </a:p>
          <a:p>
            <a:pPr marL="274320" indent="-274320"/>
            <a:endParaRPr lang="en-US" b="0" dirty="0"/>
          </a:p>
          <a:p>
            <a:pPr marL="274320" indent="-274320"/>
            <a:r>
              <a:rPr lang="en-US" b="1" dirty="0"/>
              <a:t>B2:</a:t>
            </a:r>
          </a:p>
          <a:p>
            <a:pPr marL="274320" indent="-274320"/>
            <a:r>
              <a:rPr lang="en-US" b="0" dirty="0"/>
              <a:t>[See notes on linked slide.]</a:t>
            </a:r>
          </a:p>
          <a:p>
            <a:pPr marL="274320" indent="-274320"/>
            <a:endParaRPr lang="en-US" b="0" dirty="0"/>
          </a:p>
          <a:p>
            <a:pPr marL="274320" indent="-274320"/>
            <a:r>
              <a:rPr lang="en-US" b="1" dirty="0"/>
              <a:t>B3:</a:t>
            </a:r>
          </a:p>
          <a:p>
            <a:pPr marL="274320" indent="-274320"/>
            <a:r>
              <a:rPr lang="en-US" b="0" dirty="0"/>
              <a:t>[See notes on linked slide.]</a:t>
            </a:r>
          </a:p>
          <a:p>
            <a:pPr marL="274320" indent="-274320"/>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9311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8C43-A5A7-7F50-203D-0B169EEA2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A0043-D596-9E8B-F863-DB532FABE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3ECAC-82E4-6AEC-8770-FF3DF7C78E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0752F2-7D19-7420-2F8C-78F944D00DB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597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6286-5CEB-A5DC-F80B-413401387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FE37E-EF5A-9408-ABFE-BB7CFD411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A1F0C-7B57-B56A-B9A2-0544C5238C51}"/>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D8BD811E-F6FE-EBBF-D285-C073F4F96D2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40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48D8-4B30-1990-030E-E528BE730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EE5D6-996E-52E9-60B0-EB6129AB7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1FE1F-AFCA-8014-7646-42CA574A7BA1}"/>
              </a:ext>
            </a:extLst>
          </p:cNvPr>
          <p:cNvSpPr>
            <a:spLocks noGrp="1"/>
          </p:cNvSpPr>
          <p:nvPr>
            <p:ph type="body" idx="1"/>
          </p:nvPr>
        </p:nvSpPr>
        <p:spPr/>
        <p:txBody>
          <a:bodyPr/>
          <a:lstStyle/>
          <a:p>
            <a:pPr marL="274320" indent="-274320"/>
            <a:endParaRPr lang="en-US" dirty="0"/>
          </a:p>
        </p:txBody>
      </p:sp>
      <p:sp>
        <p:nvSpPr>
          <p:cNvPr id="4" name="Slide Number Placeholder 3">
            <a:extLst>
              <a:ext uri="{FF2B5EF4-FFF2-40B4-BE49-F238E27FC236}">
                <a16:creationId xmlns:a16="http://schemas.microsoft.com/office/drawing/2014/main" id="{A287B321-1CE4-160D-084D-1291D76BA0A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03033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0" y="1143001"/>
            <a:ext cx="4953000" cy="1524000"/>
          </a:xfrm>
        </p:spPr>
        <p:txBody>
          <a:bodyPr/>
          <a:lstStyle>
            <a:lvl1pPr>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343400" y="3581400"/>
            <a:ext cx="4495800" cy="1371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2703051468"/>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990600"/>
          </a:xfrm>
        </p:spPr>
        <p:txBody>
          <a:bodyPr/>
          <a:lstStyle>
            <a:lvl1pPr>
              <a:defRPr b="1"/>
            </a:lvl1pPr>
          </a:lstStyle>
          <a:p>
            <a:r>
              <a:rPr lang="en-US" dirty="0"/>
              <a:t>Click to edit Master title style</a:t>
            </a:r>
          </a:p>
        </p:txBody>
      </p:sp>
      <p:sp>
        <p:nvSpPr>
          <p:cNvPr id="4" name="Content Placeholder 3"/>
          <p:cNvSpPr>
            <a:spLocks noGrp="1"/>
          </p:cNvSpPr>
          <p:nvPr>
            <p:ph sz="quarter" idx="10"/>
          </p:nvPr>
        </p:nvSpPr>
        <p:spPr>
          <a:xfrm>
            <a:off x="609600" y="1905000"/>
            <a:ext cx="35814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19600" y="1905000"/>
            <a:ext cx="38100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872889"/>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endParaRPr lang="en-US" noProof="0" dirty="0"/>
          </a:p>
        </p:txBody>
      </p:sp>
    </p:spTree>
    <p:extLst>
      <p:ext uri="{BB962C8B-B14F-4D97-AF65-F5344CB8AC3E}">
        <p14:creationId xmlns:p14="http://schemas.microsoft.com/office/powerpoint/2010/main" val="3477009200"/>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0" y="1143001"/>
            <a:ext cx="4953000" cy="1524000"/>
          </a:xfrm>
        </p:spPr>
        <p:txBody>
          <a:bodyPr/>
          <a:lstStyle>
            <a:lvl1pPr>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343400" y="3581400"/>
            <a:ext cx="4495800" cy="1371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4138079997"/>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2824973"/>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lvl1pPr>
              <a:defRPr b="1"/>
            </a:lvl1p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b="1"/>
            </a:lvl1pPr>
          </a:lstStyle>
          <a:p>
            <a:pPr lvl="0"/>
            <a:r>
              <a:rPr lang="en-US" noProof="0" dirty="0"/>
              <a:t>Click</a:t>
            </a:r>
          </a:p>
        </p:txBody>
      </p:sp>
    </p:spTree>
    <p:extLst>
      <p:ext uri="{BB962C8B-B14F-4D97-AF65-F5344CB8AC3E}">
        <p14:creationId xmlns:p14="http://schemas.microsoft.com/office/powerpoint/2010/main" val="1747447575"/>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990600"/>
          </a:xfrm>
        </p:spPr>
        <p:txBody>
          <a:bodyPr/>
          <a:lstStyle>
            <a:lvl1pPr>
              <a:defRPr b="1"/>
            </a:lvl1pPr>
          </a:lstStyle>
          <a:p>
            <a:r>
              <a:rPr lang="en-US" dirty="0"/>
              <a:t>Click to edit Master title style</a:t>
            </a:r>
          </a:p>
        </p:txBody>
      </p:sp>
      <p:sp>
        <p:nvSpPr>
          <p:cNvPr id="4" name="Content Placeholder 3"/>
          <p:cNvSpPr>
            <a:spLocks noGrp="1"/>
          </p:cNvSpPr>
          <p:nvPr>
            <p:ph sz="quarter" idx="10"/>
          </p:nvPr>
        </p:nvSpPr>
        <p:spPr>
          <a:xfrm>
            <a:off x="609600" y="1905000"/>
            <a:ext cx="35814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19600" y="1905000"/>
            <a:ext cx="38100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8498540"/>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endParaRPr lang="en-US" noProof="0" dirty="0"/>
          </a:p>
        </p:txBody>
      </p:sp>
    </p:spTree>
    <p:extLst>
      <p:ext uri="{BB962C8B-B14F-4D97-AF65-F5344CB8AC3E}">
        <p14:creationId xmlns:p14="http://schemas.microsoft.com/office/powerpoint/2010/main" val="3294743863"/>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276372"/>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lvl1pPr>
              <a:defRPr b="1"/>
            </a:lvl1p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b="1"/>
            </a:lvl1pPr>
          </a:lstStyle>
          <a:p>
            <a:pPr lvl="0"/>
            <a:r>
              <a:rPr lang="en-US" noProof="0" dirty="0"/>
              <a:t>Click</a:t>
            </a:r>
          </a:p>
        </p:txBody>
      </p:sp>
    </p:spTree>
    <p:extLst>
      <p:ext uri="{BB962C8B-B14F-4D97-AF65-F5344CB8AC3E}">
        <p14:creationId xmlns:p14="http://schemas.microsoft.com/office/powerpoint/2010/main" val="2028086995"/>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990600"/>
          </a:xfrm>
        </p:spPr>
        <p:txBody>
          <a:bodyPr/>
          <a:lstStyle>
            <a:lvl1pPr>
              <a:defRPr b="1"/>
            </a:lvl1pPr>
          </a:lstStyle>
          <a:p>
            <a:r>
              <a:rPr lang="en-US" dirty="0"/>
              <a:t>Click to edit Master title style</a:t>
            </a:r>
          </a:p>
        </p:txBody>
      </p:sp>
      <p:sp>
        <p:nvSpPr>
          <p:cNvPr id="4" name="Content Placeholder 3"/>
          <p:cNvSpPr>
            <a:spLocks noGrp="1"/>
          </p:cNvSpPr>
          <p:nvPr>
            <p:ph sz="quarter" idx="10"/>
          </p:nvPr>
        </p:nvSpPr>
        <p:spPr>
          <a:xfrm>
            <a:off x="609600" y="1905000"/>
            <a:ext cx="35814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19600" y="1905000"/>
            <a:ext cx="38100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648691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endParaRPr lang="en-US" noProof="0" dirty="0"/>
          </a:p>
        </p:txBody>
      </p:sp>
    </p:spTree>
    <p:extLst>
      <p:ext uri="{BB962C8B-B14F-4D97-AF65-F5344CB8AC3E}">
        <p14:creationId xmlns:p14="http://schemas.microsoft.com/office/powerpoint/2010/main" val="1844114447"/>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3884091"/>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0" y="1143001"/>
            <a:ext cx="4953000" cy="1524000"/>
          </a:xfrm>
        </p:spPr>
        <p:txBody>
          <a:bodyPr/>
          <a:lstStyle>
            <a:lvl1pPr>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343400" y="3581400"/>
            <a:ext cx="4495800" cy="1371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4025209555"/>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16376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lvl1pPr>
              <a:defRPr b="1"/>
            </a:lvl1p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b="1"/>
            </a:lvl1pPr>
          </a:lstStyle>
          <a:p>
            <a:pPr lvl="0"/>
            <a:r>
              <a:rPr lang="en-US" noProof="0" dirty="0"/>
              <a:t>Click</a:t>
            </a:r>
          </a:p>
        </p:txBody>
      </p:sp>
    </p:spTree>
    <p:extLst>
      <p:ext uri="{BB962C8B-B14F-4D97-AF65-F5344CB8AC3E}">
        <p14:creationId xmlns:p14="http://schemas.microsoft.com/office/powerpoint/2010/main" val="560112372"/>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5054434"/>
      </p:ext>
    </p:extLst>
  </p:cSld>
  <p:clrMap bg1="dk2" tx1="lt1" bg2="dk1" tx2="lt2" accent1="accent1" accent2="accent2" accent3="accent3" accent4="accent4" accent5="accent5" accent6="accent6" hlink="hlink" folHlink="folHlink"/>
  <p:sldLayoutIdLst>
    <p:sldLayoutId id="2147486566" r:id="rId1"/>
    <p:sldLayoutId id="2147486567" r:id="rId2"/>
    <p:sldLayoutId id="2147486568" r:id="rId3"/>
    <p:sldLayoutId id="2147486569" r:id="rId4"/>
    <p:sldLayoutId id="2147486570" r:id="rId5"/>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5752229"/>
      </p:ext>
    </p:extLst>
  </p:cSld>
  <p:clrMap bg1="dk2" tx1="lt1" bg2="dk1" tx2="lt2" accent1="accent1" accent2="accent2" accent3="accent3" accent4="accent4" accent5="accent5" accent6="accent6" hlink="hlink" folHlink="folHlink"/>
  <p:sldLayoutIdLst>
    <p:sldLayoutId id="2147486579" r:id="rId1"/>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101258"/>
      </p:ext>
    </p:extLst>
  </p:cSld>
  <p:clrMap bg1="dk2" tx1="lt1" bg2="dk1" tx2="lt2" accent1="accent1" accent2="accent2" accent3="accent3" accent4="accent4" accent5="accent5" accent6="accent6" hlink="hlink" folHlink="folHlink"/>
  <p:sldLayoutIdLst>
    <p:sldLayoutId id="2147486581" r:id="rId1"/>
    <p:sldLayoutId id="2147486582" r:id="rId2"/>
    <p:sldLayoutId id="2147486583" r:id="rId3"/>
    <p:sldLayoutId id="2147486584" r:id="rId4"/>
    <p:sldLayoutId id="2147486585" r:id="rId5"/>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735905"/>
      </p:ext>
    </p:extLst>
  </p:cSld>
  <p:clrMap bg1="dk2" tx1="lt1" bg2="dk1" tx2="lt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6631-CE54-8039-036E-FB89CFE84FEC}"/>
              </a:ext>
            </a:extLst>
          </p:cNvPr>
          <p:cNvSpPr>
            <a:spLocks noGrp="1"/>
          </p:cNvSpPr>
          <p:nvPr>
            <p:ph type="ctrTitle"/>
          </p:nvPr>
        </p:nvSpPr>
        <p:spPr/>
        <p:txBody>
          <a:bodyPr/>
          <a:lstStyle/>
          <a:p>
            <a:r>
              <a:rPr lang="en-US" dirty="0"/>
              <a:t>Growing in a Relationship with God</a:t>
            </a:r>
          </a:p>
        </p:txBody>
      </p:sp>
      <p:sp>
        <p:nvSpPr>
          <p:cNvPr id="3" name="Subtitle 2">
            <a:extLst>
              <a:ext uri="{FF2B5EF4-FFF2-40B4-BE49-F238E27FC236}">
                <a16:creationId xmlns:a16="http://schemas.microsoft.com/office/drawing/2014/main" id="{95AACCD0-1677-0641-7DC5-690A14B58FA7}"/>
              </a:ext>
            </a:extLst>
          </p:cNvPr>
          <p:cNvSpPr>
            <a:spLocks noGrp="1"/>
          </p:cNvSpPr>
          <p:nvPr>
            <p:ph type="subTitle" idx="1"/>
          </p:nvPr>
        </p:nvSpPr>
        <p:spPr/>
        <p:txBody>
          <a:bodyPr/>
          <a:lstStyle/>
          <a:p>
            <a:r>
              <a:rPr lang="en-US" dirty="0"/>
              <a:t>Lesson 11</a:t>
            </a:r>
          </a:p>
          <a:p>
            <a:r>
              <a:rPr lang="en-US" dirty="0"/>
              <a:t>Setbacks</a:t>
            </a:r>
          </a:p>
        </p:txBody>
      </p:sp>
    </p:spTree>
    <p:extLst>
      <p:ext uri="{BB962C8B-B14F-4D97-AF65-F5344CB8AC3E}">
        <p14:creationId xmlns:p14="http://schemas.microsoft.com/office/powerpoint/2010/main" val="4076639488"/>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97D7-779E-4CAD-B924-531D746A2D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9C274BE-070B-425B-9BE2-C4B40B80013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69275825"/>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t>Job 3:1, 10-11 NLT</a:t>
            </a:r>
            <a:endParaRPr lang="en-US" dirty="0"/>
          </a:p>
        </p:txBody>
      </p:sp>
      <p:sp>
        <p:nvSpPr>
          <p:cNvPr id="3" name="Content Placeholder 2"/>
          <p:cNvSpPr>
            <a:spLocks noGrp="1"/>
          </p:cNvSpPr>
          <p:nvPr>
            <p:ph idx="1"/>
          </p:nvPr>
        </p:nvSpPr>
        <p:spPr/>
        <p:txBody>
          <a:bodyPr>
            <a:normAutofit/>
          </a:bodyPr>
          <a:lstStyle/>
          <a:p>
            <a:r>
              <a:rPr lang="en-US" altLang="en-US" sz="3200" dirty="0"/>
              <a:t>At last Job spoke, and he cursed the day of his birth. ... </a:t>
            </a:r>
            <a:r>
              <a:rPr lang="en-US" altLang="en-US" sz="3200" baseline="30000" dirty="0"/>
              <a:t>10</a:t>
            </a:r>
            <a:r>
              <a:rPr lang="en-US" altLang="en-US" sz="3200" dirty="0"/>
              <a:t> Curse that day for failing to shut my mother's womb, for letting me be born to see all this trouble. </a:t>
            </a:r>
            <a:r>
              <a:rPr lang="en-US" altLang="en-US" sz="3200" baseline="30000" dirty="0"/>
              <a:t>11</a:t>
            </a:r>
            <a:r>
              <a:rPr lang="en-US" altLang="en-US" sz="3200" dirty="0"/>
              <a:t> "Why wasn't I born dead? Why didn't I die as I came from the womb?  </a:t>
            </a:r>
            <a:r>
              <a:rPr lang="en-US" dirty="0"/>
              <a:t>[</a:t>
            </a:r>
            <a:r>
              <a:rPr lang="en-US" dirty="0">
                <a:hlinkClick r:id="rId3" action="ppaction://hlinksldjump"/>
              </a:rPr>
              <a:t>R</a:t>
            </a:r>
            <a:r>
              <a:rPr lang="en-US" dirty="0"/>
              <a:t>]</a:t>
            </a:r>
          </a:p>
        </p:txBody>
      </p:sp>
    </p:spTree>
    <p:extLst>
      <p:ext uri="{BB962C8B-B14F-4D97-AF65-F5344CB8AC3E}">
        <p14:creationId xmlns:p14="http://schemas.microsoft.com/office/powerpoint/2010/main" val="1958706996"/>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19:25-27 NIV</a:t>
            </a:r>
          </a:p>
        </p:txBody>
      </p:sp>
      <p:sp>
        <p:nvSpPr>
          <p:cNvPr id="3" name="Content Placeholder 2"/>
          <p:cNvSpPr>
            <a:spLocks noGrp="1"/>
          </p:cNvSpPr>
          <p:nvPr>
            <p:ph idx="1"/>
          </p:nvPr>
        </p:nvSpPr>
        <p:spPr/>
        <p:txBody>
          <a:bodyPr>
            <a:normAutofit/>
          </a:bodyPr>
          <a:lstStyle/>
          <a:p>
            <a:r>
              <a:rPr lang="en-US" dirty="0"/>
              <a:t>I know that my redeemer lives, and that in the end he will stand on the earth. </a:t>
            </a:r>
            <a:r>
              <a:rPr lang="en-US" baseline="30000" dirty="0"/>
              <a:t>26</a:t>
            </a:r>
            <a:r>
              <a:rPr lang="en-US" dirty="0"/>
              <a:t> And after my skin has been destroyed, yet in my flesh I will see God; </a:t>
            </a:r>
            <a:r>
              <a:rPr lang="en-US" baseline="30000" dirty="0"/>
              <a:t>27</a:t>
            </a:r>
            <a:r>
              <a:rPr lang="en-US" dirty="0"/>
              <a:t> I myself will see him with my own eyes--I, and not another. How my heart yearns within me!  [</a:t>
            </a:r>
            <a:r>
              <a:rPr lang="en-US" dirty="0">
                <a:hlinkClick r:id="rId3" action="ppaction://hlinksldjump"/>
              </a:rPr>
              <a:t>R</a:t>
            </a:r>
            <a:r>
              <a:rPr lang="en-US" dirty="0"/>
              <a:t>]</a:t>
            </a:r>
          </a:p>
        </p:txBody>
      </p:sp>
    </p:spTree>
    <p:extLst>
      <p:ext uri="{BB962C8B-B14F-4D97-AF65-F5344CB8AC3E}">
        <p14:creationId xmlns:p14="http://schemas.microsoft.com/office/powerpoint/2010/main" val="3472070599"/>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B94A-3D5E-1BB5-58EA-0241FEA48D2E}"/>
              </a:ext>
            </a:extLst>
          </p:cNvPr>
          <p:cNvSpPr>
            <a:spLocks noGrp="1"/>
          </p:cNvSpPr>
          <p:nvPr>
            <p:ph type="title"/>
          </p:nvPr>
        </p:nvSpPr>
        <p:spPr/>
        <p:txBody>
          <a:bodyPr/>
          <a:lstStyle/>
          <a:p>
            <a:r>
              <a:rPr lang="en-US" dirty="0"/>
              <a:t>Job 38:4-7 NIV</a:t>
            </a:r>
          </a:p>
        </p:txBody>
      </p:sp>
      <p:sp>
        <p:nvSpPr>
          <p:cNvPr id="3" name="Content Placeholder 2">
            <a:extLst>
              <a:ext uri="{FF2B5EF4-FFF2-40B4-BE49-F238E27FC236}">
                <a16:creationId xmlns:a16="http://schemas.microsoft.com/office/drawing/2014/main" id="{2AABD6F0-82F3-DDC2-07D8-07C0313A2588}"/>
              </a:ext>
            </a:extLst>
          </p:cNvPr>
          <p:cNvSpPr>
            <a:spLocks noGrp="1"/>
          </p:cNvSpPr>
          <p:nvPr>
            <p:ph idx="1"/>
          </p:nvPr>
        </p:nvSpPr>
        <p:spPr/>
        <p:txBody>
          <a:bodyPr>
            <a:normAutofit/>
          </a:bodyPr>
          <a:lstStyle/>
          <a:p>
            <a:r>
              <a:rPr lang="en-US" dirty="0"/>
              <a:t>"Where were you when I laid the earth's foundation? Tell me, if you understand. </a:t>
            </a:r>
            <a:r>
              <a:rPr lang="en-US" baseline="30000" dirty="0"/>
              <a:t>5</a:t>
            </a:r>
            <a:r>
              <a:rPr lang="en-US" dirty="0"/>
              <a:t> Who marked off its dimensions? Surely you know! Who stretched a measuring line across it? </a:t>
            </a:r>
            <a:r>
              <a:rPr lang="en-US" baseline="30000" dirty="0"/>
              <a:t>6</a:t>
            </a:r>
            <a:r>
              <a:rPr lang="en-US" dirty="0"/>
              <a:t> On what were its footings set, or who laid its cornerstone-- </a:t>
            </a:r>
            <a:r>
              <a:rPr lang="en-US" baseline="30000" dirty="0"/>
              <a:t>7</a:t>
            </a:r>
            <a:r>
              <a:rPr lang="en-US" dirty="0"/>
              <a:t> while the morning stars sang together and all the angels shouted for joy?  [</a:t>
            </a:r>
            <a:r>
              <a:rPr lang="en-US" dirty="0">
                <a:hlinkClick r:id="rId3" action="ppaction://hlinksldjump"/>
              </a:rPr>
              <a:t>R</a:t>
            </a:r>
            <a:r>
              <a:rPr lang="en-US" dirty="0"/>
              <a:t>]</a:t>
            </a:r>
          </a:p>
        </p:txBody>
      </p:sp>
    </p:spTree>
    <p:extLst>
      <p:ext uri="{BB962C8B-B14F-4D97-AF65-F5344CB8AC3E}">
        <p14:creationId xmlns:p14="http://schemas.microsoft.com/office/powerpoint/2010/main" val="2308004797"/>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42:1-2, 6 NIV</a:t>
            </a:r>
          </a:p>
        </p:txBody>
      </p:sp>
      <p:sp>
        <p:nvSpPr>
          <p:cNvPr id="3" name="Content Placeholder 2"/>
          <p:cNvSpPr>
            <a:spLocks noGrp="1"/>
          </p:cNvSpPr>
          <p:nvPr>
            <p:ph idx="1"/>
          </p:nvPr>
        </p:nvSpPr>
        <p:spPr/>
        <p:txBody>
          <a:bodyPr>
            <a:normAutofit/>
          </a:bodyPr>
          <a:lstStyle/>
          <a:p>
            <a:r>
              <a:rPr lang="en-US" dirty="0"/>
              <a:t>Then Job replied to the LORD: </a:t>
            </a:r>
            <a:r>
              <a:rPr lang="en-US" baseline="30000" dirty="0"/>
              <a:t>2</a:t>
            </a:r>
            <a:r>
              <a:rPr lang="en-US" dirty="0"/>
              <a:t> "I know that you can do all things; no purpose of yours can be thwarted. ... </a:t>
            </a:r>
            <a:r>
              <a:rPr lang="en-US" baseline="30000" dirty="0"/>
              <a:t>6</a:t>
            </a:r>
            <a:r>
              <a:rPr lang="en-US" dirty="0"/>
              <a:t> Therefore I despise myself and repent in dust and ashes.“  [</a:t>
            </a:r>
            <a:r>
              <a:rPr lang="en-US" dirty="0">
                <a:hlinkClick r:id="rId3" action="ppaction://hlinksldjump"/>
              </a:rPr>
              <a:t>R</a:t>
            </a:r>
            <a:r>
              <a:rPr lang="en-US" dirty="0"/>
              <a:t>]</a:t>
            </a:r>
          </a:p>
        </p:txBody>
      </p:sp>
    </p:spTree>
    <p:extLst>
      <p:ext uri="{BB962C8B-B14F-4D97-AF65-F5344CB8AC3E}">
        <p14:creationId xmlns:p14="http://schemas.microsoft.com/office/powerpoint/2010/main" val="1232554197"/>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6D91-EB88-46DE-A21A-7F8E8D8729B9}"/>
              </a:ext>
            </a:extLst>
          </p:cNvPr>
          <p:cNvSpPr>
            <a:spLocks noGrp="1"/>
          </p:cNvSpPr>
          <p:nvPr>
            <p:ph type="title"/>
          </p:nvPr>
        </p:nvSpPr>
        <p:spPr>
          <a:xfrm>
            <a:off x="566530" y="457200"/>
            <a:ext cx="7772400" cy="1066800"/>
          </a:xfrm>
        </p:spPr>
        <p:txBody>
          <a:bodyPr/>
          <a:lstStyle/>
          <a:p>
            <a:r>
              <a:rPr lang="en-US" dirty="0">
                <a:effectLst>
                  <a:outerShdw blurRad="38100" dist="38100" dir="2700000" algn="tl">
                    <a:srgbClr val="000000">
                      <a:alpha val="43137"/>
                    </a:srgbClr>
                  </a:outerShdw>
                </a:effectLst>
              </a:rPr>
              <a:t>2 Corinthians 11:23-27 (NIV)</a:t>
            </a:r>
          </a:p>
        </p:txBody>
      </p:sp>
      <p:sp>
        <p:nvSpPr>
          <p:cNvPr id="3" name="Content Placeholder 2">
            <a:extLst>
              <a:ext uri="{FF2B5EF4-FFF2-40B4-BE49-F238E27FC236}">
                <a16:creationId xmlns:a16="http://schemas.microsoft.com/office/drawing/2014/main" id="{5122354E-0018-4CA0-8B03-F4E1397EAB56}"/>
              </a:ext>
            </a:extLst>
          </p:cNvPr>
          <p:cNvSpPr>
            <a:spLocks noGrp="1"/>
          </p:cNvSpPr>
          <p:nvPr>
            <p:ph idx="1"/>
          </p:nvPr>
        </p:nvSpPr>
        <p:spPr>
          <a:xfrm>
            <a:off x="566530" y="1524000"/>
            <a:ext cx="7772400" cy="5105400"/>
          </a:xfrm>
        </p:spPr>
        <p:txBody>
          <a:bodyPr>
            <a:normAutofit fontScale="77500" lnSpcReduction="20000"/>
          </a:bodyPr>
          <a:lstStyle/>
          <a:p>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Are they servants of Christ? (I am out of my mind to talk like this.) I am more. I have worked much harder, been in prison more frequently, been flogged more severely, and been exposed to death again and again. </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Five times I received from the Jews the forty lashes minus one. </a:t>
            </a:r>
            <a:r>
              <a:rPr lang="en-US" baseline="30000" dirty="0">
                <a:effectLst>
                  <a:outerShdw blurRad="38100" dist="38100" dir="2700000" algn="tl">
                    <a:srgbClr val="000000">
                      <a:alpha val="43137"/>
                    </a:srgbClr>
                  </a:outerShdw>
                </a:effectLst>
              </a:rPr>
              <a:t>25 </a:t>
            </a:r>
            <a:r>
              <a:rPr lang="en-US" dirty="0">
                <a:effectLst>
                  <a:outerShdw blurRad="38100" dist="38100" dir="2700000" algn="tl">
                    <a:srgbClr val="000000">
                      <a:alpha val="43137"/>
                    </a:srgbClr>
                  </a:outerShdw>
                </a:effectLst>
              </a:rPr>
              <a:t>Three times I was beaten with rods, once I was pelted with stones, three times I was shipwrecked, I spent a night and a day in the open sea, </a:t>
            </a:r>
            <a:r>
              <a:rPr lang="en-US" baseline="30000" dirty="0">
                <a:effectLst>
                  <a:outerShdw blurRad="38100" dist="38100" dir="2700000" algn="tl">
                    <a:srgbClr val="000000">
                      <a:alpha val="43137"/>
                    </a:srgbClr>
                  </a:outerShdw>
                </a:effectLst>
              </a:rPr>
              <a:t>26 </a:t>
            </a:r>
            <a:r>
              <a:rPr lang="en-US" dirty="0">
                <a:effectLst>
                  <a:outerShdw blurRad="38100" dist="38100" dir="2700000" algn="tl">
                    <a:srgbClr val="000000">
                      <a:alpha val="43137"/>
                    </a:srgbClr>
                  </a:outerShdw>
                </a:effectLst>
              </a:rPr>
              <a:t>I have been constantly on the move. I have been in danger from rivers, in danger from bandits, in danger from my fellow Jews, in danger from Gentiles; in danger in the city, in danger in the country, in danger at sea; and in danger from false believers. </a:t>
            </a:r>
            <a:r>
              <a:rPr lang="en-US" baseline="30000" dirty="0">
                <a:effectLst>
                  <a:outerShdw blurRad="38100" dist="38100" dir="2700000" algn="tl">
                    <a:srgbClr val="000000">
                      <a:alpha val="43137"/>
                    </a:srgbClr>
                  </a:outerShdw>
                </a:effectLst>
              </a:rPr>
              <a:t>27 </a:t>
            </a:r>
            <a:r>
              <a:rPr lang="en-US" dirty="0">
                <a:effectLst>
                  <a:outerShdw blurRad="38100" dist="38100" dir="2700000" algn="tl">
                    <a:srgbClr val="000000">
                      <a:alpha val="43137"/>
                    </a:srgbClr>
                  </a:outerShdw>
                </a:effectLst>
              </a:rPr>
              <a:t>I have labored and toiled and have often gone without sleep; I have known hunger and thirst and have often gone without food; I have been cold and naked.</a:t>
            </a:r>
            <a:r>
              <a:rPr lang="en-US" b="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hlinkClick r:id="rId3" action="ppaction://hlinksldjump"/>
              </a:rPr>
              <a:t>R</a:t>
            </a:r>
            <a:r>
              <a:rPr lang="en-US" dirty="0">
                <a:effectLst>
                  <a:outerShdw blurRad="38100" dist="38100" dir="2700000" algn="tl">
                    <a:srgbClr val="000000">
                      <a:alpha val="43137"/>
                    </a:srgbClr>
                  </a:outerShdw>
                </a:effectLst>
              </a:rPr>
              <a:t>]</a:t>
            </a:r>
          </a:p>
          <a:p>
            <a:pPr marL="0" indent="0">
              <a:buNone/>
            </a:pP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4006421492"/>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5A29-B2A3-50CA-474A-7FB4F331382A}"/>
              </a:ext>
            </a:extLst>
          </p:cNvPr>
          <p:cNvSpPr>
            <a:spLocks noGrp="1"/>
          </p:cNvSpPr>
          <p:nvPr>
            <p:ph type="title"/>
          </p:nvPr>
        </p:nvSpPr>
        <p:spPr/>
        <p:txBody>
          <a:bodyPr/>
          <a:lstStyle/>
          <a:p>
            <a:r>
              <a:rPr lang="en-US" dirty="0"/>
              <a:t>Assurance in Difficult Times</a:t>
            </a:r>
          </a:p>
        </p:txBody>
      </p:sp>
      <p:sp>
        <p:nvSpPr>
          <p:cNvPr id="3" name="Content Placeholder 2">
            <a:extLst>
              <a:ext uri="{FF2B5EF4-FFF2-40B4-BE49-F238E27FC236}">
                <a16:creationId xmlns:a16="http://schemas.microsoft.com/office/drawing/2014/main" id="{0A316BF8-7868-DCD5-0A04-231A59F725E4}"/>
              </a:ext>
            </a:extLst>
          </p:cNvPr>
          <p:cNvSpPr>
            <a:spLocks noGrp="1"/>
          </p:cNvSpPr>
          <p:nvPr>
            <p:ph idx="1"/>
          </p:nvPr>
        </p:nvSpPr>
        <p:spPr/>
        <p:txBody>
          <a:bodyPr>
            <a:normAutofit fontScale="92500" lnSpcReduction="20000"/>
          </a:bodyPr>
          <a:lstStyle/>
          <a:p>
            <a:r>
              <a:rPr lang="en-US" dirty="0"/>
              <a:t>2 Corinthians 4:8-9 KJV - We are troubled on every side, yet not distressed; we are perplexed, but not in despair; </a:t>
            </a:r>
            <a:r>
              <a:rPr lang="en-US" baseline="30000" dirty="0"/>
              <a:t>9</a:t>
            </a:r>
            <a:r>
              <a:rPr lang="en-US" dirty="0"/>
              <a:t> Persecuted, but not forsaken; cast down, but not destroyed;</a:t>
            </a:r>
          </a:p>
          <a:p>
            <a:r>
              <a:rPr lang="en-US" dirty="0"/>
              <a:t>Romans 8:35, 37 KJV - Who shall separate us from the love of Christ? shall tribulation, or distress, or persecution, or famine, or nakedness, or peril, or sword? ... </a:t>
            </a:r>
            <a:r>
              <a:rPr lang="en-US" baseline="30000" dirty="0"/>
              <a:t>37</a:t>
            </a:r>
            <a:r>
              <a:rPr lang="en-US" dirty="0"/>
              <a:t> Nay, in all these things we are more than conquerors through him that loved us.  [</a:t>
            </a:r>
            <a:r>
              <a:rPr lang="en-US" dirty="0">
                <a:hlinkClick r:id="rId3" action="ppaction://hlinksldjump"/>
              </a:rPr>
              <a:t>R</a:t>
            </a:r>
            <a:r>
              <a:rPr lang="en-US" dirty="0"/>
              <a:t>]</a:t>
            </a:r>
          </a:p>
        </p:txBody>
      </p:sp>
    </p:spTree>
    <p:extLst>
      <p:ext uri="{BB962C8B-B14F-4D97-AF65-F5344CB8AC3E}">
        <p14:creationId xmlns:p14="http://schemas.microsoft.com/office/powerpoint/2010/main" val="81694859"/>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24FA-8F00-4E07-B4A9-ADE9C9C4A328}"/>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2 Corinthians 12:9-10 (NIV)</a:t>
            </a:r>
          </a:p>
        </p:txBody>
      </p:sp>
      <p:sp>
        <p:nvSpPr>
          <p:cNvPr id="3" name="Content Placeholder 2">
            <a:extLst>
              <a:ext uri="{FF2B5EF4-FFF2-40B4-BE49-F238E27FC236}">
                <a16:creationId xmlns:a16="http://schemas.microsoft.com/office/drawing/2014/main" id="{9D882872-B8B8-4AAC-A508-AB982018563E}"/>
              </a:ext>
            </a:extLst>
          </p:cNvPr>
          <p:cNvSpPr>
            <a:spLocks noGrp="1"/>
          </p:cNvSpPr>
          <p:nvPr>
            <p:ph idx="1"/>
          </p:nvPr>
        </p:nvSpPr>
        <p:spPr/>
        <p:txBody>
          <a:bodyPr>
            <a:normAutofit lnSpcReduction="10000"/>
          </a:bodyPr>
          <a:lstStyle/>
          <a:p>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But he said to me, “My grace is sufficient for you, for my power is made perfect in weakness.” Therefore I will boast all the more gladly about my weaknesses, so that Christ’s power may rest on me.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That is why, for Christ’s sake, I delight in weaknesses, in insults, in hardships, in persecutions, in difficulties. For when I am weak, then I am strong.  [</a:t>
            </a:r>
            <a:r>
              <a:rPr lang="en-US" dirty="0">
                <a:effectLst>
                  <a:outerShdw blurRad="38100" dist="38100" dir="2700000" algn="tl">
                    <a:srgbClr val="000000">
                      <a:alpha val="43137"/>
                    </a:srgbClr>
                  </a:outerShdw>
                </a:effectLst>
                <a:hlinkClick r:id="rId3" action="ppaction://hlinksldjump"/>
              </a:rPr>
              <a:t>R</a:t>
            </a:r>
            <a:r>
              <a:rPr lang="en-US" dirty="0">
                <a:effectLst>
                  <a:outerShdw blurRad="38100" dist="38100" dir="2700000" algn="tl">
                    <a:srgbClr val="000000">
                      <a:alpha val="43137"/>
                    </a:srgbClr>
                  </a:outerShdw>
                </a:effectLst>
              </a:rPr>
              <a:t>]</a:t>
            </a:r>
          </a:p>
          <a:p>
            <a:endParaRPr lang="en-US" dirty="0"/>
          </a:p>
        </p:txBody>
      </p:sp>
    </p:spTree>
    <p:extLst>
      <p:ext uri="{BB962C8B-B14F-4D97-AF65-F5344CB8AC3E}">
        <p14:creationId xmlns:p14="http://schemas.microsoft.com/office/powerpoint/2010/main" val="3274726294"/>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0E0F-8AE3-4767-192C-491EDB616356}"/>
              </a:ext>
            </a:extLst>
          </p:cNvPr>
          <p:cNvSpPr>
            <a:spLocks noGrp="1"/>
          </p:cNvSpPr>
          <p:nvPr>
            <p:ph type="title"/>
          </p:nvPr>
        </p:nvSpPr>
        <p:spPr/>
        <p:txBody>
          <a:bodyPr/>
          <a:lstStyle/>
          <a:p>
            <a:r>
              <a:rPr lang="en-US" dirty="0"/>
              <a:t>Nick Vujicic</a:t>
            </a:r>
          </a:p>
        </p:txBody>
      </p:sp>
      <p:pic>
        <p:nvPicPr>
          <p:cNvPr id="4" name="It's a miracle of God for a limbless man to be His hands and feet! #nickvujicic #limblesspreacher">
            <a:hlinkClick r:id="" action="ppaction://media"/>
            <a:extLst>
              <a:ext uri="{FF2B5EF4-FFF2-40B4-BE49-F238E27FC236}">
                <a16:creationId xmlns:a16="http://schemas.microsoft.com/office/drawing/2014/main" id="{7FE0635A-5944-4363-7925-DA59E6B27B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67063" y="200716"/>
            <a:ext cx="3462337" cy="6154048"/>
          </a:xfrm>
        </p:spPr>
      </p:pic>
    </p:spTree>
    <p:extLst>
      <p:ext uri="{BB962C8B-B14F-4D97-AF65-F5344CB8AC3E}">
        <p14:creationId xmlns:p14="http://schemas.microsoft.com/office/powerpoint/2010/main" val="42140342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497B-151B-4707-BC77-11EB541FF888}"/>
              </a:ext>
            </a:extLst>
          </p:cNvPr>
          <p:cNvSpPr>
            <a:spLocks noGrp="1"/>
          </p:cNvSpPr>
          <p:nvPr>
            <p:ph type="title"/>
          </p:nvPr>
        </p:nvSpPr>
        <p:spPr/>
        <p:txBody>
          <a:bodyPr/>
          <a:lstStyle/>
          <a:p>
            <a:r>
              <a:rPr lang="en-US" dirty="0"/>
              <a:t>Matthew 9:20-22 NKJV</a:t>
            </a:r>
          </a:p>
        </p:txBody>
      </p:sp>
      <p:sp>
        <p:nvSpPr>
          <p:cNvPr id="3" name="Content Placeholder 2">
            <a:extLst>
              <a:ext uri="{FF2B5EF4-FFF2-40B4-BE49-F238E27FC236}">
                <a16:creationId xmlns:a16="http://schemas.microsoft.com/office/drawing/2014/main" id="{71CFBB94-F0B5-4DD2-A096-9C61F1DDB31B}"/>
              </a:ext>
            </a:extLst>
          </p:cNvPr>
          <p:cNvSpPr>
            <a:spLocks noGrp="1"/>
          </p:cNvSpPr>
          <p:nvPr>
            <p:ph idx="1"/>
          </p:nvPr>
        </p:nvSpPr>
        <p:spPr/>
        <p:txBody>
          <a:bodyPr>
            <a:normAutofit fontScale="92500"/>
          </a:bodyPr>
          <a:lstStyle/>
          <a:p>
            <a:r>
              <a:rPr lang="en-US" dirty="0"/>
              <a:t>And suddenly, a woman who had a flow of blood for twelve years came from behind and touched the hem of His garment. </a:t>
            </a:r>
            <a:r>
              <a:rPr lang="en-US" baseline="30000" dirty="0"/>
              <a:t>21</a:t>
            </a:r>
            <a:r>
              <a:rPr lang="en-US" dirty="0"/>
              <a:t> For she said to herself, "If only I may touch His garment, I shall be made well." </a:t>
            </a:r>
            <a:r>
              <a:rPr lang="en-US" baseline="30000" dirty="0"/>
              <a:t>22</a:t>
            </a:r>
            <a:r>
              <a:rPr lang="en-US" dirty="0"/>
              <a:t> But Jesus turned around, and when He saw her He said, "Be of good cheer, daughter; your faith has made you well." And the woman was made well from that hour.  [</a:t>
            </a:r>
            <a:r>
              <a:rPr lang="en-US" dirty="0">
                <a:hlinkClick r:id="rId3" action="ppaction://hlinksldjump"/>
              </a:rPr>
              <a:t>R</a:t>
            </a:r>
            <a:r>
              <a:rPr lang="en-US" dirty="0"/>
              <a:t>]</a:t>
            </a:r>
          </a:p>
        </p:txBody>
      </p:sp>
    </p:spTree>
    <p:extLst>
      <p:ext uri="{BB962C8B-B14F-4D97-AF65-F5344CB8AC3E}">
        <p14:creationId xmlns:p14="http://schemas.microsoft.com/office/powerpoint/2010/main" val="1502374727"/>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7916-91C0-460C-B558-8DAA48680440}"/>
              </a:ext>
            </a:extLst>
          </p:cNvPr>
          <p:cNvSpPr>
            <a:spLocks noGrp="1"/>
          </p:cNvSpPr>
          <p:nvPr>
            <p:ph type="title"/>
          </p:nvPr>
        </p:nvSpPr>
        <p:spPr/>
        <p:txBody>
          <a:bodyPr/>
          <a:lstStyle/>
          <a:p>
            <a:r>
              <a:rPr lang="en-US" dirty="0"/>
              <a:t>Memory Text</a:t>
            </a:r>
            <a:br>
              <a:rPr lang="en-US" dirty="0"/>
            </a:br>
            <a:r>
              <a:rPr lang="en-US" dirty="0">
                <a:effectLst>
                  <a:outerShdw blurRad="38100" dist="38100" dir="2700000" algn="tl">
                    <a:srgbClr val="000000">
                      <a:alpha val="43137"/>
                    </a:srgbClr>
                  </a:outerShdw>
                </a:effectLst>
              </a:rPr>
              <a:t>Romans 5:3-5 NKJV</a:t>
            </a:r>
          </a:p>
        </p:txBody>
      </p:sp>
      <p:sp>
        <p:nvSpPr>
          <p:cNvPr id="3" name="Content Placeholder 2">
            <a:extLst>
              <a:ext uri="{FF2B5EF4-FFF2-40B4-BE49-F238E27FC236}">
                <a16:creationId xmlns:a16="http://schemas.microsoft.com/office/drawing/2014/main" id="{CB2D42D4-7BB8-4C00-A5B5-07B01AC9DAC0}"/>
              </a:ext>
            </a:extLst>
          </p:cNvPr>
          <p:cNvSpPr>
            <a:spLocks noGrp="1"/>
          </p:cNvSpPr>
          <p:nvPr>
            <p:ph idx="1"/>
          </p:nvPr>
        </p:nvSpPr>
        <p:spPr>
          <a:xfrm>
            <a:off x="3505200" y="1676400"/>
            <a:ext cx="5562600" cy="5105400"/>
          </a:xfrm>
        </p:spPr>
        <p:txBody>
          <a:bodyPr>
            <a:normAutofit fontScale="70000" lnSpcReduction="20000"/>
          </a:bodyPr>
          <a:lstStyle/>
          <a:p>
            <a:r>
              <a:rPr lang="en-US" dirty="0">
                <a:effectLst>
                  <a:outerShdw blurRad="38100" dist="38100" dir="2700000" algn="tl">
                    <a:srgbClr val="000000">
                      <a:alpha val="43137"/>
                    </a:srgbClr>
                  </a:outerShdw>
                </a:effectLst>
              </a:rPr>
              <a:t>And not only that, but we also glory in tribulations, knowing that tribulation produces perseverance; </a:t>
            </a:r>
            <a:r>
              <a:rPr lang="en-US" baseline="30000" dirty="0">
                <a:effectLst>
                  <a:outerShdw blurRad="38100" dist="38100" dir="2700000" algn="tl">
                    <a:srgbClr val="000000">
                      <a:alpha val="43137"/>
                    </a:srgbClr>
                  </a:outerShdw>
                </a:effectLst>
              </a:rPr>
              <a:t>4</a:t>
            </a:r>
            <a:r>
              <a:rPr lang="en-US" dirty="0">
                <a:effectLst>
                  <a:outerShdw blurRad="38100" dist="38100" dir="2700000" algn="tl">
                    <a:srgbClr val="000000">
                      <a:alpha val="43137"/>
                    </a:srgbClr>
                  </a:outerShdw>
                </a:effectLst>
              </a:rPr>
              <a:t> and perseverance, character; and character, hope. </a:t>
            </a:r>
            <a:r>
              <a:rPr lang="en-US" baseline="30000" dirty="0">
                <a:effectLst>
                  <a:outerShdw blurRad="38100" dist="38100" dir="2700000" algn="tl">
                    <a:srgbClr val="000000">
                      <a:alpha val="43137"/>
                    </a:srgbClr>
                  </a:outerShdw>
                </a:effectLst>
              </a:rPr>
              <a:t>5</a:t>
            </a:r>
            <a:r>
              <a:rPr lang="en-US" dirty="0">
                <a:effectLst>
                  <a:outerShdw blurRad="38100" dist="38100" dir="2700000" algn="tl">
                    <a:srgbClr val="000000">
                      <a:alpha val="43137"/>
                    </a:srgbClr>
                  </a:outerShdw>
                </a:effectLst>
              </a:rPr>
              <a:t> Now hope does not disappoint, because the love of God has been poured out in our hearts by the Holy Spirit who was given to us.</a:t>
            </a:r>
          </a:p>
          <a:p>
            <a:r>
              <a:rPr lang="en-US" dirty="0">
                <a:effectLst>
                  <a:outerShdw blurRad="38100" dist="38100" dir="2700000" algn="tl">
                    <a:srgbClr val="000000">
                      <a:alpha val="43137"/>
                    </a:srgbClr>
                  </a:outerShdw>
                </a:effectLst>
              </a:rPr>
              <a:t>Not only what?</a:t>
            </a:r>
          </a:p>
          <a:p>
            <a:r>
              <a:rPr lang="en-US" dirty="0">
                <a:effectLst>
                  <a:outerShdw blurRad="38100" dist="38100" dir="2700000" algn="tl">
                    <a:srgbClr val="000000">
                      <a:alpha val="43137"/>
                    </a:srgbClr>
                  </a:outerShdw>
                </a:effectLst>
              </a:rPr>
              <a:t>What do we do in tribulation?</a:t>
            </a:r>
          </a:p>
          <a:p>
            <a:r>
              <a:rPr lang="en-US" dirty="0">
                <a:effectLst>
                  <a:outerShdw blurRad="38100" dist="38100" dir="2700000" algn="tl">
                    <a:srgbClr val="000000">
                      <a:alpha val="43137"/>
                    </a:srgbClr>
                  </a:outerShdw>
                </a:effectLst>
              </a:rPr>
              <a:t>What does tribulation do for the faithful Christian?</a:t>
            </a:r>
          </a:p>
          <a:p>
            <a:r>
              <a:rPr lang="en-US" dirty="0">
                <a:effectLst>
                  <a:outerShdw blurRad="38100" dist="38100" dir="2700000" algn="tl">
                    <a:srgbClr val="000000">
                      <a:alpha val="43137"/>
                    </a:srgbClr>
                  </a:outerShdw>
                </a:effectLst>
              </a:rPr>
              <a:t>What is biblical hope?</a:t>
            </a:r>
          </a:p>
          <a:p>
            <a:r>
              <a:rPr lang="en-US" dirty="0">
                <a:effectLst>
                  <a:outerShdw blurRad="38100" dist="38100" dir="2700000" algn="tl">
                    <a:srgbClr val="000000">
                      <a:alpha val="43137"/>
                    </a:srgbClr>
                  </a:outerShdw>
                </a:effectLst>
              </a:rPr>
              <a:t>What is the evidence of a saving relationship with Christ that gives us hope?</a:t>
            </a:r>
          </a:p>
          <a:p>
            <a:pPr marL="0" indent="0">
              <a:buNone/>
            </a:pPr>
            <a:endParaRPr lang="en-US" dirty="0">
              <a:effectLst>
                <a:outerShdw blurRad="38100" dist="38100" dir="2700000" algn="tl">
                  <a:srgbClr val="000000">
                    <a:alpha val="43137"/>
                  </a:srgbClr>
                </a:outerShdw>
              </a:effectLst>
            </a:endParaRPr>
          </a:p>
          <a:p>
            <a:pPr marL="0" indent="0">
              <a:buNone/>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1151622"/>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875A-0444-4405-BB78-A2110E04227A}"/>
              </a:ext>
            </a:extLst>
          </p:cNvPr>
          <p:cNvSpPr>
            <a:spLocks noGrp="1"/>
          </p:cNvSpPr>
          <p:nvPr>
            <p:ph type="title"/>
          </p:nvPr>
        </p:nvSpPr>
        <p:spPr/>
        <p:txBody>
          <a:bodyPr/>
          <a:lstStyle/>
          <a:p>
            <a:r>
              <a:rPr lang="en-US" dirty="0"/>
              <a:t>Isaiah 53:5-6 ESV</a:t>
            </a:r>
          </a:p>
        </p:txBody>
      </p:sp>
      <p:sp>
        <p:nvSpPr>
          <p:cNvPr id="3" name="Content Placeholder 2">
            <a:extLst>
              <a:ext uri="{FF2B5EF4-FFF2-40B4-BE49-F238E27FC236}">
                <a16:creationId xmlns:a16="http://schemas.microsoft.com/office/drawing/2014/main" id="{AA7F49FA-3406-497D-AFCE-8EFD55A869DE}"/>
              </a:ext>
            </a:extLst>
          </p:cNvPr>
          <p:cNvSpPr>
            <a:spLocks noGrp="1"/>
          </p:cNvSpPr>
          <p:nvPr>
            <p:ph idx="1"/>
          </p:nvPr>
        </p:nvSpPr>
        <p:spPr/>
        <p:txBody>
          <a:bodyPr>
            <a:normAutofit/>
          </a:bodyPr>
          <a:lstStyle/>
          <a:p>
            <a:r>
              <a:rPr lang="en-US" dirty="0"/>
              <a:t>But he was pierced for our transgressions; he was crushed for our iniquities; upon him was the chastisement that brought us peace, and with his wounds we are healed. </a:t>
            </a:r>
            <a:r>
              <a:rPr lang="en-US" baseline="30000" dirty="0"/>
              <a:t>6</a:t>
            </a:r>
            <a:r>
              <a:rPr lang="en-US" dirty="0"/>
              <a:t> All we like sheep have gone astray; we have turned--every one--to his own way; and the LORD has laid on him the iniquity of us all.  [</a:t>
            </a:r>
            <a:r>
              <a:rPr lang="en-US" dirty="0">
                <a:hlinkClick r:id="rId3" action="ppaction://hlinksldjump"/>
              </a:rPr>
              <a:t>R</a:t>
            </a:r>
            <a:r>
              <a:rPr lang="en-US" dirty="0"/>
              <a:t>]</a:t>
            </a:r>
          </a:p>
        </p:txBody>
      </p:sp>
    </p:spTree>
    <p:extLst>
      <p:ext uri="{BB962C8B-B14F-4D97-AF65-F5344CB8AC3E}">
        <p14:creationId xmlns:p14="http://schemas.microsoft.com/office/powerpoint/2010/main" val="2972191080"/>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Hebrews 12:2 ESV</a:t>
            </a:r>
          </a:p>
        </p:txBody>
      </p:sp>
      <p:sp>
        <p:nvSpPr>
          <p:cNvPr id="3" name="Content Placeholder 2"/>
          <p:cNvSpPr>
            <a:spLocks noGrp="1"/>
          </p:cNvSpPr>
          <p:nvPr>
            <p:ph idx="1"/>
          </p:nvPr>
        </p:nvSpPr>
        <p:spPr>
          <a:xfrm>
            <a:off x="533400" y="2107262"/>
            <a:ext cx="7772400" cy="4045239"/>
          </a:xfrm>
        </p:spPr>
        <p:txBody>
          <a:bodyPr>
            <a:normAutofit/>
          </a:bodyPr>
          <a:lstStyle/>
          <a:p>
            <a:r>
              <a:rPr lang="en-US" dirty="0"/>
              <a:t>looking to Jesus, the founder and perfecter of our faith, who for the joy that was set before him endured the cross, despising the shame, and is seated at the right hand of the throne of God.   [</a:t>
            </a:r>
            <a:r>
              <a:rPr lang="en-US" dirty="0">
                <a:hlinkClick r:id="rId3" action="ppaction://hlinksldjump"/>
              </a:rPr>
              <a:t>R</a:t>
            </a:r>
            <a:r>
              <a:rPr lang="en-US" dirty="0"/>
              <a:t>]</a:t>
            </a:r>
          </a:p>
        </p:txBody>
      </p:sp>
    </p:spTree>
    <p:extLst>
      <p:ext uri="{BB962C8B-B14F-4D97-AF65-F5344CB8AC3E}">
        <p14:creationId xmlns:p14="http://schemas.microsoft.com/office/powerpoint/2010/main" val="4252362723"/>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5120-DBA9-BE04-F86C-6266A707ED4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62693C9-4E33-1379-8CC2-81EEAED407DC}"/>
              </a:ext>
            </a:extLst>
          </p:cNvPr>
          <p:cNvSpPr>
            <a:spLocks noGrp="1"/>
          </p:cNvSpPr>
          <p:nvPr>
            <p:ph idx="1"/>
          </p:nvPr>
        </p:nvSpPr>
        <p:spPr>
          <a:xfrm>
            <a:off x="3505200" y="1676400"/>
            <a:ext cx="5562600" cy="5029200"/>
          </a:xfrm>
        </p:spPr>
        <p:txBody>
          <a:bodyPr>
            <a:normAutofit fontScale="85000" lnSpcReduction="20000"/>
          </a:bodyPr>
          <a:lstStyle/>
          <a:p>
            <a:r>
              <a:rPr lang="en-US" dirty="0"/>
              <a:t>Growing in a relationship with God will be challenged, at times, by trials and tribulations which lead us to question God’s goodness.  In those times, we need to stand on the truth of Scripture and believe the promises of God, confident that He is able to work all things together for good for those who love Him. </a:t>
            </a:r>
          </a:p>
          <a:p>
            <a:pPr lvl="1"/>
            <a:r>
              <a:rPr lang="en-US" dirty="0"/>
              <a:t>The Suffering of Job</a:t>
            </a:r>
          </a:p>
          <a:p>
            <a:pPr lvl="1"/>
            <a:r>
              <a:rPr lang="en-US" dirty="0"/>
              <a:t>The Trials of Paul</a:t>
            </a:r>
          </a:p>
          <a:p>
            <a:pPr lvl="1"/>
            <a:r>
              <a:rPr lang="en-US" dirty="0"/>
              <a:t>The Grace of Jesus</a:t>
            </a:r>
          </a:p>
          <a:p>
            <a:pPr lvl="1"/>
            <a:r>
              <a:rPr lang="en-US" dirty="0"/>
              <a:t>Summary</a:t>
            </a:r>
          </a:p>
          <a:p>
            <a:pPr lvl="1"/>
            <a:endParaRPr lang="en-US" dirty="0"/>
          </a:p>
        </p:txBody>
      </p:sp>
    </p:spTree>
    <p:extLst>
      <p:ext uri="{BB962C8B-B14F-4D97-AF65-F5344CB8AC3E}">
        <p14:creationId xmlns:p14="http://schemas.microsoft.com/office/powerpoint/2010/main" val="1252613011"/>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6EAC7ECB-8C87-6E5B-7DBB-56AE8050E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6CE65-204F-AAFE-6B25-E722135633B8}"/>
              </a:ext>
            </a:extLst>
          </p:cNvPr>
          <p:cNvSpPr>
            <a:spLocks noGrp="1"/>
          </p:cNvSpPr>
          <p:nvPr>
            <p:ph type="title"/>
          </p:nvPr>
        </p:nvSpPr>
        <p:spPr>
          <a:xfrm>
            <a:off x="3771900" y="381000"/>
            <a:ext cx="5029200" cy="990600"/>
          </a:xfrm>
        </p:spPr>
        <p:txBody>
          <a:bodyPr/>
          <a:lstStyle/>
          <a:p>
            <a:r>
              <a:rPr lang="en-US" dirty="0"/>
              <a:t>The Suffering of Job</a:t>
            </a:r>
          </a:p>
        </p:txBody>
      </p:sp>
      <p:sp>
        <p:nvSpPr>
          <p:cNvPr id="3" name="Content Placeholder 2">
            <a:extLst>
              <a:ext uri="{FF2B5EF4-FFF2-40B4-BE49-F238E27FC236}">
                <a16:creationId xmlns:a16="http://schemas.microsoft.com/office/drawing/2014/main" id="{7D799E87-BD4A-9644-FA34-AA949AD466B6}"/>
              </a:ext>
            </a:extLst>
          </p:cNvPr>
          <p:cNvSpPr>
            <a:spLocks noGrp="1"/>
          </p:cNvSpPr>
          <p:nvPr>
            <p:ph idx="1"/>
          </p:nvPr>
        </p:nvSpPr>
        <p:spPr>
          <a:xfrm>
            <a:off x="3505200" y="1676400"/>
            <a:ext cx="5562600" cy="5181600"/>
          </a:xfrm>
        </p:spPr>
        <p:txBody>
          <a:bodyPr>
            <a:normAutofit fontScale="77500" lnSpcReduction="20000"/>
          </a:bodyPr>
          <a:lstStyle/>
          <a:p>
            <a:r>
              <a:rPr lang="en-US" dirty="0"/>
              <a:t>After calamity struck Job and his household, what does Job have to say about the day on which he was born?  (</a:t>
            </a:r>
            <a:r>
              <a:rPr lang="en-US" dirty="0">
                <a:hlinkClick r:id="rId4" action="ppaction://hlinksldjump"/>
              </a:rPr>
              <a:t>Job 3:1,10,11</a:t>
            </a:r>
            <a:r>
              <a:rPr lang="en-US" dirty="0"/>
              <a:t>)</a:t>
            </a:r>
          </a:p>
          <a:p>
            <a:r>
              <a:rPr lang="en-US" dirty="0"/>
              <a:t>How does Job describe the resurrection to which he looks forward? (</a:t>
            </a:r>
            <a:r>
              <a:rPr lang="en-US" dirty="0">
                <a:hlinkClick r:id="rId5" action="ppaction://hlinksldjump"/>
              </a:rPr>
              <a:t>Job 19:25-27</a:t>
            </a:r>
            <a:r>
              <a:rPr lang="en-US" dirty="0"/>
              <a:t>)</a:t>
            </a:r>
          </a:p>
          <a:p>
            <a:r>
              <a:rPr lang="en-US" dirty="0"/>
              <a:t>When God finally speaks to Job out of the whirlwind, what is the subject of the rhetorical questions that he asks Job? (</a:t>
            </a:r>
            <a:r>
              <a:rPr lang="en-US" dirty="0">
                <a:hlinkClick r:id="rId6" action="ppaction://hlinksldjump"/>
              </a:rPr>
              <a:t>Job 38:4-7</a:t>
            </a:r>
            <a:r>
              <a:rPr lang="en-US" dirty="0"/>
              <a:t>)</a:t>
            </a:r>
          </a:p>
          <a:p>
            <a:pPr>
              <a:lnSpc>
                <a:spcPct val="90000"/>
              </a:lnSpc>
            </a:pPr>
            <a:r>
              <a:rPr lang="en-US" altLang="en-US" sz="3200" dirty="0"/>
              <a:t>How does Job finally respond to the display of God’s mighty acts? (</a:t>
            </a:r>
            <a:r>
              <a:rPr lang="en-US" altLang="en-US" sz="3200" dirty="0">
                <a:hlinkClick r:id="rId7" action="ppaction://hlinksldjump"/>
              </a:rPr>
              <a:t>Job 42:1,2,6</a:t>
            </a:r>
            <a:r>
              <a:rPr lang="en-US" altLang="en-US" sz="3200" dirty="0"/>
              <a:t>)</a:t>
            </a:r>
          </a:p>
          <a:p>
            <a:pPr>
              <a:lnSpc>
                <a:spcPct val="90000"/>
              </a:lnSpc>
            </a:pPr>
            <a:r>
              <a:rPr lang="en-US" altLang="en-US" sz="3200" dirty="0"/>
              <a:t>What lesson is there for us in Job’s experience?</a:t>
            </a:r>
          </a:p>
        </p:txBody>
      </p:sp>
    </p:spTree>
    <p:extLst>
      <p:ext uri="{BB962C8B-B14F-4D97-AF65-F5344CB8AC3E}">
        <p14:creationId xmlns:p14="http://schemas.microsoft.com/office/powerpoint/2010/main" val="1082784231"/>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Trials of Paul</a:t>
            </a:r>
          </a:p>
        </p:txBody>
      </p:sp>
      <p:sp>
        <p:nvSpPr>
          <p:cNvPr id="3" name="Content Placeholder 2"/>
          <p:cNvSpPr>
            <a:spLocks noGrp="1"/>
          </p:cNvSpPr>
          <p:nvPr>
            <p:ph idx="1"/>
          </p:nvPr>
        </p:nvSpPr>
        <p:spPr/>
        <p:txBody>
          <a:bodyPr>
            <a:normAutofit fontScale="77500" lnSpcReduction="20000"/>
          </a:bodyPr>
          <a:lstStyle/>
          <a:p>
            <a:r>
              <a:rPr lang="en-US" dirty="0">
                <a:effectLst/>
              </a:rPr>
              <a:t>How did the apostle Paul recount the difficulties he faced in spreading the Gospel as he wrote to the Corinthian church? (</a:t>
            </a:r>
            <a:r>
              <a:rPr lang="en-US" dirty="0">
                <a:effectLst/>
                <a:hlinkClick r:id="rId4" action="ppaction://hlinksldjump"/>
              </a:rPr>
              <a:t>2 Cor 11:23-27</a:t>
            </a:r>
            <a:r>
              <a:rPr lang="en-US" dirty="0">
                <a:effectLst/>
              </a:rPr>
              <a:t>)</a:t>
            </a:r>
          </a:p>
          <a:p>
            <a:r>
              <a:rPr lang="en-US" dirty="0">
                <a:effectLst/>
              </a:rPr>
              <a:t>What assurances do we have that the trials we face will not defeat us?  (</a:t>
            </a:r>
            <a:r>
              <a:rPr lang="en-US" dirty="0">
                <a:effectLst/>
                <a:hlinkClick r:id="rId5" action="ppaction://hlinksldjump"/>
              </a:rPr>
              <a:t>2 Cor 4:8-9; Rom 8:35</a:t>
            </a:r>
            <a:r>
              <a:rPr lang="en-US" dirty="0">
                <a:effectLst/>
              </a:rPr>
              <a:t>)</a:t>
            </a:r>
          </a:p>
          <a:p>
            <a:r>
              <a:rPr lang="en-US" dirty="0">
                <a:effectLst/>
              </a:rPr>
              <a:t>How did Paul respond when the Lord did not answer his prayer to remo9e his “thorn in the flesh?” (</a:t>
            </a:r>
            <a:r>
              <a:rPr lang="en-US" dirty="0">
                <a:effectLst/>
                <a:hlinkClick r:id="rId6" action="ppaction://hlinksldjump"/>
              </a:rPr>
              <a:t>2 Cor 12:9-10</a:t>
            </a:r>
            <a:r>
              <a:rPr lang="en-US" dirty="0">
                <a:effectLst/>
              </a:rPr>
              <a:t>)</a:t>
            </a:r>
          </a:p>
          <a:p>
            <a:r>
              <a:rPr lang="en-US" dirty="0">
                <a:effectLst/>
              </a:rPr>
              <a:t>What blessings have come to us as a result of Paul’s two imprisonments in Rome?</a:t>
            </a:r>
          </a:p>
          <a:p>
            <a:endParaRPr lang="en-US" dirty="0">
              <a:effectLst/>
            </a:endParaRPr>
          </a:p>
        </p:txBody>
      </p:sp>
    </p:spTree>
    <p:extLst>
      <p:ext uri="{BB962C8B-B14F-4D97-AF65-F5344CB8AC3E}">
        <p14:creationId xmlns:p14="http://schemas.microsoft.com/office/powerpoint/2010/main" val="148846617"/>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Grace of Jesus</a:t>
            </a:r>
          </a:p>
        </p:txBody>
      </p:sp>
      <p:sp>
        <p:nvSpPr>
          <p:cNvPr id="3" name="Content Placeholder 2"/>
          <p:cNvSpPr>
            <a:spLocks noGrp="1"/>
          </p:cNvSpPr>
          <p:nvPr>
            <p:ph idx="1"/>
          </p:nvPr>
        </p:nvSpPr>
        <p:spPr/>
        <p:txBody>
          <a:bodyPr>
            <a:normAutofit/>
          </a:bodyPr>
          <a:lstStyle/>
          <a:p>
            <a:r>
              <a:rPr lang="en-US" dirty="0"/>
              <a:t>What was the key element  that brought healing in the ministry of Jesus?  (</a:t>
            </a:r>
            <a:r>
              <a:rPr lang="en-US" dirty="0">
                <a:hlinkClick r:id="rId4" action="ppaction://hlinksldjump"/>
              </a:rPr>
              <a:t>Matt 9:20-22</a:t>
            </a:r>
            <a:r>
              <a:rPr lang="en-US" dirty="0"/>
              <a:t>)</a:t>
            </a:r>
          </a:p>
          <a:p>
            <a:r>
              <a:rPr lang="en-US" dirty="0"/>
              <a:t>For whom did Christ suffer and die?  (</a:t>
            </a:r>
            <a:r>
              <a:rPr lang="en-US" dirty="0">
                <a:hlinkClick r:id="rId5" action="ppaction://hlinksldjump"/>
              </a:rPr>
              <a:t>Isa 53:5-6</a:t>
            </a:r>
            <a:r>
              <a:rPr lang="en-US" dirty="0"/>
              <a:t>)</a:t>
            </a:r>
          </a:p>
          <a:p>
            <a:r>
              <a:rPr lang="en-US" dirty="0"/>
              <a:t>What helped Jesus to endure the shame and suffering of the Cross? (</a:t>
            </a:r>
            <a:r>
              <a:rPr lang="en-US" dirty="0">
                <a:hlinkClick r:id="rId6" action="ppaction://hlinksldjump"/>
              </a:rPr>
              <a:t>Heb 12:2</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3811159139"/>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32FF5A9C-3BC6-76C4-D968-DF25BFB2B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7F174-2F35-EF73-4BF0-E15398964765}"/>
              </a:ext>
            </a:extLst>
          </p:cNvPr>
          <p:cNvSpPr>
            <a:spLocks noGrp="1"/>
          </p:cNvSpPr>
          <p:nvPr>
            <p:ph type="title"/>
          </p:nvPr>
        </p:nvSpPr>
        <p:spPr>
          <a:xfrm>
            <a:off x="3810000" y="457200"/>
            <a:ext cx="5029200" cy="990600"/>
          </a:xfrm>
        </p:spPr>
        <p:txBody>
          <a:bodyPr/>
          <a:lstStyle/>
          <a:p>
            <a:r>
              <a:rPr lang="en-US" dirty="0"/>
              <a:t>Summary</a:t>
            </a:r>
          </a:p>
        </p:txBody>
      </p:sp>
      <p:sp>
        <p:nvSpPr>
          <p:cNvPr id="5" name="Content Placeholder 4">
            <a:extLst>
              <a:ext uri="{FF2B5EF4-FFF2-40B4-BE49-F238E27FC236}">
                <a16:creationId xmlns:a16="http://schemas.microsoft.com/office/drawing/2014/main" id="{30F56A72-B621-6128-3482-1E386920BE43}"/>
              </a:ext>
            </a:extLst>
          </p:cNvPr>
          <p:cNvSpPr>
            <a:spLocks noGrp="1"/>
          </p:cNvSpPr>
          <p:nvPr>
            <p:ph idx="1"/>
          </p:nvPr>
        </p:nvSpPr>
        <p:spPr>
          <a:xfrm>
            <a:off x="3429000" y="1676400"/>
            <a:ext cx="5638800" cy="5181600"/>
          </a:xfrm>
        </p:spPr>
        <p:txBody>
          <a:bodyPr>
            <a:normAutofit fontScale="70000" lnSpcReduction="20000"/>
          </a:bodyPr>
          <a:lstStyle/>
          <a:p>
            <a:r>
              <a:rPr lang="en-US" dirty="0"/>
              <a:t>Both Paul and James encourage Christians to be thankful and rejoice in trials and tribulations knowing that God uses them to strengthen our faith, develop our character, and give us hope.</a:t>
            </a:r>
          </a:p>
          <a:p>
            <a:r>
              <a:rPr lang="en-US" dirty="0"/>
              <a:t>Biblical hope is not wishful thinking but a confident expectation based on the promises of God.</a:t>
            </a:r>
          </a:p>
          <a:p>
            <a:r>
              <a:rPr lang="en-US" dirty="0"/>
              <a:t>Evidence that our hope in Christ will not be disappointed is provided by the gift of the Holy Spirit, given  to all who are justified to give us the new birth, pour out the agape love of God in our hearts, and produce the fruit of the Spirit in our lives.</a:t>
            </a:r>
          </a:p>
          <a:p>
            <a:r>
              <a:rPr lang="en-US" dirty="0"/>
              <a:t>Trials and tribulations are a part of every Christian’s experience.  Jesus said, “In the world ye shall have tribulation: but be of good cheer; I have overcome the world.”</a:t>
            </a:r>
          </a:p>
        </p:txBody>
      </p:sp>
    </p:spTree>
    <p:extLst>
      <p:ext uri="{BB962C8B-B14F-4D97-AF65-F5344CB8AC3E}">
        <p14:creationId xmlns:p14="http://schemas.microsoft.com/office/powerpoint/2010/main" val="1871190204"/>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C69B01FD-54D7-D1C9-31DB-9B4ACC16B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F3340-7752-73FE-44EF-2BD11FA2B4FE}"/>
              </a:ext>
            </a:extLst>
          </p:cNvPr>
          <p:cNvSpPr>
            <a:spLocks noGrp="1"/>
          </p:cNvSpPr>
          <p:nvPr>
            <p:ph type="title"/>
          </p:nvPr>
        </p:nvSpPr>
        <p:spPr>
          <a:xfrm>
            <a:off x="3810000" y="457200"/>
            <a:ext cx="5029200" cy="990600"/>
          </a:xfrm>
        </p:spPr>
        <p:txBody>
          <a:bodyPr/>
          <a:lstStyle/>
          <a:p>
            <a:r>
              <a:rPr lang="en-US" dirty="0"/>
              <a:t>Summary</a:t>
            </a:r>
          </a:p>
        </p:txBody>
      </p:sp>
      <p:sp>
        <p:nvSpPr>
          <p:cNvPr id="5" name="Content Placeholder 4">
            <a:extLst>
              <a:ext uri="{FF2B5EF4-FFF2-40B4-BE49-F238E27FC236}">
                <a16:creationId xmlns:a16="http://schemas.microsoft.com/office/drawing/2014/main" id="{E760C847-8632-7962-539D-D18EE7E1FD5E}"/>
              </a:ext>
            </a:extLst>
          </p:cNvPr>
          <p:cNvSpPr>
            <a:spLocks noGrp="1"/>
          </p:cNvSpPr>
          <p:nvPr>
            <p:ph idx="1"/>
          </p:nvPr>
        </p:nvSpPr>
        <p:spPr>
          <a:xfrm>
            <a:off x="3505200" y="1676400"/>
            <a:ext cx="5562600" cy="5181600"/>
          </a:xfrm>
        </p:spPr>
        <p:txBody>
          <a:bodyPr>
            <a:normAutofit fontScale="70000" lnSpcReduction="20000"/>
          </a:bodyPr>
          <a:lstStyle/>
          <a:p>
            <a:pPr>
              <a:defRPr/>
            </a:pPr>
            <a:r>
              <a:rPr lang="en-US" dirty="0"/>
              <a:t>The Bible is honest about the trials and tribulations of its heroes.</a:t>
            </a:r>
          </a:p>
          <a:p>
            <a:pPr>
              <a:lnSpc>
                <a:spcPct val="90000"/>
              </a:lnSpc>
            </a:pPr>
            <a:r>
              <a:rPr lang="en-US" altLang="en-US" dirty="0"/>
              <a:t>With Job, God was focused on answering the question of Who to trust rather than why Job was suffering</a:t>
            </a:r>
          </a:p>
          <a:p>
            <a:pPr>
              <a:lnSpc>
                <a:spcPct val="90000"/>
              </a:lnSpc>
            </a:pPr>
            <a:r>
              <a:rPr lang="en-US" altLang="en-US" dirty="0"/>
              <a:t>In the end, Job acknowledged the omnipotence of God and accepted what God allowed to happen.</a:t>
            </a:r>
          </a:p>
          <a:p>
            <a:pPr>
              <a:lnSpc>
                <a:spcPct val="90000"/>
              </a:lnSpc>
            </a:pPr>
            <a:r>
              <a:rPr lang="en-US" altLang="en-US" dirty="0"/>
              <a:t>We too have hope for the future if  we trust the omnipotent God who holds the future and is able to resurrect those who love Him.</a:t>
            </a:r>
          </a:p>
          <a:p>
            <a:pPr>
              <a:lnSpc>
                <a:spcPct val="90000"/>
              </a:lnSpc>
            </a:pPr>
            <a:r>
              <a:rPr lang="en-US" altLang="en-US" dirty="0"/>
              <a:t>Paul endured many trials for the sake of Jesus but he was content in every situation whether with much or little.  He suffered the loss of all things for the sake of Jesus but considered them rubbish that he might win Christ and be found in Him, not having his own righteousness  but a righteousness that comes from God by faith.</a:t>
            </a:r>
          </a:p>
          <a:p>
            <a:pPr>
              <a:lnSpc>
                <a:spcPct val="90000"/>
              </a:lnSpc>
            </a:pPr>
            <a:endParaRPr lang="en-US" altLang="en-US" dirty="0"/>
          </a:p>
          <a:p>
            <a:pPr>
              <a:lnSpc>
                <a:spcPct val="90000"/>
              </a:lnSpc>
            </a:pPr>
            <a:endParaRPr lang="en-US" altLang="en-US" dirty="0"/>
          </a:p>
          <a:p>
            <a:pPr>
              <a:defRPr/>
            </a:pPr>
            <a:endParaRPr lang="en-US" dirty="0"/>
          </a:p>
        </p:txBody>
      </p:sp>
    </p:spTree>
    <p:extLst>
      <p:ext uri="{BB962C8B-B14F-4D97-AF65-F5344CB8AC3E}">
        <p14:creationId xmlns:p14="http://schemas.microsoft.com/office/powerpoint/2010/main" val="1872224627"/>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75364285-449E-A52D-F417-F618AE09A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906C5-6779-D880-195E-53AB8B4C2149}"/>
              </a:ext>
            </a:extLst>
          </p:cNvPr>
          <p:cNvSpPr>
            <a:spLocks noGrp="1"/>
          </p:cNvSpPr>
          <p:nvPr>
            <p:ph type="title"/>
          </p:nvPr>
        </p:nvSpPr>
        <p:spPr>
          <a:xfrm>
            <a:off x="3810000" y="457200"/>
            <a:ext cx="5029200" cy="990600"/>
          </a:xfrm>
        </p:spPr>
        <p:txBody>
          <a:bodyPr/>
          <a:lstStyle/>
          <a:p>
            <a:r>
              <a:rPr lang="en-US" dirty="0"/>
              <a:t>Summary</a:t>
            </a:r>
          </a:p>
        </p:txBody>
      </p:sp>
      <p:sp>
        <p:nvSpPr>
          <p:cNvPr id="5" name="Content Placeholder 4">
            <a:extLst>
              <a:ext uri="{FF2B5EF4-FFF2-40B4-BE49-F238E27FC236}">
                <a16:creationId xmlns:a16="http://schemas.microsoft.com/office/drawing/2014/main" id="{B14BD3FA-DCF5-2B39-12C6-6778AAF53CD8}"/>
              </a:ext>
            </a:extLst>
          </p:cNvPr>
          <p:cNvSpPr>
            <a:spLocks noGrp="1"/>
          </p:cNvSpPr>
          <p:nvPr>
            <p:ph idx="1"/>
          </p:nvPr>
        </p:nvSpPr>
        <p:spPr>
          <a:xfrm>
            <a:off x="3505200" y="1676400"/>
            <a:ext cx="5562600" cy="5181600"/>
          </a:xfrm>
        </p:spPr>
        <p:txBody>
          <a:bodyPr>
            <a:normAutofit fontScale="70000" lnSpcReduction="20000"/>
          </a:bodyPr>
          <a:lstStyle/>
          <a:p>
            <a:pPr marL="274320" indent="-274320"/>
            <a:r>
              <a:rPr lang="en-US" dirty="0"/>
              <a:t>Despite his trials and thorn in the flesh, Paul was always positive and encouraging, looking beyond the troubles to the eternal joy that awaits the redeemed.</a:t>
            </a:r>
          </a:p>
          <a:p>
            <a:pPr marL="274320" indent="-274320"/>
            <a:r>
              <a:rPr lang="en-US" dirty="0"/>
              <a:t>Jesus’ ministry of physical healing for those who came to Him in faith is a model of His saving grace also received by faith.</a:t>
            </a:r>
          </a:p>
          <a:p>
            <a:r>
              <a:rPr lang="en-US" dirty="0"/>
              <a:t>His suffering and death on the cross were an act of grace as the sinless Soin of God took our sin and paid its penalty for us.</a:t>
            </a:r>
          </a:p>
          <a:p>
            <a:r>
              <a:rPr lang="en-US" dirty="0"/>
              <a:t>For the joy that was set before Him, Jesus endured the cross despising the shame.    </a:t>
            </a:r>
          </a:p>
          <a:p>
            <a:r>
              <a:rPr lang="en-US" dirty="0"/>
              <a:t>Will you follow His example this leek, enduring whatever trials He allows to strengthen your faith, confident in the hope of eternal life and the joy that will be ours in His Kingdom?</a:t>
            </a:r>
          </a:p>
        </p:txBody>
      </p:sp>
    </p:spTree>
    <p:extLst>
      <p:ext uri="{BB962C8B-B14F-4D97-AF65-F5344CB8AC3E}">
        <p14:creationId xmlns:p14="http://schemas.microsoft.com/office/powerpoint/2010/main" val="2592697620"/>
      </p:ext>
    </p:extLst>
  </p:cSld>
  <p:clrMapOvr>
    <a:masterClrMapping/>
  </p:clrMapOvr>
  <p:transition spd="med">
    <p:random/>
  </p:transition>
</p:sld>
</file>

<file path=ppt/theme/theme1.xml><?xml version="1.0" encoding="utf-8"?>
<a:theme xmlns:a="http://schemas.openxmlformats.org/drawingml/2006/main" name="2_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1408863</TotalTime>
  <Words>6746</Words>
  <Application>Microsoft Office PowerPoint</Application>
  <PresentationFormat>On-screen Show (4:3)</PresentationFormat>
  <Paragraphs>407</Paragraphs>
  <Slides>21</Slides>
  <Notes>21</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Arial</vt:lpstr>
      <vt:lpstr>Arial</vt:lpstr>
      <vt:lpstr>Arial Rounded MT Bold</vt:lpstr>
      <vt:lpstr>Calibri</vt:lpstr>
      <vt:lpstr>2_Default Design</vt:lpstr>
      <vt:lpstr>Default Design</vt:lpstr>
      <vt:lpstr>3_Default Design</vt:lpstr>
      <vt:lpstr>4_Default Design</vt:lpstr>
      <vt:lpstr>Growing in a Relationship with God</vt:lpstr>
      <vt:lpstr>Memory Text Romans 5:3-5 NKJV</vt:lpstr>
      <vt:lpstr>Overview</vt:lpstr>
      <vt:lpstr>The Suffering of Job</vt:lpstr>
      <vt:lpstr>The Trials of Paul</vt:lpstr>
      <vt:lpstr>The Grace of Jesus</vt:lpstr>
      <vt:lpstr>Summary</vt:lpstr>
      <vt:lpstr>Summary</vt:lpstr>
      <vt:lpstr>Summary</vt:lpstr>
      <vt:lpstr>PowerPoint Presentation</vt:lpstr>
      <vt:lpstr>Job 3:1, 10-11 NLT</vt:lpstr>
      <vt:lpstr>Job 19:25-27 NIV</vt:lpstr>
      <vt:lpstr>Job 38:4-7 NIV</vt:lpstr>
      <vt:lpstr>Job 42:1-2, 6 NIV</vt:lpstr>
      <vt:lpstr>2 Corinthians 11:23-27 (NIV)</vt:lpstr>
      <vt:lpstr>Assurance in Difficult Times</vt:lpstr>
      <vt:lpstr>2 Corinthians 12:9-10 (NIV)</vt:lpstr>
      <vt:lpstr>Nick Vujicic</vt:lpstr>
      <vt:lpstr>Matthew 9:20-22 NKJV</vt:lpstr>
      <vt:lpstr>Isaiah 53:5-6 ESV</vt:lpstr>
      <vt:lpstr>Hebrews 12:2 ESV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11: Setbacks</dc:title>
  <dc:subject>Growing in a Relationship with God</dc:subject>
  <dc:creator>Kenneth J. McNulty</dc:creator>
  <cp:lastModifiedBy>Kenneth McNulty</cp:lastModifiedBy>
  <cp:revision>23619</cp:revision>
  <cp:lastPrinted>2016-06-03T16:02:10Z</cp:lastPrinted>
  <dcterms:created xsi:type="dcterms:W3CDTF">2005-09-30T23:50:48Z</dcterms:created>
  <dcterms:modified xsi:type="dcterms:W3CDTF">2026-06-12T05:19:35Z</dcterms:modified>
  <cp:category>Bible Topic</cp:category>
</cp:coreProperties>
</file>