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 id="2147486586" r:id="rId4"/>
    <p:sldMasterId id="2147486592" r:id="rId5"/>
  </p:sldMasterIdLst>
  <p:notesMasterIdLst>
    <p:notesMasterId r:id="rId26"/>
  </p:notesMasterIdLst>
  <p:handoutMasterIdLst>
    <p:handoutMasterId r:id="rId27"/>
  </p:handoutMasterIdLst>
  <p:sldIdLst>
    <p:sldId id="3191" r:id="rId6"/>
    <p:sldId id="2881" r:id="rId7"/>
    <p:sldId id="3193" r:id="rId8"/>
    <p:sldId id="2130" r:id="rId9"/>
    <p:sldId id="1134" r:id="rId10"/>
    <p:sldId id="1128" r:id="rId11"/>
    <p:sldId id="3159" r:id="rId12"/>
    <p:sldId id="3160" r:id="rId13"/>
    <p:sldId id="3176" r:id="rId14"/>
    <p:sldId id="3118" r:id="rId15"/>
    <p:sldId id="2943" r:id="rId16"/>
    <p:sldId id="2895" r:id="rId17"/>
    <p:sldId id="2147" r:id="rId18"/>
    <p:sldId id="2029" r:id="rId19"/>
    <p:sldId id="629" r:id="rId20"/>
    <p:sldId id="1853" r:id="rId21"/>
    <p:sldId id="1936" r:id="rId22"/>
    <p:sldId id="2914" r:id="rId23"/>
    <p:sldId id="2033" r:id="rId24"/>
    <p:sldId id="3150" r:id="rId25"/>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6/5/2026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404408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49005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can we get from this proverb about what it means to confess our sins?</a:t>
            </a:r>
          </a:p>
          <a:p>
            <a:pPr marL="274320" indent="-274320"/>
            <a:r>
              <a:rPr lang="en-US" dirty="0"/>
              <a:t>1.  This is Hebrew poetry in which the writer is using parallelisms.</a:t>
            </a:r>
          </a:p>
          <a:p>
            <a:pPr marL="274320" indent="-274320"/>
            <a:r>
              <a:rPr lang="en-US" dirty="0"/>
              <a:t>2.  This is an antithetical or contrasting parallelism where the first line says one thing and the second line says the opposite.</a:t>
            </a:r>
          </a:p>
          <a:p>
            <a:pPr marL="274320" indent="-274320"/>
            <a:r>
              <a:rPr lang="en-US" dirty="0"/>
              <a:t>3.  This gives us two opportunities to understand what the verse says.</a:t>
            </a:r>
          </a:p>
          <a:p>
            <a:pPr marL="274320" indent="-274320"/>
            <a:r>
              <a:rPr lang="en-US" dirty="0"/>
              <a:t>4.  The second line says whoever confesses his sin and forsakes them will have mercy.</a:t>
            </a:r>
          </a:p>
          <a:p>
            <a:pPr marL="274320" indent="-274320"/>
            <a:r>
              <a:rPr lang="en-US" dirty="0"/>
              <a:t>5.  The first line gives us the opposite of that: whoever covers his sin will not prosper.</a:t>
            </a:r>
          </a:p>
          <a:p>
            <a:pPr marL="274320" indent="-274320"/>
            <a:r>
              <a:rPr lang="en-US" dirty="0"/>
              <a:t>6.  So covering your sin is the opposite of confessing your sin.</a:t>
            </a:r>
          </a:p>
          <a:p>
            <a:pPr marL="274320" indent="-274320"/>
            <a:r>
              <a:rPr lang="en-US" dirty="0"/>
              <a:t>7.  Covering your sin is hiding your sin, pretending that it does not exist, refusing to acknowledge it and admit that you have done it.</a:t>
            </a:r>
          </a:p>
          <a:p>
            <a:pPr marL="274320" indent="-274320"/>
            <a:r>
              <a:rPr lang="en-US" dirty="0"/>
              <a:t>8.  So confession is the opposite of covering.</a:t>
            </a:r>
          </a:p>
          <a:p>
            <a:pPr marL="274320" indent="-274320"/>
            <a:r>
              <a:rPr lang="en-US" dirty="0"/>
              <a:t>9.  Confession is admitting your sin, acknowledging that you are guilty of it, and doing so with a desire to forsake it and be free of it.</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320394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This is our memory text which we have already discussed in detail.</a:t>
            </a:r>
          </a:p>
          <a:p>
            <a:pPr marL="274320" indent="-274320"/>
            <a:r>
              <a:rPr lang="en-US" dirty="0"/>
              <a:t>2.  But here we want to look at the Greek word for “confess” to see what light it sheds on the meaning of the word.</a:t>
            </a:r>
          </a:p>
          <a:p>
            <a:pPr marL="274320" indent="-274320"/>
            <a:r>
              <a:rPr lang="en-US" dirty="0"/>
              <a:t>3.  The Greek word for confess is </a:t>
            </a:r>
            <a:r>
              <a:rPr lang="en-US" sz="1200" b="0" i="1" kern="1200" dirty="0" err="1">
                <a:solidFill>
                  <a:schemeClr val="tx1"/>
                </a:solidFill>
                <a:effectLst/>
                <a:latin typeface="+mn-lt"/>
                <a:ea typeface="+mn-ea"/>
                <a:cs typeface="+mn-cs"/>
              </a:rPr>
              <a:t>homologeō</a:t>
            </a:r>
            <a:r>
              <a:rPr lang="en-US" sz="1200" b="0" i="1"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hom</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og</a:t>
            </a:r>
            <a:r>
              <a:rPr lang="en-US" sz="1200" b="0" i="0" kern="1200" dirty="0">
                <a:solidFill>
                  <a:schemeClr val="tx1"/>
                </a:solidFill>
                <a:effectLst/>
                <a:latin typeface="+mn-lt"/>
                <a:ea typeface="+mn-ea"/>
                <a:cs typeface="+mn-cs"/>
              </a:rPr>
              <a:t>-eh’-o).</a:t>
            </a:r>
          </a:p>
          <a:p>
            <a:pPr marL="274320" indent="-274320"/>
            <a:r>
              <a:rPr lang="en-US" sz="1200" b="0" i="0" kern="1200" dirty="0">
                <a:solidFill>
                  <a:schemeClr val="tx1"/>
                </a:solidFill>
                <a:effectLst/>
                <a:latin typeface="+mn-lt"/>
                <a:ea typeface="+mn-ea"/>
                <a:cs typeface="+mn-cs"/>
              </a:rPr>
              <a:t>4.  It is a compound word consisting of two parts: homo and </a:t>
            </a:r>
            <a:r>
              <a:rPr lang="en-US" sz="1200" b="0" i="0" kern="1200" dirty="0" err="1">
                <a:solidFill>
                  <a:schemeClr val="tx1"/>
                </a:solidFill>
                <a:effectLst/>
                <a:latin typeface="+mn-lt"/>
                <a:ea typeface="+mn-ea"/>
                <a:cs typeface="+mn-cs"/>
              </a:rPr>
              <a:t>logeo</a:t>
            </a:r>
            <a:r>
              <a:rPr lang="en-US" sz="1200" b="0" i="0" kern="1200" dirty="0">
                <a:solidFill>
                  <a:schemeClr val="tx1"/>
                </a:solidFill>
                <a:effectLst/>
                <a:latin typeface="+mn-lt"/>
                <a:ea typeface="+mn-ea"/>
                <a:cs typeface="+mn-cs"/>
              </a:rPr>
              <a:t>.</a:t>
            </a:r>
          </a:p>
          <a:p>
            <a:pPr marL="274320" indent="-274320"/>
            <a:r>
              <a:rPr lang="en-US" sz="1200" b="0" i="0" kern="1200" dirty="0">
                <a:solidFill>
                  <a:schemeClr val="tx1"/>
                </a:solidFill>
                <a:effectLst/>
                <a:latin typeface="+mn-lt"/>
                <a:ea typeface="+mn-ea"/>
                <a:cs typeface="+mn-cs"/>
              </a:rPr>
              <a:t>5.  Homo means the same, and </a:t>
            </a:r>
            <a:r>
              <a:rPr lang="en-US" sz="1200" b="0" i="0" kern="1200" dirty="0" err="1">
                <a:solidFill>
                  <a:schemeClr val="tx1"/>
                </a:solidFill>
                <a:effectLst/>
                <a:latin typeface="+mn-lt"/>
                <a:ea typeface="+mn-ea"/>
                <a:cs typeface="+mn-cs"/>
              </a:rPr>
              <a:t>logeo</a:t>
            </a:r>
            <a:r>
              <a:rPr lang="en-US" sz="1200" b="0" i="0" kern="1200" dirty="0">
                <a:solidFill>
                  <a:schemeClr val="tx1"/>
                </a:solidFill>
                <a:effectLst/>
                <a:latin typeface="+mn-lt"/>
                <a:ea typeface="+mn-ea"/>
                <a:cs typeface="+mn-cs"/>
              </a:rPr>
              <a:t> means so say.</a:t>
            </a:r>
          </a:p>
          <a:p>
            <a:pPr marL="274320" indent="-274320"/>
            <a:r>
              <a:rPr lang="en-US" sz="1200" b="0" i="0" kern="1200" dirty="0">
                <a:solidFill>
                  <a:schemeClr val="tx1"/>
                </a:solidFill>
                <a:effectLst/>
                <a:latin typeface="+mn-lt"/>
                <a:ea typeface="+mn-ea"/>
                <a:cs typeface="+mn-cs"/>
              </a:rPr>
              <a:t>6.  So </a:t>
            </a:r>
            <a:r>
              <a:rPr lang="en-US" sz="1200" b="0" i="0" kern="1200" dirty="0" err="1">
                <a:solidFill>
                  <a:schemeClr val="tx1"/>
                </a:solidFill>
                <a:effectLst/>
                <a:latin typeface="+mn-lt"/>
                <a:ea typeface="+mn-ea"/>
                <a:cs typeface="+mn-cs"/>
              </a:rPr>
              <a:t>homologeo</a:t>
            </a:r>
            <a:r>
              <a:rPr lang="en-US" sz="1200" b="0" i="0" kern="1200" dirty="0">
                <a:solidFill>
                  <a:schemeClr val="tx1"/>
                </a:solidFill>
                <a:effectLst/>
                <a:latin typeface="+mn-lt"/>
                <a:ea typeface="+mn-ea"/>
                <a:cs typeface="+mn-cs"/>
              </a:rPr>
              <a:t> means to says the same as another, to agree.</a:t>
            </a:r>
          </a:p>
          <a:p>
            <a:pPr marL="274320" indent="-274320"/>
            <a:r>
              <a:rPr lang="en-US" dirty="0"/>
              <a:t>7.  When it comes to confessing sin, </a:t>
            </a:r>
            <a:r>
              <a:rPr lang="en-US" dirty="0" err="1"/>
              <a:t>homologeo</a:t>
            </a:r>
            <a:r>
              <a:rPr lang="en-US" dirty="0"/>
              <a:t> means to agree with God and say the same thing about our sin that He says about it.</a:t>
            </a:r>
          </a:p>
          <a:p>
            <a:pPr marL="274320" indent="-274320"/>
            <a:r>
              <a:rPr lang="en-US" dirty="0"/>
              <a:t>8.  So a common definition of confess is “</a:t>
            </a:r>
            <a:r>
              <a:rPr lang="en-US" sz="1200" b="0" i="0" kern="1200" dirty="0">
                <a:solidFill>
                  <a:schemeClr val="tx1"/>
                </a:solidFill>
                <a:effectLst/>
                <a:latin typeface="+mn-lt"/>
                <a:ea typeface="+mn-ea"/>
                <a:cs typeface="+mn-cs"/>
              </a:rPr>
              <a:t>to admit or declare one's self guilty of what one is accused of.”</a:t>
            </a:r>
          </a:p>
          <a:p>
            <a:pPr marL="274320" indent="-274320"/>
            <a:r>
              <a:rPr lang="en-US" sz="1200" b="0" i="0" kern="1200" dirty="0">
                <a:solidFill>
                  <a:schemeClr val="tx1"/>
                </a:solidFill>
                <a:effectLst/>
                <a:latin typeface="+mn-lt"/>
                <a:ea typeface="+mn-ea"/>
                <a:cs typeface="+mn-cs"/>
              </a:rPr>
              <a:t>9.  So confession of sin is acknowledging your sin, admitting that you are guilty, agreeing with God that you need forgiveness, and asking to be forgiven.</a:t>
            </a: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2619099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When these people were convicted on the day of Pentecost that Jesus was the Messiah, what did Peter tell them to do?</a:t>
            </a:r>
          </a:p>
          <a:p>
            <a:pPr marL="274320" indent="-274320"/>
            <a:r>
              <a:rPr lang="en-US" dirty="0"/>
              <a:t>1.  Repent and be baptized.</a:t>
            </a:r>
          </a:p>
          <a:p>
            <a:pPr marL="274320" indent="-274320"/>
            <a:r>
              <a:rPr lang="en-US" dirty="0"/>
              <a:t>2.  The Greek word used for repent here is: </a:t>
            </a:r>
            <a:r>
              <a:rPr lang="en-US" sz="1200" b="0" i="1" kern="1200" dirty="0" err="1">
                <a:solidFill>
                  <a:schemeClr val="tx1"/>
                </a:solidFill>
                <a:effectLst/>
                <a:latin typeface="+mn-lt"/>
                <a:ea typeface="+mn-ea"/>
                <a:cs typeface="+mn-cs"/>
              </a:rPr>
              <a:t>metanoeō</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met-an-aw-eh’-o)</a:t>
            </a:r>
            <a:endParaRPr lang="en-US" dirty="0"/>
          </a:p>
          <a:p>
            <a:pPr marL="274320" indent="-274320"/>
            <a:r>
              <a:rPr lang="en-US" dirty="0"/>
              <a:t>3.  It literally means to change one’s mind, to think differently.</a:t>
            </a:r>
          </a:p>
          <a:p>
            <a:pPr marL="274320" indent="-274320"/>
            <a:r>
              <a:rPr lang="en-US" sz="1200" b="0" i="0" kern="1200" dirty="0">
                <a:solidFill>
                  <a:schemeClr val="tx1"/>
                </a:solidFill>
                <a:effectLst/>
                <a:latin typeface="+mn-lt"/>
                <a:ea typeface="+mn-ea"/>
                <a:cs typeface="+mn-cs"/>
              </a:rPr>
              <a:t>4.  “Repentance involves a turning with contrition from sin to God; the repentant sinner is in the proper condition to accept … divine forgiveness.“ (</a:t>
            </a:r>
            <a:r>
              <a:rPr lang="en-US" sz="1200" b="0" i="0" kern="1200" dirty="0" err="1">
                <a:solidFill>
                  <a:schemeClr val="tx1"/>
                </a:solidFill>
                <a:effectLst/>
                <a:latin typeface="+mn-lt"/>
                <a:ea typeface="+mn-ea"/>
                <a:cs typeface="+mn-cs"/>
              </a:rPr>
              <a:t>FFBruce</a:t>
            </a:r>
            <a:r>
              <a:rPr lang="en-US" sz="1200" b="0" i="0" kern="1200" dirty="0">
                <a:solidFill>
                  <a:schemeClr val="tx1"/>
                </a:solidFill>
                <a:effectLst/>
                <a:latin typeface="+mn-lt"/>
                <a:ea typeface="+mn-ea"/>
                <a:cs typeface="+mn-cs"/>
              </a:rPr>
              <a:t>).</a:t>
            </a:r>
          </a:p>
          <a:p>
            <a:pPr marL="274320" indent="-274320"/>
            <a:r>
              <a:rPr lang="en-US" sz="1200" b="0" i="0" kern="1200" dirty="0">
                <a:solidFill>
                  <a:schemeClr val="tx1"/>
                </a:solidFill>
                <a:effectLst/>
                <a:latin typeface="+mn-lt"/>
                <a:ea typeface="+mn-ea"/>
                <a:cs typeface="+mn-cs"/>
              </a:rPr>
              <a:t>5.  Repentance involves a U-turn on the road of life.</a:t>
            </a:r>
          </a:p>
          <a:p>
            <a:pPr marL="274320" indent="-274320"/>
            <a:r>
              <a:rPr lang="en-US" sz="1200" b="0" i="0" kern="1200" dirty="0">
                <a:solidFill>
                  <a:schemeClr val="tx1"/>
                </a:solidFill>
                <a:effectLst/>
                <a:latin typeface="+mn-lt"/>
                <a:ea typeface="+mn-ea"/>
                <a:cs typeface="+mn-cs"/>
              </a:rPr>
              <a:t>6.  It is a change of mindset from rejecting Christ to accepting Him.</a:t>
            </a:r>
          </a:p>
          <a:p>
            <a:pPr marL="274320" indent="-274320"/>
            <a:r>
              <a:rPr lang="en-US" sz="1200" b="0" i="0" kern="1200" dirty="0">
                <a:solidFill>
                  <a:schemeClr val="tx1"/>
                </a:solidFill>
                <a:effectLst/>
                <a:latin typeface="+mn-lt"/>
                <a:ea typeface="+mn-ea"/>
                <a:cs typeface="+mn-cs"/>
              </a:rPr>
              <a:t>7.  It is a change of living for self to living for Jesus.</a:t>
            </a:r>
          </a:p>
          <a:p>
            <a:pPr marL="274320" indent="-274320"/>
            <a:r>
              <a:rPr lang="en-US" sz="1200" b="0" i="0" kern="1200" dirty="0">
                <a:solidFill>
                  <a:schemeClr val="tx1"/>
                </a:solidFill>
                <a:effectLst/>
                <a:latin typeface="+mn-lt"/>
                <a:ea typeface="+mn-ea"/>
                <a:cs typeface="+mn-cs"/>
              </a:rPr>
              <a:t>8.  It is a change from running after sin to running away from sin.</a:t>
            </a:r>
          </a:p>
          <a:p>
            <a:pPr marL="274320" indent="-274320"/>
            <a:r>
              <a:rPr lang="en-US" sz="1200" b="0" i="0" kern="1200" dirty="0">
                <a:solidFill>
                  <a:schemeClr val="tx1"/>
                </a:solidFill>
                <a:effectLst/>
                <a:latin typeface="+mn-lt"/>
                <a:ea typeface="+mn-ea"/>
                <a:cs typeface="+mn-cs"/>
              </a:rPr>
              <a:t>9.  It is a change of mind that leads to sorrow for sin and a desire to live for Jesus.</a:t>
            </a:r>
          </a:p>
          <a:p>
            <a:pPr marL="274320" indent="-274320"/>
            <a:r>
              <a:rPr lang="en-US" dirty="0"/>
              <a:t>10. It is a change of mind that leads to receiving Jesus as Savior and Lord, confessing our sinful past, asking for forgiveness, being baptized, and receiving the Holy spirit and the new birth.</a:t>
            </a:r>
          </a:p>
          <a:p>
            <a:pPr marL="274320" indent="-274320"/>
            <a:endParaRPr lang="en-US" dirty="0"/>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1821357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a:t>
            </a:r>
            <a:r>
              <a:rPr lang="en-US" b="1" dirty="0">
                <a:effectLst>
                  <a:outerShdw blurRad="38100" dist="38100" dir="2700000" algn="tl">
                    <a:srgbClr val="000000">
                      <a:alpha val="43137"/>
                    </a:srgbClr>
                  </a:outerShdw>
                </a:effectLst>
              </a:rPr>
              <a:t>Who wrote Psalm 51, and why did he write it?</a:t>
            </a:r>
          </a:p>
          <a:p>
            <a:pPr marL="274320" indent="-274320"/>
            <a:r>
              <a:rPr lang="en-US" b="0" dirty="0"/>
              <a:t>1.  Many of the psalms have an introductory note identifying the author and the occasion for which the psalm was written.</a:t>
            </a:r>
          </a:p>
          <a:p>
            <a:pPr marL="274320" indent="-274320"/>
            <a:r>
              <a:rPr lang="en-US" b="0" dirty="0"/>
              <a:t>2.  Psalm 51 has this note before verse 1: “To the Chief musician. A Psalm of David when Nathan the prophet went to him after he had gone in to Bathsheba.”</a:t>
            </a:r>
          </a:p>
          <a:p>
            <a:pPr marL="274320" indent="-274320"/>
            <a:r>
              <a:rPr lang="en-US" b="0" dirty="0"/>
              <a:t>3.  This is David’s Psalm of repentance for his sins on this particular occasion.</a:t>
            </a:r>
          </a:p>
          <a:p>
            <a:pPr marL="274320" indent="-274320"/>
            <a:endParaRPr lang="en-US" dirty="0">
              <a:effectLst>
                <a:outerShdw blurRad="38100" dist="38100" dir="2700000" algn="tl">
                  <a:srgbClr val="000000">
                    <a:alpha val="43137"/>
                  </a:srgbClr>
                </a:outerShdw>
              </a:effectLst>
            </a:endParaRPr>
          </a:p>
          <a:p>
            <a:pPr marL="274320" indent="-274320">
              <a:buNone/>
            </a:pPr>
            <a:r>
              <a:rPr lang="en-US" b="1" dirty="0">
                <a:effectLst>
                  <a:outerShdw blurRad="38100" dist="38100" dir="2700000" algn="tl">
                    <a:srgbClr val="000000">
                      <a:alpha val="43137"/>
                    </a:srgbClr>
                  </a:outerShdw>
                </a:effectLst>
              </a:rPr>
              <a:t>Q2.  On what character traits of God does David rely as he approaches God for forgiveness?</a:t>
            </a:r>
          </a:p>
          <a:p>
            <a:pPr marL="274320" indent="-274320">
              <a:buNone/>
            </a:pPr>
            <a:r>
              <a:rPr lang="en-US" dirty="0">
                <a:effectLst>
                  <a:outerShdw blurRad="38100" dist="38100" dir="2700000" algn="tl">
                    <a:srgbClr val="000000">
                      <a:alpha val="43137"/>
                    </a:srgbClr>
                  </a:outerShdw>
                </a:effectLst>
              </a:rPr>
              <a:t>1.  He knows he can call on God for mercy because of two things: God’s steadfast love (the Hebrew word “hesed”) and God’s abundant mercy or compassion.</a:t>
            </a:r>
          </a:p>
          <a:p>
            <a:pPr marL="274320" indent="-274320">
              <a:buNone/>
            </a:pPr>
            <a:endParaRPr lang="en-US" dirty="0">
              <a:effectLst>
                <a:outerShdw blurRad="38100" dist="38100" dir="2700000" algn="tl">
                  <a:srgbClr val="000000">
                    <a:alpha val="43137"/>
                  </a:srgbClr>
                </a:outerShdw>
              </a:effectLst>
            </a:endParaRPr>
          </a:p>
          <a:p>
            <a:pPr marL="274320" indent="-274320">
              <a:buNone/>
            </a:pPr>
            <a:r>
              <a:rPr lang="en-US" b="1" dirty="0">
                <a:effectLst>
                  <a:outerShdw blurRad="38100" dist="38100" dir="2700000" algn="tl">
                    <a:srgbClr val="000000">
                      <a:alpha val="43137"/>
                    </a:srgbClr>
                  </a:outerShdw>
                </a:effectLst>
              </a:rPr>
              <a:t>Q3: What words does David use to describe his sin in verses 1 and 2?</a:t>
            </a:r>
          </a:p>
          <a:p>
            <a:pPr marL="274320" indent="-274320">
              <a:buNone/>
            </a:pPr>
            <a:r>
              <a:rPr lang="en-US" dirty="0">
                <a:effectLst>
                  <a:outerShdw blurRad="38100" dist="38100" dir="2700000" algn="tl">
                    <a:srgbClr val="000000">
                      <a:alpha val="43137"/>
                    </a:srgbClr>
                  </a:outerShdw>
                </a:effectLst>
              </a:rPr>
              <a:t>1.  v.1 Blot out my transgressions.</a:t>
            </a:r>
          </a:p>
          <a:p>
            <a:pPr marL="274320" indent="-274320">
              <a:buNone/>
            </a:pPr>
            <a:r>
              <a:rPr lang="en-US" dirty="0">
                <a:effectLst>
                  <a:outerShdw blurRad="38100" dist="38100" dir="2700000" algn="tl">
                    <a:srgbClr val="000000">
                      <a:alpha val="43137"/>
                    </a:srgbClr>
                  </a:outerShdw>
                </a:effectLst>
              </a:rPr>
              <a:t>2.  v.2 wash me from my iniquity.</a:t>
            </a:r>
          </a:p>
          <a:p>
            <a:pPr marL="274320" indent="-274320">
              <a:buNone/>
            </a:pPr>
            <a:r>
              <a:rPr lang="en-US" dirty="0">
                <a:effectLst>
                  <a:outerShdw blurRad="38100" dist="38100" dir="2700000" algn="tl">
                    <a:srgbClr val="000000">
                      <a:alpha val="43137"/>
                    </a:srgbClr>
                  </a:outerShdw>
                </a:effectLst>
              </a:rPr>
              <a:t>3.  v.2 cleanse me from my sin.</a:t>
            </a:r>
          </a:p>
          <a:p>
            <a:pPr marL="274320" indent="-274320">
              <a:buNone/>
            </a:pPr>
            <a:r>
              <a:rPr lang="en-US" dirty="0">
                <a:effectLst>
                  <a:outerShdw blurRad="38100" dist="38100" dir="2700000" algn="tl">
                    <a:srgbClr val="000000">
                      <a:alpha val="43137"/>
                    </a:srgbClr>
                  </a:outerShdw>
                </a:effectLst>
              </a:rPr>
              <a:t>4.  These are the three commonly used OT words to refer to the totality of sin.</a:t>
            </a:r>
          </a:p>
          <a:p>
            <a:pPr marL="274320" indent="-274320">
              <a:buNone/>
            </a:pPr>
            <a:r>
              <a:rPr lang="en-US" dirty="0">
                <a:effectLst>
                  <a:outerShdw blurRad="38100" dist="38100" dir="2700000" algn="tl">
                    <a:srgbClr val="000000">
                      <a:alpha val="43137"/>
                    </a:srgbClr>
                  </a:outerShdw>
                </a:effectLst>
              </a:rPr>
              <a:t>5.  These same words were used by the Lord in describing His forgiveness to Moses:</a:t>
            </a:r>
          </a:p>
          <a:p>
            <a:pPr marL="274320" indent="-274320">
              <a:buNone/>
            </a:pPr>
            <a:r>
              <a:rPr lang="en-US" b="1" dirty="0">
                <a:effectLst>
                  <a:outerShdw blurRad="38100" dist="38100" dir="2700000" algn="tl">
                    <a:srgbClr val="000000">
                      <a:alpha val="43137"/>
                    </a:srgbClr>
                  </a:outerShdw>
                </a:effectLst>
              </a:rPr>
              <a:t>Exodus 34:7 ESV </a:t>
            </a:r>
            <a:r>
              <a:rPr lang="en-US" dirty="0">
                <a:effectLst>
                  <a:outerShdw blurRad="38100" dist="38100" dir="2700000" algn="tl">
                    <a:srgbClr val="000000">
                      <a:alpha val="43137"/>
                    </a:srgbClr>
                  </a:outerShdw>
                </a:effectLst>
              </a:rPr>
              <a:t>- keeping steadfast love for thousands, forgiving </a:t>
            </a:r>
            <a:r>
              <a:rPr lang="en-US" u="sng" dirty="0">
                <a:effectLst>
                  <a:outerShdw blurRad="38100" dist="38100" dir="2700000" algn="tl">
                    <a:srgbClr val="000000">
                      <a:alpha val="43137"/>
                    </a:srgbClr>
                  </a:outerShdw>
                </a:effectLst>
              </a:rPr>
              <a:t>iniquity and transgression and sin</a:t>
            </a:r>
            <a:r>
              <a:rPr lang="en-US" dirty="0">
                <a:effectLst>
                  <a:outerShdw blurRad="38100" dist="38100" dir="2700000" algn="tl">
                    <a:srgbClr val="000000">
                      <a:alpha val="43137"/>
                    </a:srgbClr>
                  </a:outerShdw>
                </a:effectLst>
              </a:rPr>
              <a:t>, </a:t>
            </a:r>
          </a:p>
          <a:p>
            <a:pPr marL="274320" indent="-274320">
              <a:buNone/>
            </a:pPr>
            <a:r>
              <a:rPr lang="en-US" dirty="0">
                <a:effectLst>
                  <a:outerShdw blurRad="38100" dist="38100" dir="2700000" algn="tl">
                    <a:srgbClr val="000000">
                      <a:alpha val="43137"/>
                    </a:srgbClr>
                  </a:outerShdw>
                </a:effectLst>
              </a:rPr>
              <a:t>6.  Transgression is rebellion against God: deliberately choosing disobedience.</a:t>
            </a:r>
          </a:p>
          <a:p>
            <a:pPr marL="274320" indent="-274320">
              <a:buNone/>
            </a:pPr>
            <a:r>
              <a:rPr lang="en-US" dirty="0">
                <a:effectLst>
                  <a:outerShdw blurRad="38100" dist="38100" dir="2700000" algn="tl">
                    <a:srgbClr val="000000">
                      <a:alpha val="43137"/>
                    </a:srgbClr>
                  </a:outerShdw>
                </a:effectLst>
              </a:rPr>
              <a:t>7.  Iniquity is the inner twistedness, our fallenness, our propensity to disobey.</a:t>
            </a:r>
          </a:p>
          <a:p>
            <a:pPr marL="274320" indent="-274320">
              <a:buNone/>
            </a:pPr>
            <a:r>
              <a:rPr lang="en-US" dirty="0">
                <a:effectLst>
                  <a:outerShdw blurRad="38100" dist="38100" dir="2700000" algn="tl">
                    <a:srgbClr val="000000">
                      <a:alpha val="43137"/>
                    </a:srgbClr>
                  </a:outerShdw>
                </a:effectLst>
              </a:rPr>
              <a:t>8.  Sin is missing the mark and failing to live up to God’s law and His will.</a:t>
            </a:r>
          </a:p>
          <a:p>
            <a:pPr marL="274320" indent="-274320">
              <a:buNone/>
            </a:pPr>
            <a:r>
              <a:rPr lang="en-US" dirty="0">
                <a:effectLst>
                  <a:outerShdw blurRad="38100" dist="38100" dir="2700000" algn="tl">
                    <a:srgbClr val="000000">
                      <a:alpha val="43137"/>
                    </a:srgbClr>
                  </a:outerShdw>
                </a:effectLst>
              </a:rPr>
              <a:t>9.  So David is here praying for a complete cleansing.</a:t>
            </a:r>
          </a:p>
          <a:p>
            <a:pPr marL="274320" indent="-274320">
              <a:buNone/>
            </a:pPr>
            <a:endParaRPr lang="en-US" dirty="0">
              <a:effectLst>
                <a:outerShdw blurRad="38100" dist="38100" dir="2700000" algn="tl">
                  <a:srgbClr val="000000">
                    <a:alpha val="43137"/>
                  </a:srgbClr>
                </a:outerShdw>
              </a:effectLst>
            </a:endParaRPr>
          </a:p>
          <a:p>
            <a:pPr marL="274320" indent="-274320">
              <a:buNone/>
            </a:pPr>
            <a:r>
              <a:rPr lang="en-US" b="1" dirty="0">
                <a:effectLst>
                  <a:outerShdw blurRad="38100" dist="38100" dir="2700000" algn="tl">
                    <a:srgbClr val="000000">
                      <a:alpha val="43137"/>
                    </a:srgbClr>
                  </a:outerShdw>
                </a:effectLst>
              </a:rPr>
              <a:t>Q4: Why does David ask to be purged with hyssop?</a:t>
            </a:r>
          </a:p>
          <a:p>
            <a:pPr marL="274320" indent="-274320"/>
            <a:r>
              <a:rPr lang="en-US" dirty="0"/>
              <a:t>1.  It could be a reference to the sacrificial blood.</a:t>
            </a:r>
          </a:p>
          <a:p>
            <a:pPr marL="274320" indent="-274320"/>
            <a:r>
              <a:rPr lang="en-US" dirty="0"/>
              <a:t>2.  At the Passover, the angel instructed the Israelites to use hyssop to apply the blood of the Passover lamb to the doorposts of their homes.</a:t>
            </a:r>
          </a:p>
          <a:p>
            <a:pPr marL="274320" indent="-274320"/>
            <a:r>
              <a:rPr lang="en-US" dirty="0"/>
              <a:t>3.  That Passover lamb would point to Jesus the Lamb of God who takes away the sins of the world.</a:t>
            </a:r>
          </a:p>
          <a:p>
            <a:pPr marL="274320" indent="-274320">
              <a:buNone/>
            </a:pPr>
            <a:r>
              <a:rPr lang="en-US" dirty="0">
                <a:effectLst>
                  <a:outerShdw blurRad="38100" dist="38100" dir="2700000" algn="tl">
                    <a:srgbClr val="000000">
                      <a:alpha val="43137"/>
                    </a:srgbClr>
                  </a:outerShdw>
                </a:effectLst>
              </a:rPr>
              <a:t>4.  So here it appears that David understood the principle of Substitutionary Atonement.</a:t>
            </a:r>
          </a:p>
          <a:p>
            <a:pPr marL="274320" indent="-274320">
              <a:buNone/>
            </a:pPr>
            <a:r>
              <a:rPr lang="en-US" dirty="0">
                <a:effectLst>
                  <a:outerShdw blurRad="38100" dist="38100" dir="2700000" algn="tl">
                    <a:srgbClr val="000000">
                      <a:alpha val="43137"/>
                    </a:srgbClr>
                  </a:outerShdw>
                </a:effectLst>
              </a:rPr>
              <a:t>5.  The blood of the Substitute purged the sins of the guilty sinner.</a:t>
            </a:r>
          </a:p>
          <a:p>
            <a:pPr marL="274320" indent="-274320">
              <a:buNone/>
            </a:pP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35144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b="1" dirty="0"/>
              <a:t>Q1: What kind of sacrifice is God looking for when we have sinned?</a:t>
            </a:r>
          </a:p>
          <a:p>
            <a:pPr marL="274320" indent="-274320"/>
            <a:r>
              <a:rPr lang="en-US" dirty="0"/>
              <a:t>1.  He is looking for an attitude of humility, of repentance, of confession, of admission of guilt.</a:t>
            </a:r>
          </a:p>
          <a:p>
            <a:pPr marL="274320" indent="-274320"/>
            <a:r>
              <a:rPr lang="en-US" dirty="0"/>
              <a:t>2.  He is looking for sorrow for sin and a broken heart because we broke the heart of God.</a:t>
            </a:r>
          </a:p>
          <a:p>
            <a:pPr marL="274320" indent="-274320"/>
            <a:r>
              <a:rPr lang="en-US" dirty="0"/>
              <a:t>3.  He is looking for a longing desire to be forgiven and restored to fellowship.</a:t>
            </a:r>
          </a:p>
          <a:p>
            <a:pPr marL="274320" indent="-274320"/>
            <a:r>
              <a:rPr lang="en-US" b="0" dirty="0"/>
              <a:t>4.  Refusal to confess our sins places us in danger of grieving the Holy Spirit.</a:t>
            </a:r>
          </a:p>
          <a:p>
            <a:pPr marL="274320" indent="-274320"/>
            <a:r>
              <a:rPr lang="en-US" b="0" dirty="0"/>
              <a:t>5.  God is looking for a contrite heart that longs to be restored through forgiveness.</a:t>
            </a:r>
          </a:p>
          <a:p>
            <a:pPr marL="274320" indent="-274320"/>
            <a:r>
              <a:rPr lang="en-US" dirty="0"/>
              <a:t>6.  Rituals and external forms won’t cut it with God who looks not on the outward appearance but on the heart.</a:t>
            </a:r>
          </a:p>
          <a:p>
            <a:pPr marL="274320" indent="-274320"/>
            <a:r>
              <a:rPr lang="en-US" dirty="0"/>
              <a:t>7.  God desires not forms and rituals but loving relationship and devotion.</a:t>
            </a:r>
          </a:p>
          <a:p>
            <a:pPr marL="274320" indent="-274320"/>
            <a:r>
              <a:rPr lang="en-US" dirty="0"/>
              <a:t>8.  As Jesus said to the woman at the well.</a:t>
            </a:r>
          </a:p>
          <a:p>
            <a:pPr marL="274320" indent="-274320"/>
            <a:r>
              <a:rPr lang="en-US" b="1" dirty="0"/>
              <a:t>John 4:24 ESV</a:t>
            </a:r>
            <a:r>
              <a:rPr lang="en-US" dirty="0"/>
              <a:t> - God is spirit, and those who worship him must worship in spirit and truth.“</a:t>
            </a:r>
          </a:p>
          <a:p>
            <a:pPr marL="274320" indent="-274320"/>
            <a:endParaRPr lang="en-US" altLang="en-US" b="1" dirty="0"/>
          </a:p>
          <a:p>
            <a:pPr marL="274320" indent="-274320"/>
            <a:r>
              <a:rPr lang="en-US" altLang="en-US" b="1" dirty="0"/>
              <a:t>Q2:  What does David recognize about the blood of bulls and goats?</a:t>
            </a:r>
          </a:p>
          <a:p>
            <a:pPr marL="274320" indent="-274320"/>
            <a:r>
              <a:rPr lang="en-US" b="0" dirty="0"/>
              <a:t>1.  David was rich enough to offer hundreds of sacrifices at the temple.</a:t>
            </a:r>
          </a:p>
          <a:p>
            <a:pPr marL="274320" indent="-274320"/>
            <a:r>
              <a:rPr lang="en-US" b="0" dirty="0"/>
              <a:t>2.  But he recognized that the blood of bulls and goats do not take away sin.</a:t>
            </a:r>
          </a:p>
          <a:p>
            <a:pPr marL="274320" indent="-274320"/>
            <a:r>
              <a:rPr lang="en-US" b="0" dirty="0"/>
              <a:t>3.  The sacrifices that God is looking for when we sin are a broken spirit and a contrite heart.</a:t>
            </a:r>
          </a:p>
          <a:p>
            <a:pPr marL="274320" indent="-274320"/>
            <a:r>
              <a:rPr lang="en-US" b="0" dirty="0"/>
              <a:t>4.  He is looking for us to acknowledge our sin, take responsibility for it, confess it, and ask for forgiveness.</a:t>
            </a:r>
          </a:p>
          <a:p>
            <a:pPr marL="274320" indent="-274320"/>
            <a:r>
              <a:rPr lang="en-US" b="0" dirty="0"/>
              <a:t>(In fact, there is indication that the sanctuary service was only for unintentional sins, not premeditated sins of rebellion and intentional disobedience.)</a:t>
            </a:r>
          </a:p>
          <a:p>
            <a:pPr marL="274320" indent="-274320"/>
            <a:r>
              <a:rPr lang="en-US" b="0" dirty="0"/>
              <a:t>5.  The sanctuary was a teaching tool teaching the truth that God will deal with sin through the principle of “substitutionary atonement.”</a:t>
            </a:r>
          </a:p>
          <a:p>
            <a:pPr marL="274320" indent="-274320"/>
            <a:r>
              <a:rPr lang="en-US" b="0" dirty="0"/>
              <a:t>6.  The sacrifices pointed forward to the Lamb of God who really would atone for sin.</a:t>
            </a:r>
          </a:p>
          <a:p>
            <a:pPr marL="274320" indent="-274320"/>
            <a:r>
              <a:rPr lang="en-US" b="0" dirty="0"/>
              <a:t>7.  But true forgiveness comes from repentance, confession, and faith in the love and grace and goodness of God to forgive.</a:t>
            </a:r>
          </a:p>
          <a:p>
            <a:pPr marL="274320" indent="-274320"/>
            <a:endParaRPr lang="en-US" b="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Is it true that David had sinned only against God?  Who else did he sin against?</a:t>
            </a:r>
          </a:p>
          <a:p>
            <a:pPr marL="274320" indent="-274320"/>
            <a:r>
              <a:rPr lang="en-US" dirty="0"/>
              <a:t>1.  He sinned against Uriah whose wife he stole and with whom he committed adultery.</a:t>
            </a:r>
          </a:p>
          <a:p>
            <a:pPr marL="274320" indent="-274320"/>
            <a:r>
              <a:rPr lang="en-US" dirty="0"/>
              <a:t>2.  He sinned against Uriah even more by having him murdered.</a:t>
            </a:r>
          </a:p>
          <a:p>
            <a:pPr marL="274320" indent="-274320"/>
            <a:r>
              <a:rPr lang="en-US" dirty="0"/>
              <a:t>4.  He sinned against Bathsheba by causing her to commit adultery.</a:t>
            </a:r>
          </a:p>
          <a:p>
            <a:pPr marL="274320" indent="-274320"/>
            <a:r>
              <a:rPr lang="en-US" dirty="0"/>
              <a:t>5.  He sinned against his lawful wives by committing adultery on them.</a:t>
            </a:r>
          </a:p>
          <a:p>
            <a:pPr marL="274320" indent="-274320"/>
            <a:r>
              <a:rPr lang="en-US" dirty="0"/>
              <a:t>6.  He sinned against the baby that was born causing his death.</a:t>
            </a:r>
          </a:p>
          <a:p>
            <a:pPr marL="274320" indent="-274320"/>
            <a:r>
              <a:rPr lang="en-US" dirty="0"/>
              <a:t>7.  He sinned against his family who became sexually dysfunctional.</a:t>
            </a:r>
          </a:p>
          <a:p>
            <a:pPr marL="274320" indent="-274320"/>
            <a:r>
              <a:rPr lang="en-US" dirty="0"/>
              <a:t>8.  He sinned against the nation by setting an ungodly example for them.</a:t>
            </a:r>
          </a:p>
          <a:p>
            <a:pPr marL="274320" indent="-274320"/>
            <a:endParaRPr lang="en-US" dirty="0"/>
          </a:p>
          <a:p>
            <a:pPr marL="274320" indent="-274320"/>
            <a:r>
              <a:rPr lang="en-US" b="1" dirty="0"/>
              <a:t>Q2: So, what is David saying here as he comes to God seeking forgiveness?</a:t>
            </a:r>
          </a:p>
          <a:p>
            <a:pPr marL="274320" indent="-274320"/>
            <a:r>
              <a:rPr lang="en-US" dirty="0"/>
              <a:t>1.  He is saying that all the other people fade away from view when he thinks of how he has sinned against the holy God that he loves.</a:t>
            </a:r>
          </a:p>
          <a:p>
            <a:pPr marL="274320" indent="-274320"/>
            <a:r>
              <a:rPr lang="en-US" dirty="0"/>
              <a:t>2.  Every sin is ultimately against God, and He is the highest authority offended.</a:t>
            </a:r>
          </a:p>
          <a:p>
            <a:pPr marL="274320" indent="-274320"/>
            <a:r>
              <a:rPr lang="en-US" sz="1200" b="0" i="0" kern="1200" dirty="0">
                <a:solidFill>
                  <a:schemeClr val="tx1"/>
                </a:solidFill>
                <a:effectLst/>
                <a:latin typeface="+mn-lt"/>
                <a:ea typeface="+mn-ea"/>
                <a:cs typeface="+mn-cs"/>
              </a:rPr>
              <a:t>3.  Only God can forgive sin and restore our relationship with Him.</a:t>
            </a:r>
          </a:p>
          <a:p>
            <a:pPr marL="274320" indent="-274320"/>
            <a:r>
              <a:rPr lang="en-US" sz="1200" b="0" i="0" kern="1200" dirty="0">
                <a:solidFill>
                  <a:schemeClr val="tx1"/>
                </a:solidFill>
                <a:effectLst/>
                <a:latin typeface="+mn-lt"/>
                <a:ea typeface="+mn-ea"/>
                <a:cs typeface="+mn-cs"/>
              </a:rPr>
              <a:t>4.  So, while I am sure David recognized that his sin has affected many people, here he recognizes that it was first and foremost a revolt against God’s holy authority and an offense that only God can finally forgive.</a:t>
            </a:r>
          </a:p>
          <a:p>
            <a:pPr marL="27432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90000"/>
              </a:lnSpc>
              <a:defRPr/>
            </a:pPr>
            <a:r>
              <a:rPr lang="en-US" dirty="0"/>
              <a:t>1.  Moses asked to see the glory of God and the LORD showed Moses His character.</a:t>
            </a:r>
          </a:p>
          <a:p>
            <a:pPr marL="274320" indent="-274320" eaLnBrk="1" hangingPunct="1">
              <a:lnSpc>
                <a:spcPct val="90000"/>
              </a:lnSpc>
              <a:defRPr/>
            </a:pPr>
            <a:r>
              <a:rPr lang="en-US" dirty="0"/>
              <a:t>2.  Notice that the Lord says His name twice connecting His name to the character traits that follow.</a:t>
            </a:r>
          </a:p>
          <a:p>
            <a:pPr marL="274320" indent="-274320" eaLnBrk="1" hangingPunct="1">
              <a:lnSpc>
                <a:spcPct val="90000"/>
              </a:lnSpc>
              <a:defRPr/>
            </a:pPr>
            <a:r>
              <a:rPr lang="en-US" dirty="0"/>
              <a:t>3.  When we think of Yahweh, we should associate His character traits with His name.</a:t>
            </a:r>
          </a:p>
          <a:p>
            <a:pPr marL="274320" indent="-274320" eaLnBrk="1" hangingPunct="1">
              <a:lnSpc>
                <a:spcPct val="90000"/>
              </a:lnSpc>
              <a:defRPr/>
            </a:pPr>
            <a:r>
              <a:rPr lang="en-US" dirty="0"/>
              <a:t>4.  And when we think of the glory of God, we should go back to this passage to remember the character traits that show the kind of God that He is.</a:t>
            </a:r>
          </a:p>
          <a:p>
            <a:pPr marL="274320" indent="-274320" eaLnBrk="1" hangingPunct="1">
              <a:lnSpc>
                <a:spcPct val="90000"/>
              </a:lnSpc>
              <a:defRPr/>
            </a:pPr>
            <a:r>
              <a:rPr lang="en-US" dirty="0"/>
              <a:t>5.  He is loving, merciful, gracious, patient, faithful, forgiving, and just.</a:t>
            </a:r>
          </a:p>
          <a:p>
            <a:pPr marL="274320" indent="-274320" eaLnBrk="1" hangingPunct="1">
              <a:lnSpc>
                <a:spcPct val="90000"/>
              </a:lnSpc>
              <a:defRPr/>
            </a:pPr>
            <a:r>
              <a:rPr lang="en-US" dirty="0"/>
              <a:t>6.  In verse 7 where it says “keeping steadfast love for thousands,” the footnote says “</a:t>
            </a:r>
            <a:r>
              <a:rPr lang="en-US" sz="1200" b="0" i="0" kern="1200" dirty="0">
                <a:solidFill>
                  <a:schemeClr val="tx1"/>
                </a:solidFill>
                <a:effectLst/>
                <a:latin typeface="+mn-lt"/>
                <a:ea typeface="+mn-ea"/>
                <a:cs typeface="+mn-cs"/>
              </a:rPr>
              <a:t>Or </a:t>
            </a:r>
            <a:r>
              <a:rPr lang="en-US" sz="1200" b="0" i="1" kern="1200" dirty="0">
                <a:solidFill>
                  <a:schemeClr val="tx1"/>
                </a:solidFill>
                <a:effectLst/>
                <a:latin typeface="+mn-lt"/>
                <a:ea typeface="+mn-ea"/>
                <a:cs typeface="+mn-cs"/>
              </a:rPr>
              <a:t>to the thousandth generation.”</a:t>
            </a:r>
          </a:p>
          <a:p>
            <a:pPr marL="274320" indent="-274320" eaLnBrk="1" hangingPunct="1">
              <a:lnSpc>
                <a:spcPct val="90000"/>
              </a:lnSpc>
              <a:defRPr/>
            </a:pPr>
            <a:r>
              <a:rPr lang="en-US" dirty="0"/>
              <a:t>7.  Moses actually spells it out more fully in:</a:t>
            </a:r>
          </a:p>
          <a:p>
            <a:pPr marL="274320" indent="-274320" eaLnBrk="1" hangingPunct="1">
              <a:lnSpc>
                <a:spcPct val="90000"/>
              </a:lnSpc>
              <a:defRPr/>
            </a:pPr>
            <a:r>
              <a:rPr lang="en-US" b="1" dirty="0"/>
              <a:t>Deuteronomy 7:9 ESV</a:t>
            </a:r>
            <a:r>
              <a:rPr lang="en-US" dirty="0"/>
              <a:t> - 9 Know therefore that the LORD your God is God, the faithful God who keeps covenant and steadfast love with those who love him and keep his commandments, to a thousand generations,</a:t>
            </a:r>
          </a:p>
          <a:p>
            <a:pPr marL="274320" indent="-274320" eaLnBrk="1" hangingPunct="1">
              <a:lnSpc>
                <a:spcPct val="90000"/>
              </a:lnSpc>
              <a:defRPr/>
            </a:pPr>
            <a:endParaRPr lang="en-US" dirty="0"/>
          </a:p>
          <a:p>
            <a:pPr marL="274320" indent="-274320" eaLnBrk="1" hangingPunct="1">
              <a:lnSpc>
                <a:spcPct val="90000"/>
              </a:lnSpc>
              <a:defRPr/>
            </a:pPr>
            <a:r>
              <a:rPr lang="en-US" b="1" dirty="0"/>
              <a:t>Q1: What does God do here to meet the greatest need of our fallen race?</a:t>
            </a:r>
          </a:p>
          <a:p>
            <a:pPr marL="274320" indent="-274320" eaLnBrk="1" hangingPunct="1">
              <a:lnSpc>
                <a:spcPct val="90000"/>
              </a:lnSpc>
              <a:defRPr/>
            </a:pPr>
            <a:r>
              <a:rPr lang="en-US" dirty="0"/>
              <a:t>1.  Because He is a good God, loving, merciful, and gracious, He has found a way to forgive our sins.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That is our greatest need.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For those who repent and confess their sins, trusting in the grace of God to provide a Substitute, there is forgiveness.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4.  He casts our sin into the depth of the sea and removes it from us as far as the east is from the west.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5.  In reality, He lays our sins on Jesus who paid the just penalty at calvary.</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6.  God is love; but He is also just.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7.  He will not ignore sin, but punish it.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8.  We can either repent and confess our sins, in which case Christ takes our punishment.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9.  Or we can refuse the pardon of God, in which case we take our own punishment.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10. So God’s wrath against wickedness and sin becomes an act of love for the redeemed.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11. There is no other way to rid the world of sin and Satan and lift the curse that we have lived under for so long.</a:t>
            </a:r>
          </a:p>
          <a:p>
            <a:pPr marL="274320" indent="-274320" eaLnBrk="1" hangingPunct="1">
              <a:lnSpc>
                <a:spcPct val="90000"/>
              </a:lnSpc>
              <a:defRPr/>
            </a:pPr>
            <a:endParaRPr lang="en-US" dirty="0"/>
          </a:p>
          <a:p>
            <a:pPr marL="274320" indent="-274320" eaLnBrk="1" hangingPunct="1">
              <a:lnSpc>
                <a:spcPct val="90000"/>
              </a:lnSpc>
              <a:defRPr/>
            </a:pPr>
            <a:r>
              <a:rPr lang="en-US" b="1" dirty="0"/>
              <a:t>Q2: How should we understand the last part of this text where God visits the iniquity of the fathers on the children? </a:t>
            </a:r>
          </a:p>
          <a:p>
            <a:pPr marL="274320" indent="-274320"/>
            <a:r>
              <a:rPr lang="en-US" b="0" dirty="0"/>
              <a:t>1.  Sin has consequences and those consequences can be felt for generations.</a:t>
            </a:r>
          </a:p>
          <a:p>
            <a:pPr marL="274320" indent="-274320"/>
            <a:r>
              <a:rPr lang="en-US" b="0" dirty="0"/>
              <a:t>2.  The environment that we surround ourselves with can be a stumbling block to our family and friends.</a:t>
            </a:r>
          </a:p>
          <a:p>
            <a:pPr marL="274320" indent="-274320"/>
            <a:r>
              <a:rPr lang="en-US" b="0" dirty="0"/>
              <a:t>3.  It is clear from Ezekiel that God does not punish our children for our sins.</a:t>
            </a:r>
          </a:p>
          <a:p>
            <a:pPr marL="274320" indent="-274320"/>
            <a:r>
              <a:rPr lang="en-US" b="1" dirty="0"/>
              <a:t>Ezekiel 18:20 KJV </a:t>
            </a:r>
            <a:r>
              <a:rPr lang="en-US" b="0" dirty="0"/>
              <a:t>- The soul that </a:t>
            </a:r>
            <a:r>
              <a:rPr lang="en-US" b="0" dirty="0" err="1"/>
              <a:t>sinneth</a:t>
            </a:r>
            <a:r>
              <a:rPr lang="en-US" b="0" dirty="0"/>
              <a:t>, it shall die. The son shall not bear the iniquity of the father, neither shall the father bear the iniquity of the son: the righteousness of the righteous shall be upon him, and the wickedness of the wicked shall be upon him.</a:t>
            </a:r>
          </a:p>
          <a:p>
            <a:pPr marL="274320" indent="-274320"/>
            <a:r>
              <a:rPr lang="en-US" b="0" dirty="0"/>
              <a:t>4.  So, the Lord is not being unjust to the children of sinful men.</a:t>
            </a:r>
          </a:p>
          <a:p>
            <a:pPr marL="274320" indent="-274320"/>
            <a:r>
              <a:rPr lang="en-US" b="0" dirty="0"/>
              <a:t>5.  He is simply saying that sinful living has a tendency to perpetuate itself naturally for generations.</a:t>
            </a:r>
          </a:p>
          <a:p>
            <a:pPr marL="274320" indent="-274320"/>
            <a:r>
              <a:rPr lang="en-US" b="0" dirty="0"/>
              <a:t>6.  In Hebrew thought, what the Lord does not prevent, He is seen as actively causing.</a:t>
            </a:r>
          </a:p>
          <a:p>
            <a:pPr marL="274320" indent="-274320"/>
            <a:r>
              <a:rPr lang="en-US" b="0" dirty="0"/>
              <a:t>7.  So here if God does not prevent the iniquity of the fathers from passing to the next generation, He can be spoken of as “visiting the iniquity of the Fathers on the children.”</a:t>
            </a:r>
          </a:p>
          <a:p>
            <a:pPr marL="274320" indent="-274320" eaLnBrk="1" hangingPunct="1">
              <a:lnSpc>
                <a:spcPct val="90000"/>
              </a:lnSpc>
              <a:defRPr/>
            </a:pPr>
            <a:endParaRPr lang="en-US" b="1"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3543398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US" b="1" dirty="0"/>
              <a:t>Q1: </a:t>
            </a:r>
            <a:r>
              <a:rPr lang="en-US" altLang="en-US" b="1" dirty="0"/>
              <a:t>What did the king do before he executed judgment on the man?</a:t>
            </a:r>
          </a:p>
          <a:p>
            <a:pPr eaLnBrk="1" hangingPunct="1">
              <a:lnSpc>
                <a:spcPct val="90000"/>
              </a:lnSpc>
              <a:spcBef>
                <a:spcPct val="0"/>
              </a:spcBef>
              <a:defRPr/>
            </a:pPr>
            <a:r>
              <a:rPr lang="en-US" altLang="en-US" dirty="0"/>
              <a:t>1.  He had an investigation.</a:t>
            </a:r>
          </a:p>
          <a:p>
            <a:pPr eaLnBrk="1" hangingPunct="1">
              <a:lnSpc>
                <a:spcPct val="90000"/>
              </a:lnSpc>
              <a:spcBef>
                <a:spcPct val="0"/>
              </a:spcBef>
              <a:defRPr/>
            </a:pPr>
            <a:r>
              <a:rPr lang="en-US" altLang="en-US" dirty="0"/>
              <a:t>2.  There was an investigative judgment about why he had no wedding garment.</a:t>
            </a:r>
          </a:p>
          <a:p>
            <a:pPr eaLnBrk="1" hangingPunct="1">
              <a:lnSpc>
                <a:spcPct val="90000"/>
              </a:lnSpc>
              <a:spcBef>
                <a:spcPct val="0"/>
              </a:spcBef>
              <a:defRPr/>
            </a:pPr>
            <a:endParaRPr lang="en-US" altLang="en-US" dirty="0"/>
          </a:p>
          <a:p>
            <a:pPr eaLnBrk="1" hangingPunct="1">
              <a:lnSpc>
                <a:spcPct val="90000"/>
              </a:lnSpc>
              <a:spcBef>
                <a:spcPct val="0"/>
              </a:spcBef>
              <a:defRPr/>
            </a:pPr>
            <a:r>
              <a:rPr lang="en-US" altLang="en-US" b="1" dirty="0"/>
              <a:t>Q2: What defense did the man have?</a:t>
            </a:r>
          </a:p>
          <a:p>
            <a:pPr marL="274320" indent="-274320"/>
            <a:r>
              <a:rPr lang="en-US" dirty="0"/>
              <a:t>1.  He had none.  He was speechless.</a:t>
            </a:r>
          </a:p>
          <a:p>
            <a:pPr marL="274320" indent="-274320"/>
            <a:r>
              <a:rPr lang="en-US" dirty="0"/>
              <a:t>2.  This indicates that the wedding garment was provided by the host.</a:t>
            </a:r>
          </a:p>
          <a:p>
            <a:pPr marL="274320" indent="-274320"/>
            <a:r>
              <a:rPr lang="en-US" dirty="0"/>
              <a:t>3.  He couldn’t say he wasn’t offered a wedding garment.</a:t>
            </a:r>
          </a:p>
          <a:p>
            <a:pPr marL="274320" indent="-274320"/>
            <a:r>
              <a:rPr lang="en-US" dirty="0"/>
              <a:t>4.  Apparently, he refused the wedding garment thinking his own clothes were good enough.</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3174125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What was the result of showing up at the wedding feast without a wedding garment?</a:t>
            </a:r>
          </a:p>
          <a:p>
            <a:pPr marL="274320" lvl="0" indent="-274320"/>
            <a:r>
              <a:rPr lang="en-US" b="0" dirty="0"/>
              <a:t>1.  Outer darkness.</a:t>
            </a:r>
          </a:p>
          <a:p>
            <a:pPr marL="274320" lvl="0" indent="-274320"/>
            <a:r>
              <a:rPr lang="en-US" b="0" dirty="0"/>
              <a:t>2.  Weeping and gnashing of teeth.</a:t>
            </a:r>
          </a:p>
          <a:p>
            <a:pPr marL="274320" lvl="0" indent="-274320"/>
            <a:r>
              <a:rPr lang="en-US" b="0" dirty="0"/>
              <a:t>3.  This man was removed and missed out on the marriage supper.</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53822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sz="1200" b="1" i="0" kern="1200" dirty="0">
                <a:solidFill>
                  <a:schemeClr val="tx1"/>
                </a:solidFill>
                <a:effectLst/>
                <a:latin typeface="Arial" charset="0"/>
                <a:ea typeface="+mn-ea"/>
                <a:cs typeface="+mn-cs"/>
              </a:rPr>
              <a:t>B2: </a:t>
            </a:r>
          </a:p>
          <a:p>
            <a:pPr marL="274320" indent="-274320"/>
            <a:r>
              <a:rPr lang="en-US" dirty="0"/>
              <a:t>1.  We need to confess our sins.</a:t>
            </a:r>
          </a:p>
          <a:p>
            <a:pPr marL="274320" indent="-274320"/>
            <a:r>
              <a:rPr lang="en-US" dirty="0"/>
              <a:t>2.  This is the explicit condition of the promise: we need to confess our sins.</a:t>
            </a:r>
          </a:p>
          <a:p>
            <a:pPr marL="274320" indent="-274320"/>
            <a:r>
              <a:rPr lang="en-US" dirty="0"/>
              <a:t>3.  If we confess, God will forgive; if we don’t confess, God will not forgive.</a:t>
            </a:r>
          </a:p>
          <a:p>
            <a:pPr marL="274320" indent="-274320"/>
            <a:r>
              <a:rPr lang="en-US" dirty="0"/>
              <a:t>4.  So that condition could put us in some difficulty.</a:t>
            </a:r>
          </a:p>
          <a:p>
            <a:pPr marL="274320" indent="-274320"/>
            <a:r>
              <a:rPr lang="en-US" dirty="0"/>
              <a:t>5.  What if we don’t remember a sin that we have committed or are unaware that we have committed a sin?</a:t>
            </a:r>
          </a:p>
          <a:p>
            <a:pPr marL="274320" indent="-274320"/>
            <a:r>
              <a:rPr lang="en-US" dirty="0"/>
              <a:t>6.  How can we confess a sin of which we are unaware?</a:t>
            </a:r>
          </a:p>
          <a:p>
            <a:pPr marL="274320" indent="-274320"/>
            <a:r>
              <a:rPr lang="en-US" dirty="0"/>
              <a:t>7.  It is the Holy Spirit’s job to convict us of sin.</a:t>
            </a:r>
          </a:p>
          <a:p>
            <a:pPr marL="274320" indent="-274320"/>
            <a:r>
              <a:rPr lang="en-US" dirty="0"/>
              <a:t>8.  So when we have confessed all the sins for which we have a specific conviction, we can ask the Lord to forgive us for all the other sins we may have committed.</a:t>
            </a:r>
          </a:p>
          <a:p>
            <a:pPr marL="274320" indent="-274320"/>
            <a:r>
              <a:rPr lang="en-US" dirty="0"/>
              <a:t>9.  We want to hold nothing back and allow the Lord to forgive it all.</a:t>
            </a:r>
          </a:p>
          <a:p>
            <a:pPr marL="274320" indent="-274320"/>
            <a:endParaRPr lang="en-US" dirty="0"/>
          </a:p>
          <a:p>
            <a:pPr marL="274320" indent="-274320"/>
            <a:r>
              <a:rPr lang="en-US" b="1" dirty="0"/>
              <a:t>B3:</a:t>
            </a:r>
          </a:p>
          <a:p>
            <a:pPr marL="274320" indent="-274320"/>
            <a:r>
              <a:rPr lang="en-US" dirty="0"/>
              <a:t>1.  The writer, the apostle John, includes himself in the “we” of this promise.</a:t>
            </a:r>
          </a:p>
          <a:p>
            <a:pPr marL="274320" indent="-274320"/>
            <a:r>
              <a:rPr lang="en-US" dirty="0"/>
              <a:t>2.  He is writing to Christians that are walking in the light as Jesus is in the light.</a:t>
            </a:r>
          </a:p>
          <a:p>
            <a:pPr marL="274320" indent="-274320"/>
            <a:r>
              <a:rPr lang="en-US" dirty="0"/>
              <a:t>3.  So the implication is that the promise is made to born-again believers in the Lord Jesus Christ.</a:t>
            </a:r>
          </a:p>
          <a:p>
            <a:pPr marL="274320" indent="-274320"/>
            <a:r>
              <a:rPr lang="en-US" dirty="0"/>
              <a:t>4.  And, of course, this makes sense, because it is only through the blood of Christ that our sins can be forgiven by God.</a:t>
            </a:r>
          </a:p>
          <a:p>
            <a:pPr marL="274320" indent="-274320"/>
            <a:r>
              <a:rPr lang="en-US" dirty="0"/>
              <a:t>5.  Just two verses earlier John writes:</a:t>
            </a:r>
          </a:p>
          <a:p>
            <a:pPr marL="274320" indent="-274320"/>
            <a:r>
              <a:rPr lang="en-US" b="1" dirty="0"/>
              <a:t>1 John 1:7 ESV </a:t>
            </a:r>
            <a:r>
              <a:rPr lang="en-US" dirty="0"/>
              <a:t>- But if we walk in the light, as he is in the light, we have fellowship with one another, and the blood of Jesus his Son cleanses us from all sin.</a:t>
            </a:r>
          </a:p>
          <a:p>
            <a:pPr marL="274320" indent="-274320"/>
            <a:r>
              <a:rPr lang="en-US" dirty="0"/>
              <a:t>6.  So implicit in the context is that this promise is for those who have received Jesus as their Savior and Lord and are trusting in Him as a living Person for the forgiveness of their sins and for eternal life with God.</a:t>
            </a:r>
          </a:p>
          <a:p>
            <a:pPr marL="274320" indent="-274320"/>
            <a:endParaRPr lang="en-US" dirty="0"/>
          </a:p>
          <a:p>
            <a:pPr marL="274320" indent="-274320"/>
            <a:r>
              <a:rPr lang="en-US" b="1" dirty="0"/>
              <a:t>B4:</a:t>
            </a:r>
          </a:p>
          <a:p>
            <a:pPr marL="274320" indent="-274320"/>
            <a:r>
              <a:rPr lang="en-US" dirty="0"/>
              <a:t>1.  It is obvious that the “He” of this verse is God.</a:t>
            </a:r>
          </a:p>
          <a:p>
            <a:pPr marL="274320" indent="-274320"/>
            <a:r>
              <a:rPr lang="en-US" dirty="0"/>
              <a:t>2.  It is only God that can forgive sins.</a:t>
            </a:r>
          </a:p>
          <a:p>
            <a:pPr marL="274320" indent="-274320"/>
            <a:r>
              <a:rPr lang="en-US" dirty="0"/>
              <a:t>3.  Jesus in the heavenly sanctuary pleads His shed blood for our forgiveness and the Father forgives us for Christ’s sake.</a:t>
            </a:r>
          </a:p>
          <a:p>
            <a:pPr marL="274320" indent="-274320"/>
            <a:r>
              <a:rPr lang="en-US" dirty="0"/>
              <a:t>4.  Do you remember the paralytic that was let down through the roof?</a:t>
            </a:r>
          </a:p>
          <a:p>
            <a:pPr marL="274320" indent="-274320"/>
            <a:r>
              <a:rPr lang="en-US" dirty="0"/>
              <a:t>5.  In healing him, Jesus said, “Thy sins are forgiven thee.”</a:t>
            </a:r>
          </a:p>
          <a:p>
            <a:pPr marL="274320" indent="-274320"/>
            <a:r>
              <a:rPr lang="en-US" dirty="0"/>
              <a:t>6.  And the scribes and Pharisees reasoned, “Who can forgive sins but God alone?”</a:t>
            </a:r>
          </a:p>
          <a:p>
            <a:pPr marL="274320" indent="-274320"/>
            <a:r>
              <a:rPr lang="en-US" dirty="0"/>
              <a:t>7.  They considered a human claiming to forgive sins blasphemy.</a:t>
            </a:r>
          </a:p>
          <a:p>
            <a:pPr marL="274320" indent="-274320"/>
            <a:r>
              <a:rPr lang="en-US" dirty="0"/>
              <a:t>8.  And Indeed, they were correct.</a:t>
            </a:r>
          </a:p>
          <a:p>
            <a:pPr marL="274320" indent="-274320"/>
            <a:r>
              <a:rPr lang="en-US" dirty="0"/>
              <a:t>9.  They just didn’t recognize Jesus as the divine Son of God, Emmanuel, God with us.</a:t>
            </a:r>
          </a:p>
          <a:p>
            <a:pPr marL="274320" indent="-274320"/>
            <a:r>
              <a:rPr lang="en-US" dirty="0"/>
              <a:t>10. In the Bible, all prayers for forgiveness are directed to God.</a:t>
            </a:r>
          </a:p>
          <a:p>
            <a:pPr marL="274320" indent="-274320"/>
            <a:r>
              <a:rPr lang="en-US" dirty="0"/>
              <a:t>11. But apparently not so in the RC Church.</a:t>
            </a:r>
          </a:p>
          <a:p>
            <a:pPr marL="274320" indent="-274320"/>
            <a:r>
              <a:rPr lang="en-US" dirty="0"/>
              <a:t>12. They have a human priest to which confession is made, and he prescribes the penance to be done and then this priest says, “Ego </a:t>
            </a:r>
            <a:r>
              <a:rPr lang="en-US" dirty="0" err="1"/>
              <a:t>te</a:t>
            </a:r>
            <a:r>
              <a:rPr lang="en-US" dirty="0"/>
              <a:t> absolve” which, in Latin, means “I absolve you.”</a:t>
            </a:r>
          </a:p>
          <a:p>
            <a:pPr marL="274320" indent="-274320"/>
            <a:r>
              <a:rPr lang="en-US" dirty="0"/>
              <a:t>13. This is still blasphemy!</a:t>
            </a:r>
          </a:p>
          <a:p>
            <a:pPr marL="274320" indent="-274320"/>
            <a:r>
              <a:rPr lang="en-US" dirty="0"/>
              <a:t>14. No man has the right to absolve any person from sin.</a:t>
            </a:r>
          </a:p>
          <a:p>
            <a:pPr marL="274320" indent="-274320"/>
            <a:r>
              <a:rPr lang="en-US" dirty="0"/>
              <a:t>15. We confess our sins to God alone, who alone is able to forgive.</a:t>
            </a:r>
          </a:p>
          <a:p>
            <a:pPr marL="274320" indent="-274320"/>
            <a:endParaRPr lang="en-US" dirty="0"/>
          </a:p>
          <a:p>
            <a:pPr marL="274320" indent="-274320"/>
            <a:r>
              <a:rPr lang="en-US" b="1" dirty="0"/>
              <a:t>B5:</a:t>
            </a:r>
          </a:p>
          <a:p>
            <a:pPr marL="274320" indent="-274320"/>
            <a:r>
              <a:rPr lang="en-US" dirty="0"/>
              <a:t>1.  When our sins are laid on Jesus and His righteousness is laid on us, we are saved.</a:t>
            </a:r>
          </a:p>
          <a:p>
            <a:pPr marL="274320" indent="-274320"/>
            <a:r>
              <a:rPr lang="en-US" dirty="0"/>
              <a:t>2.  In legal terms, we are justified.  Just-as-if-I had never sinned.</a:t>
            </a:r>
          </a:p>
          <a:p>
            <a:pPr marL="274320" indent="-274320"/>
            <a:r>
              <a:rPr lang="en-US" dirty="0"/>
              <a:t>3.  Our sins are cast into the depths of the sea.</a:t>
            </a:r>
          </a:p>
          <a:p>
            <a:pPr marL="274320" indent="-274320"/>
            <a:r>
              <a:rPr lang="en-US" dirty="0"/>
              <a:t>4.  They are removed as far from us as the east is from the west.</a:t>
            </a:r>
          </a:p>
          <a:p>
            <a:pPr marL="274320" indent="-274320"/>
            <a:r>
              <a:rPr lang="en-US" dirty="0"/>
              <a:t>5.  We are declared not guilty and adopted into the family of God as sons and daughters.</a:t>
            </a:r>
          </a:p>
          <a:p>
            <a:pPr marL="274320" indent="-274320"/>
            <a:r>
              <a:rPr lang="en-US" dirty="0"/>
              <a:t>6.  And if we continue in our relationship with Jesus as our sin-bearer and our Savior, we will be given eternal life when He returns.</a:t>
            </a:r>
          </a:p>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1219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should we understand the punchline of this parable?</a:t>
            </a:r>
          </a:p>
          <a:p>
            <a:pPr marL="274320" indent="-274320"/>
            <a:r>
              <a:rPr lang="en-US" dirty="0"/>
              <a:t>1.  Well, the first part is pretty easy: many are called.</a:t>
            </a:r>
          </a:p>
          <a:p>
            <a:pPr marL="274320" indent="-274320"/>
            <a:r>
              <a:rPr lang="en-US" dirty="0"/>
              <a:t>2.  In the parable, everyone they found on the roads was invited to the wedding feast.</a:t>
            </a:r>
          </a:p>
          <a:p>
            <a:pPr marL="274320" indent="-274320"/>
            <a:r>
              <a:rPr lang="en-US" dirty="0"/>
              <a:t>3.  Both good and bad were invited, perhaps representing both Jew and Gentile.</a:t>
            </a:r>
          </a:p>
          <a:p>
            <a:pPr marL="274320" indent="-274320"/>
            <a:r>
              <a:rPr lang="en-US" dirty="0"/>
              <a:t>4.  It doesn’t say they all came, but enough of them came to fill the wedding hall.</a:t>
            </a:r>
          </a:p>
          <a:p>
            <a:pPr marL="274320" indent="-274320"/>
            <a:r>
              <a:rPr lang="en-US" dirty="0"/>
              <a:t>5.  So God calls everyone: whosoever will, to come to Jesus and be saved.</a:t>
            </a:r>
          </a:p>
          <a:p>
            <a:pPr marL="274320" indent="-274320"/>
            <a:endParaRPr lang="en-US" dirty="0"/>
          </a:p>
          <a:p>
            <a:pPr marL="274320" indent="-274320"/>
            <a:r>
              <a:rPr lang="en-US" b="1" dirty="0"/>
              <a:t>Q2:  Now who are the few that are chosen?</a:t>
            </a:r>
          </a:p>
          <a:p>
            <a:pPr marL="274320" indent="-274320"/>
            <a:r>
              <a:rPr lang="en-US" dirty="0"/>
              <a:t>1.  The few that are chosen are the ones who come to the wedding feast and put on the wedding garment that is provided for them.</a:t>
            </a:r>
          </a:p>
          <a:p>
            <a:pPr marL="274320" indent="-274320"/>
            <a:r>
              <a:rPr lang="en-US" dirty="0"/>
              <a:t>2.  These are the ones who have trusted in Jesus to forgive their sins and place His righteousness to their account.</a:t>
            </a:r>
          </a:p>
          <a:p>
            <a:pPr marL="274320" indent="-274320"/>
            <a:r>
              <a:rPr lang="en-US" dirty="0"/>
              <a:t>3.  The wedding garment is the righteousness of Christ.</a:t>
            </a:r>
          </a:p>
          <a:p>
            <a:pPr marL="274320" indent="-274320"/>
            <a:r>
              <a:rPr lang="en-US" dirty="0"/>
              <a:t>4.  So the few that are chosen are the ones that have chosen Jesus.</a:t>
            </a:r>
          </a:p>
          <a:p>
            <a:pPr marL="274320" indent="-274320"/>
            <a:r>
              <a:rPr lang="en-US" dirty="0"/>
              <a:t>5.  The text does NOT mean that God calls many, but He only chooses a few to be saved.</a:t>
            </a:r>
          </a:p>
          <a:p>
            <a:pPr marL="274320" indent="-274320"/>
            <a:r>
              <a:rPr lang="en-US" dirty="0"/>
              <a:t>6.  That’s predestination.</a:t>
            </a:r>
          </a:p>
          <a:p>
            <a:pPr marL="274320" indent="-274320"/>
            <a:r>
              <a:rPr lang="en-US" dirty="0"/>
              <a:t>7.  God invites all to be saved, but saves only the elect who choose to receive Jesus as their Savior.</a:t>
            </a:r>
          </a:p>
          <a:p>
            <a:pPr marL="274320" indent="-274320"/>
            <a:r>
              <a:rPr lang="en-US" dirty="0"/>
              <a:t>8.  The real choosing that matters is done, not by God, but by those who are saved.</a:t>
            </a:r>
          </a:p>
          <a:p>
            <a:pPr marL="274320" indent="-274320"/>
            <a:r>
              <a:rPr lang="en-US" dirty="0"/>
              <a:t>9.  In other words, God chooses to save only those who have chosen Jesus as their Savior, have their sins forgiven, and are clothed in His righteousness.</a:t>
            </a:r>
          </a:p>
          <a:p>
            <a:pPr marL="274320" indent="-274320"/>
            <a:r>
              <a:rPr lang="en-US" dirty="0"/>
              <a:t>10. Does that make sense?</a:t>
            </a:r>
          </a:p>
          <a:p>
            <a:pPr marL="274320" indent="-274320"/>
            <a:endParaRPr lang="en-US" dirty="0"/>
          </a:p>
          <a:p>
            <a:pPr marL="274320" indent="-274320"/>
            <a:r>
              <a:rPr lang="en-US" b="1" dirty="0"/>
              <a:t>Q3:  What does this parable say about the judgment of those who profess to be Christians?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1.  There will be a judgment of those who have accepted the invitation to see if they are clothed in the righteousness of Christ.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2.  Those clothed in their own righteousness will be cast out.  </a:t>
            </a:r>
          </a:p>
          <a:p>
            <a:pPr marL="274320" indent="-274320"/>
            <a:r>
              <a:rPr lang="en-US" dirty="0"/>
              <a:t>3.  But the good news is that the righteousness of Christ is offered to us as a gift.</a:t>
            </a:r>
          </a:p>
          <a:p>
            <a:pPr marL="274320" indent="-274320"/>
            <a:r>
              <a:rPr lang="en-US" dirty="0"/>
              <a:t>4.  It is free to all who believe.</a:t>
            </a:r>
          </a:p>
          <a:p>
            <a:pPr marL="274320" indent="-274320"/>
            <a:r>
              <a:rPr lang="en-US" dirty="0"/>
              <a:t>5.  All those who are justified by faith have exchanged their filthy rags for the spotless robe of Christ’s righteousness.</a:t>
            </a:r>
          </a:p>
          <a:p>
            <a:pPr marL="274320" indent="-274320"/>
            <a:r>
              <a:rPr lang="en-US" dirty="0"/>
              <a:t>6.  If you want to attend the marriage supper of the Lamb, you need to have on the robe of Christ’s righteousness.</a:t>
            </a:r>
          </a:p>
          <a:p>
            <a:pPr marL="274320" indent="-274320"/>
            <a:r>
              <a:rPr lang="en-US" dirty="0"/>
              <a:t>7.  How many are thankful for righteousness by faith?</a:t>
            </a:r>
          </a:p>
          <a:p>
            <a:pPr marL="274320" indent="-27432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941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394428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indent="-274320"/>
            <a:r>
              <a:rPr lang="en-US" b="0" dirty="0"/>
              <a:t>1.  There is a temptation to say the confession of sin is acknowledging that you have sinned and repentance is being sorry for your sin and desiring to change.</a:t>
            </a:r>
          </a:p>
          <a:p>
            <a:pPr marL="274320" indent="-274320"/>
            <a:r>
              <a:rPr lang="en-US" b="0" dirty="0"/>
              <a:t>2.  While that may be true in the abstract, I think Biblical confession includes sorrow for sin as well.</a:t>
            </a:r>
          </a:p>
          <a:p>
            <a:pPr marL="274320" indent="-274320"/>
            <a:r>
              <a:rPr lang="en-US" b="0" dirty="0"/>
              <a:t>3.  Let’s go back to our memory text: “If we confess our sins, He is faithful and just to forgive us our sins and to cleanse us from all unrighteousness.”</a:t>
            </a:r>
          </a:p>
          <a:p>
            <a:pPr marL="274320" indent="-274320"/>
            <a:r>
              <a:rPr lang="en-US" b="0" dirty="0"/>
              <a:t>4.  Confession is to say the same thing about our sin as God says about it.</a:t>
            </a:r>
          </a:p>
          <a:p>
            <a:pPr marL="274320" indent="-274320"/>
            <a:r>
              <a:rPr lang="en-US" b="0" dirty="0"/>
              <a:t>5.  What does God say about our sin?</a:t>
            </a:r>
          </a:p>
          <a:p>
            <a:pPr marL="274320" indent="-274320"/>
            <a:r>
              <a:rPr lang="en-US" b="0" dirty="0"/>
              <a:t>6.  He says, we need to admit it; we need to be sorry for it; we need to ask forgiveness for it, and we need to desire to leave it behind.</a:t>
            </a:r>
          </a:p>
          <a:p>
            <a:pPr marL="274320" indent="-274320"/>
            <a:r>
              <a:rPr lang="en-US" b="0" dirty="0"/>
              <a:t>7.  If we do, we are assured by 1 John 1:9 that God will forgive us.</a:t>
            </a:r>
          </a:p>
          <a:p>
            <a:pPr marL="274320" indent="-274320"/>
            <a:r>
              <a:rPr lang="en-US" b="0" dirty="0"/>
              <a:t>8.  So confession includes repentance and the desire to change.</a:t>
            </a:r>
          </a:p>
          <a:p>
            <a:pPr marL="274320" indent="-274320"/>
            <a:r>
              <a:rPr lang="en-US" b="0" dirty="0"/>
              <a:t>9.  It is not just the admission of guilt without a desire to change or be forgiven for our sins.</a:t>
            </a:r>
          </a:p>
          <a:p>
            <a:pPr marL="274320" indent="-274320"/>
            <a:r>
              <a:rPr lang="en-US" b="0" dirty="0"/>
              <a:t>10. How about repentance?  Does that include the confession of sin?</a:t>
            </a:r>
          </a:p>
          <a:p>
            <a:pPr marL="274320" indent="-274320"/>
            <a:r>
              <a:rPr lang="en-US" b="0" dirty="0"/>
              <a:t>11. Absolutely!  </a:t>
            </a:r>
          </a:p>
          <a:p>
            <a:pPr marL="274320" indent="-274320"/>
            <a:r>
              <a:rPr lang="en-US" b="0" dirty="0"/>
              <a:t>12. When we turn around on the road of life, we come to Jesus and confess our sins, tell Him we’re sorry, and ask Him to forgive us by His shed blood.</a:t>
            </a:r>
          </a:p>
          <a:p>
            <a:pPr marL="274320" indent="-274320"/>
            <a:r>
              <a:rPr lang="en-US" b="0" dirty="0"/>
              <a:t>13. So biblically, confession involves repentance, and repentance involves confession.</a:t>
            </a:r>
          </a:p>
          <a:p>
            <a:pPr marL="274320" indent="-274320"/>
            <a:r>
              <a:rPr lang="en-US" b="0" dirty="0"/>
              <a:t>14. Here’s where I see a difference.</a:t>
            </a:r>
          </a:p>
          <a:p>
            <a:pPr marL="274320" indent="-274320"/>
            <a:r>
              <a:rPr lang="en-US" b="0" dirty="0"/>
              <a:t>15. Repentance is the change in mind that brings us to Christ for salvation.</a:t>
            </a:r>
          </a:p>
          <a:p>
            <a:pPr marL="274320" indent="-274320"/>
            <a:r>
              <a:rPr lang="en-US" b="0" dirty="0"/>
              <a:t>16. It makes us new creatures in Christ that are born again, living for Him, and bound for the Kingdom.</a:t>
            </a:r>
          </a:p>
          <a:p>
            <a:pPr marL="274320" indent="-274320"/>
            <a:r>
              <a:rPr lang="en-US" b="0" dirty="0"/>
              <a:t>17. Confession is our response to sin after we have been born again and are trying to live for Jesus.</a:t>
            </a:r>
          </a:p>
          <a:p>
            <a:pPr marL="274320" indent="-274320"/>
            <a:r>
              <a:rPr lang="en-US" b="0" dirty="0"/>
              <a:t>18. Every time we sin, we don’t need to be born again and have a change in direction in life.</a:t>
            </a:r>
          </a:p>
          <a:p>
            <a:pPr marL="274320" indent="-274320"/>
            <a:r>
              <a:rPr lang="en-US" b="0" dirty="0"/>
              <a:t>19. We are still on the path to the kingdom; we have just messed up and need to be forgiven.</a:t>
            </a:r>
          </a:p>
          <a:p>
            <a:pPr marL="274320" indent="-274320"/>
            <a:r>
              <a:rPr lang="en-US" b="0" dirty="0"/>
              <a:t>16. We just need to pick up the soap and stay in the shower.</a:t>
            </a:r>
          </a:p>
          <a:p>
            <a:pPr marL="274320" indent="-274320"/>
            <a:r>
              <a:rPr lang="en-US" b="0" dirty="0"/>
              <a:t>17. But if we apostatize, turn our back on Jesus, and return to the world to wallow in sin, then we have changed directions in life.</a:t>
            </a:r>
          </a:p>
          <a:p>
            <a:pPr marL="274320" indent="-274320"/>
            <a:r>
              <a:rPr lang="en-US" b="0" dirty="0"/>
              <a:t>18. We then need to repent, turn back to Jesus, and find forgiveness and salvation in Him again.</a:t>
            </a:r>
          </a:p>
          <a:p>
            <a:pPr marL="274320" indent="-274320"/>
            <a:r>
              <a:rPr lang="en-US" b="0" dirty="0"/>
              <a:t>19. Does that make sense?</a:t>
            </a:r>
          </a:p>
          <a:p>
            <a:pPr marL="274320" indent="-274320"/>
            <a:r>
              <a:rPr lang="en-US" b="0" dirty="0"/>
              <a:t>20. Let’s take an example:</a:t>
            </a:r>
          </a:p>
          <a:p>
            <a:pPr marL="274320" indent="-274320"/>
            <a:r>
              <a:rPr lang="en-US" b="0" dirty="0"/>
              <a:t>21. Suppose I lose my temper and raise my voice with angry words to my wife.</a:t>
            </a:r>
          </a:p>
          <a:p>
            <a:pPr marL="274320" indent="-274320"/>
            <a:r>
              <a:rPr lang="en-US" b="0" dirty="0"/>
              <a:t>22. Have I turned my back on Jesus, or have I just failed to live up to His law of love?</a:t>
            </a:r>
          </a:p>
          <a:p>
            <a:pPr marL="274320" indent="-274320"/>
            <a:r>
              <a:rPr lang="en-US" b="0" dirty="0"/>
              <a:t>23. I still love Jesus, but I have failed to live up to His law of love.</a:t>
            </a:r>
          </a:p>
          <a:p>
            <a:pPr marL="274320" indent="-274320"/>
            <a:r>
              <a:rPr lang="en-US" b="0" dirty="0"/>
              <a:t>24. God puts me in time out till the HS convicts me and I confess my sin and ask for forgiveness.</a:t>
            </a:r>
          </a:p>
          <a:p>
            <a:pPr marL="274320" indent="-274320"/>
            <a:r>
              <a:rPr lang="en-US" b="0" dirty="0"/>
              <a:t>25. Since I still love Jesus, I will be sorry for my sin and seek to restore my fellowship with Him as soon as conviction comes.</a:t>
            </a:r>
          </a:p>
          <a:p>
            <a:pPr marL="274320" indent="-274320"/>
            <a:endParaRPr lang="en-US" b="0" dirty="0"/>
          </a:p>
          <a:p>
            <a:pPr marL="274320" indent="-274320"/>
            <a:endParaRPr lang="en-US" b="0" dirty="0"/>
          </a:p>
          <a:p>
            <a:pPr marL="274320" indent="-274320"/>
            <a:endParaRPr lang="en-US" b="0" dirty="0"/>
          </a:p>
          <a:p>
            <a:pPr marL="274320" indent="-274320"/>
            <a:r>
              <a:rPr lang="en-US" b="0" dirty="0"/>
              <a:t>[See notes on linked slide.]</a:t>
            </a:r>
          </a:p>
          <a:p>
            <a:pPr marL="274320" indent="-274320"/>
            <a:endParaRPr lang="en-US" b="0" dirty="0"/>
          </a:p>
          <a:p>
            <a:pPr marL="274320" indent="-274320"/>
            <a:r>
              <a:rPr lang="en-US" b="1" dirty="0"/>
              <a:t>B5:</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9311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1.  No. 6: Thou shalt not kill (He sent Uriah to the front lines w/o support to be killed in battle). No. 7 Thou shalt not commit adultery (He did). No. 8 Thou shalt not steal. (He stole Uriah’s wife). No. 9 Thou shalt not bear false witness. (He tried to perpetuate a lie that the child born to Bathsheba would be Uriah’s rather than David’s). No. 10 Thou shalt not covet thy neighbor’s wife (That’s where the whole sordid affair began).</a:t>
            </a:r>
          </a:p>
          <a:p>
            <a:pPr marL="274320" indent="-274320"/>
            <a:r>
              <a:rPr lang="en-US" b="0" dirty="0"/>
              <a:t>2.  Basically, the whole second table of the Law was broken in this affair.</a:t>
            </a:r>
          </a:p>
          <a:p>
            <a:pPr marL="274320" indent="-274320"/>
            <a:endParaRPr lang="en-US" b="0" dirty="0"/>
          </a:p>
          <a:p>
            <a:pPr marL="274320" indent="-274320"/>
            <a:r>
              <a:rPr lang="en-US" b="1" dirty="0"/>
              <a:t>B4:</a:t>
            </a:r>
          </a:p>
          <a:p>
            <a:pPr marL="274320" indent="-274320"/>
            <a:r>
              <a:rPr lang="en-US" b="0" dirty="0"/>
              <a:t>[See notes on linked slide.]</a:t>
            </a:r>
          </a:p>
          <a:p>
            <a:pPr marL="274320" indent="-274320"/>
            <a:endParaRPr lang="en-US" b="0" dirty="0"/>
          </a:p>
          <a:p>
            <a:pPr marL="274320" indent="-274320"/>
            <a:r>
              <a:rPr lang="en-US" b="1" dirty="0"/>
              <a:t>B5:</a:t>
            </a:r>
          </a:p>
          <a:p>
            <a:pPr marL="274320" indent="-274320"/>
            <a:r>
              <a:rPr lang="en-US" b="0" dirty="0"/>
              <a:t>1.  This psalm teaches us what it means to repent of our sin and confess it to God and ask for His forgiveness.</a:t>
            </a:r>
          </a:p>
          <a:p>
            <a:pPr marL="274320" indent="-274320"/>
            <a:r>
              <a:rPr lang="en-US" b="0" dirty="0"/>
              <a:t>2.  Here David bears his soul and shows us true repentance.</a:t>
            </a:r>
          </a:p>
          <a:p>
            <a:pPr marL="274320" indent="-274320"/>
            <a:r>
              <a:rPr lang="en-US" b="0" dirty="0"/>
              <a:t>3.  This psalm can serve as a model for our own repentance and plea for forgiveness when we sin.</a:t>
            </a:r>
          </a:p>
          <a:p>
            <a:pPr marL="274320" indent="-274320"/>
            <a:r>
              <a:rPr lang="en-US" b="0" dirty="0"/>
              <a:t>4.  In this prayer we see both confession of sin and heartfelt repentance for sin.</a:t>
            </a:r>
          </a:p>
          <a:p>
            <a:pPr marL="274320" indent="-274320"/>
            <a:r>
              <a:rPr lang="en-US" b="0" dirty="0"/>
              <a:t>5.  So we can raise the question: was this a sin of apostasy or not?</a:t>
            </a:r>
          </a:p>
          <a:p>
            <a:pPr marL="274320" indent="-274320"/>
            <a:r>
              <a:rPr lang="en-US" b="0" dirty="0"/>
              <a:t>6.  It was certainly a lot more than getting angry with his wife or cutting corners on the Sabbath.</a:t>
            </a:r>
          </a:p>
          <a:p>
            <a:pPr marL="274320" indent="-274320"/>
            <a:r>
              <a:rPr lang="en-US" b="0" dirty="0"/>
              <a:t>7.  It took persistent and prolonged rebellion against God to carry out all the twists and turns in the plot.</a:t>
            </a:r>
          </a:p>
          <a:p>
            <a:pPr marL="274320" indent="-274320"/>
            <a:r>
              <a:rPr lang="en-US" b="0" dirty="0"/>
              <a:t>8.  So, I think that David is treating it as a time of apostasy from God.</a:t>
            </a:r>
          </a:p>
          <a:p>
            <a:pPr marL="274320" indent="-274320"/>
            <a:r>
              <a:rPr lang="en-US" b="0" dirty="0"/>
              <a:t>9.  He sees himself in danger of losing God’s Holy Spirit.</a:t>
            </a:r>
          </a:p>
          <a:p>
            <a:pPr marL="274320" indent="-274320"/>
            <a:r>
              <a:rPr lang="en-US" dirty="0"/>
              <a:t>10. He writes in:</a:t>
            </a:r>
          </a:p>
          <a:p>
            <a:pPr marL="274320" indent="-274320"/>
            <a:r>
              <a:rPr lang="en-US" b="1" dirty="0"/>
              <a:t>Psalm 51:11-12 NKJV</a:t>
            </a:r>
            <a:r>
              <a:rPr lang="en-US" b="0" dirty="0"/>
              <a:t> Do not cast me away from Your presence, And do not take Your Holy Spirit from me. </a:t>
            </a:r>
            <a:r>
              <a:rPr lang="en-US" b="0" baseline="30000" dirty="0"/>
              <a:t>12</a:t>
            </a:r>
            <a:r>
              <a:rPr lang="en-US" b="0" dirty="0"/>
              <a:t> Restore to me the joy of Your salvation, </a:t>
            </a:r>
          </a:p>
          <a:p>
            <a:pPr marL="274320" indent="-274320"/>
            <a:r>
              <a:rPr lang="en-US" b="0" dirty="0"/>
              <a:t>11. I think for most of us, if we committed these sins, we would consider ourselves to have fallen so far away from Jesus that we would feel the need to repent and be re-baptized to recommit our lives to the Lord.</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0522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B1:</a:t>
            </a:r>
          </a:p>
          <a:p>
            <a:pPr marL="274320" indent="-274320"/>
            <a:r>
              <a:rPr lang="en-US" altLang="en-US" dirty="0"/>
              <a:t>[See notes on linked slide.]</a:t>
            </a:r>
          </a:p>
          <a:p>
            <a:pPr marL="274320" indent="-274320"/>
            <a:endParaRPr lang="en-US" altLang="en-US" dirty="0"/>
          </a:p>
          <a:p>
            <a:pPr marL="274320" indent="-274320"/>
            <a:r>
              <a:rPr lang="en-US" altLang="en-US" b="1" dirty="0"/>
              <a:t>B2:</a:t>
            </a:r>
          </a:p>
          <a:p>
            <a:pPr marL="274320" indent="-274320"/>
            <a:r>
              <a:rPr lang="en-US" altLang="en-US" dirty="0"/>
              <a:t>[See notes on linked slide.]</a:t>
            </a:r>
          </a:p>
          <a:p>
            <a:pPr marL="274320" indent="-274320"/>
            <a:endParaRPr lang="en-US" altLang="en-US" dirty="0"/>
          </a:p>
          <a:p>
            <a:pPr marL="274320" indent="-274320"/>
            <a:r>
              <a:rPr lang="en-US" altLang="en-US" b="1" dirty="0"/>
              <a:t>B3:</a:t>
            </a:r>
          </a:p>
          <a:p>
            <a:pPr marL="274320" indent="-274320"/>
            <a:r>
              <a:rPr lang="en-US" altLang="en-US" dirty="0"/>
              <a:t>[See notes on linked slide.]</a:t>
            </a:r>
          </a:p>
          <a:p>
            <a:pPr marL="274320" indent="-274320"/>
            <a:endParaRPr lang="en-US" altLang="en-US" dirty="0"/>
          </a:p>
          <a:p>
            <a:pPr marL="274320" indent="-274320"/>
            <a:r>
              <a:rPr lang="en-US" altLang="en-US" b="1" dirty="0"/>
              <a:t>B4:</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[See notes on linked slide.]</a:t>
            </a:r>
          </a:p>
          <a:p>
            <a:pPr marL="274320" indent="-274320"/>
            <a:endParaRPr lang="en-US" alt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0853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084114"/>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58873081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11614560"/>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454264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4096295387"/>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9581378"/>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06903829"/>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91308830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181666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264324551"/>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236559"/>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332924626"/>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147024218"/>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652573"/>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72597571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8.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421266"/>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1592749"/>
      </p:ext>
    </p:extLst>
  </p:cSld>
  <p:clrMap bg1="dk2" tx1="lt1" bg2="dk1" tx2="lt2" accent1="accent1" accent2="accent2" accent3="accent3" accent4="accent4" accent5="accent5" accent6="accent6" hlink="hlink" folHlink="folHlink"/>
  <p:sldLayoutIdLst>
    <p:sldLayoutId id="2147486587" r:id="rId1"/>
    <p:sldLayoutId id="2147486588" r:id="rId2"/>
    <p:sldLayoutId id="2147486589" r:id="rId3"/>
    <p:sldLayoutId id="2147486590" r:id="rId4"/>
    <p:sldLayoutId id="2147486591"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4359801"/>
      </p:ext>
    </p:extLst>
  </p:cSld>
  <p:clrMap bg1="dk2" tx1="lt1" bg2="dk1" tx2="lt2" accent1="accent1" accent2="accent2" accent3="accent3" accent4="accent4" accent5="accent5" accent6="accent6" hlink="hlink" folHlink="folHlink"/>
  <p:sldLayoutIdLst>
    <p:sldLayoutId id="2147486593" r:id="rId1"/>
    <p:sldLayoutId id="2147486594" r:id="rId2"/>
    <p:sldLayoutId id="2147486595" r:id="rId3"/>
    <p:sldLayoutId id="2147486596" r:id="rId4"/>
    <p:sldLayoutId id="2147486597"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slide" Target="slide2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Growing in a Relationship with God</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10</a:t>
            </a:r>
          </a:p>
          <a:p>
            <a:r>
              <a:rPr lang="en-US" dirty="0"/>
              <a:t>Repentance and Forgiveness</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497B-151B-4707-BC77-11EB541FF888}"/>
              </a:ext>
            </a:extLst>
          </p:cNvPr>
          <p:cNvSpPr>
            <a:spLocks noGrp="1"/>
          </p:cNvSpPr>
          <p:nvPr>
            <p:ph type="title"/>
          </p:nvPr>
        </p:nvSpPr>
        <p:spPr/>
        <p:txBody>
          <a:bodyPr/>
          <a:lstStyle/>
          <a:p>
            <a:r>
              <a:rPr lang="en-US" dirty="0"/>
              <a:t>Proverbs 28:13 NKJV</a:t>
            </a:r>
          </a:p>
        </p:txBody>
      </p:sp>
      <p:sp>
        <p:nvSpPr>
          <p:cNvPr id="3" name="Content Placeholder 2">
            <a:extLst>
              <a:ext uri="{FF2B5EF4-FFF2-40B4-BE49-F238E27FC236}">
                <a16:creationId xmlns:a16="http://schemas.microsoft.com/office/drawing/2014/main" id="{71CFBB94-F0B5-4DD2-A096-9C61F1DDB31B}"/>
              </a:ext>
            </a:extLst>
          </p:cNvPr>
          <p:cNvSpPr>
            <a:spLocks noGrp="1"/>
          </p:cNvSpPr>
          <p:nvPr>
            <p:ph idx="1"/>
          </p:nvPr>
        </p:nvSpPr>
        <p:spPr/>
        <p:txBody>
          <a:bodyPr/>
          <a:lstStyle/>
          <a:p>
            <a:r>
              <a:rPr lang="en-US" dirty="0"/>
              <a:t>He who covers his sins will not prosper, But whoever confesses and forsakes them will have mercy.  [</a:t>
            </a:r>
            <a:r>
              <a:rPr lang="en-US" dirty="0">
                <a:hlinkClick r:id="rId3" action="ppaction://hlinksldjump"/>
              </a:rPr>
              <a:t>R</a:t>
            </a:r>
            <a:r>
              <a:rPr lang="en-US" dirty="0"/>
              <a:t>]</a:t>
            </a:r>
          </a:p>
        </p:txBody>
      </p:sp>
    </p:spTree>
    <p:extLst>
      <p:ext uri="{BB962C8B-B14F-4D97-AF65-F5344CB8AC3E}">
        <p14:creationId xmlns:p14="http://schemas.microsoft.com/office/powerpoint/2010/main" val="1502374727"/>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875A-0444-4405-BB78-A2110E04227A}"/>
              </a:ext>
            </a:extLst>
          </p:cNvPr>
          <p:cNvSpPr>
            <a:spLocks noGrp="1"/>
          </p:cNvSpPr>
          <p:nvPr>
            <p:ph type="title"/>
          </p:nvPr>
        </p:nvSpPr>
        <p:spPr/>
        <p:txBody>
          <a:bodyPr/>
          <a:lstStyle/>
          <a:p>
            <a:r>
              <a:rPr lang="en-US" dirty="0"/>
              <a:t>1 John 1:9 ESV</a:t>
            </a:r>
          </a:p>
        </p:txBody>
      </p:sp>
      <p:sp>
        <p:nvSpPr>
          <p:cNvPr id="3" name="Content Placeholder 2">
            <a:extLst>
              <a:ext uri="{FF2B5EF4-FFF2-40B4-BE49-F238E27FC236}">
                <a16:creationId xmlns:a16="http://schemas.microsoft.com/office/drawing/2014/main" id="{AA7F49FA-3406-497D-AFCE-8EFD55A869DE}"/>
              </a:ext>
            </a:extLst>
          </p:cNvPr>
          <p:cNvSpPr>
            <a:spLocks noGrp="1"/>
          </p:cNvSpPr>
          <p:nvPr>
            <p:ph idx="1"/>
          </p:nvPr>
        </p:nvSpPr>
        <p:spPr/>
        <p:txBody>
          <a:bodyPr/>
          <a:lstStyle/>
          <a:p>
            <a:r>
              <a:rPr lang="en-US" dirty="0"/>
              <a:t>If we confess our sins, he is faithful and just to forgive us our sins and to cleanse us from all unrighteousness.  [</a:t>
            </a:r>
            <a:r>
              <a:rPr lang="en-US" dirty="0">
                <a:hlinkClick r:id="rId3" action="ppaction://hlinksldjump"/>
              </a:rPr>
              <a:t>R</a:t>
            </a:r>
            <a:r>
              <a:rPr lang="en-US" dirty="0"/>
              <a:t>]</a:t>
            </a:r>
          </a:p>
        </p:txBody>
      </p:sp>
    </p:spTree>
    <p:extLst>
      <p:ext uri="{BB962C8B-B14F-4D97-AF65-F5344CB8AC3E}">
        <p14:creationId xmlns:p14="http://schemas.microsoft.com/office/powerpoint/2010/main" val="2972191080"/>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2:37-38 ESV</a:t>
            </a:r>
          </a:p>
        </p:txBody>
      </p:sp>
      <p:sp>
        <p:nvSpPr>
          <p:cNvPr id="3" name="Content Placeholder 2"/>
          <p:cNvSpPr>
            <a:spLocks noGrp="1"/>
          </p:cNvSpPr>
          <p:nvPr>
            <p:ph idx="1"/>
          </p:nvPr>
        </p:nvSpPr>
        <p:spPr/>
        <p:txBody>
          <a:bodyPr>
            <a:normAutofit/>
          </a:bodyPr>
          <a:lstStyle/>
          <a:p>
            <a:r>
              <a:rPr lang="en-US" dirty="0"/>
              <a:t>Now when they heard this they were cut to the heart, and said to Peter and the rest of the apostles, "Brothers, what shall we do?" </a:t>
            </a:r>
            <a:r>
              <a:rPr lang="en-US" baseline="30000" dirty="0"/>
              <a:t>38</a:t>
            </a:r>
            <a:r>
              <a:rPr lang="en-US" dirty="0"/>
              <a:t> And Peter said to them, "Repent and be baptized every one of you in the name of Jesus Christ for the forgiveness of your sins, and you will receive the gift of the Holy Spirit.   [</a:t>
            </a:r>
            <a:r>
              <a:rPr lang="en-US" dirty="0">
                <a:hlinkClick r:id="rId3" action="ppaction://hlinksldjump"/>
              </a:rPr>
              <a:t>R</a:t>
            </a:r>
            <a:r>
              <a:rPr lang="en-US" dirty="0"/>
              <a:t>]</a:t>
            </a:r>
          </a:p>
        </p:txBody>
      </p:sp>
    </p:spTree>
    <p:extLst>
      <p:ext uri="{BB962C8B-B14F-4D97-AF65-F5344CB8AC3E}">
        <p14:creationId xmlns:p14="http://schemas.microsoft.com/office/powerpoint/2010/main" val="4252362723"/>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51:1-2, 7, 10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dirty="0"/>
              <a:t>Have mercy on me, O God, according to your steadfast love; according to your abundant mercy blot out my transgressions. 2 Wash me thoroughly from my iniquity, and cleanse me from my sin! ... 7 Purge me with hyssop, and I shall be clean; wash me, and I shall be whiter than snow. ... 10 Create in me a clean heart, O God, and renew a right spirit within me.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Psalm 51:16-17 ESV</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905000"/>
            <a:ext cx="7924800" cy="4572000"/>
          </a:xfrm>
        </p:spPr>
        <p:txBody>
          <a:bodyPr>
            <a:normAutofit/>
          </a:bodyPr>
          <a:lstStyle/>
          <a:p>
            <a:pPr>
              <a:lnSpc>
                <a:spcPct val="90000"/>
              </a:lnSpc>
            </a:pPr>
            <a:r>
              <a:rPr lang="en-US" altLang="en-US" dirty="0"/>
              <a:t>For you will not delight in sacrifice, or I would give it; you will not be pleased with a burnt offering. </a:t>
            </a:r>
            <a:r>
              <a:rPr lang="en-US" altLang="en-US" baseline="30000" dirty="0"/>
              <a:t>17</a:t>
            </a:r>
            <a:r>
              <a:rPr lang="en-US" altLang="en-US" dirty="0"/>
              <a:t> The sacrifices of God are a broken spirit; a broken and contrite heart, O God, you will not despise.  [</a:t>
            </a:r>
            <a:r>
              <a:rPr lang="en-US" altLang="en-US" dirty="0">
                <a:hlinkClick r:id="rId4" action="ppaction://hlinksldjump"/>
              </a:rPr>
              <a:t>R</a:t>
            </a:r>
            <a:r>
              <a:rPr lang="en-US" altLang="en-US" dirty="0"/>
              <a:t>] </a:t>
            </a:r>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51:4 NKJV</a:t>
            </a:r>
          </a:p>
        </p:txBody>
      </p:sp>
      <p:sp>
        <p:nvSpPr>
          <p:cNvPr id="3" name="Content Placeholder 2"/>
          <p:cNvSpPr>
            <a:spLocks noGrp="1"/>
          </p:cNvSpPr>
          <p:nvPr>
            <p:ph idx="1"/>
          </p:nvPr>
        </p:nvSpPr>
        <p:spPr/>
        <p:txBody>
          <a:bodyPr>
            <a:normAutofit/>
          </a:bodyPr>
          <a:lstStyle/>
          <a:p>
            <a:r>
              <a:rPr lang="en-US" dirty="0"/>
              <a:t>Against You, You only, have I sinned, And done this evil in Your sight--That You may be found just when You speak, And blameless when You judge.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Exodus 34:5-7 ESV</a:t>
            </a:r>
          </a:p>
        </p:txBody>
      </p:sp>
      <p:sp>
        <p:nvSpPr>
          <p:cNvPr id="3" name="Content Placeholder 2"/>
          <p:cNvSpPr>
            <a:spLocks noGrp="1"/>
          </p:cNvSpPr>
          <p:nvPr>
            <p:ph idx="1"/>
          </p:nvPr>
        </p:nvSpPr>
        <p:spPr/>
        <p:txBody>
          <a:bodyPr>
            <a:normAutofit fontScale="85000" lnSpcReduction="10000"/>
          </a:bodyPr>
          <a:lstStyle/>
          <a:p>
            <a:r>
              <a:rPr lang="en-US" dirty="0"/>
              <a:t>The LORD descended in the cloud and stood with him there, and proclaimed the name of the LORD. </a:t>
            </a:r>
            <a:r>
              <a:rPr lang="en-US" baseline="30000" dirty="0"/>
              <a:t>6</a:t>
            </a:r>
            <a:r>
              <a:rPr lang="en-US" dirty="0"/>
              <a:t> The LORD passed before him and proclaimed, "The LORD, the LORD, a God merciful and gracious, slow to anger, and abounding in steadfast love and faithfulness, </a:t>
            </a:r>
            <a:r>
              <a:rPr lang="en-US" baseline="30000" dirty="0"/>
              <a:t>7</a:t>
            </a:r>
            <a:r>
              <a:rPr lang="en-US" dirty="0"/>
              <a:t> keeping steadfast love for thousands, forgiving iniquity and transgression and sin, but who will by no means clear the guilty, visiting the iniquity of the fathers on the children and the children's children, to the third and the fourth generation.“   [</a:t>
            </a:r>
            <a:r>
              <a:rPr lang="en-US" dirty="0">
                <a:hlinkClick r:id="rId3" action="ppaction://hlinksldjump"/>
              </a:rPr>
              <a:t>R</a:t>
            </a:r>
            <a:r>
              <a:rPr lang="en-US" dirty="0"/>
              <a:t>]</a:t>
            </a:r>
          </a:p>
        </p:txBody>
      </p:sp>
    </p:spTree>
    <p:extLst>
      <p:ext uri="{BB962C8B-B14F-4D97-AF65-F5344CB8AC3E}">
        <p14:creationId xmlns:p14="http://schemas.microsoft.com/office/powerpoint/2010/main" val="3096040683"/>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74E79-5F21-4352-B194-7243A6AFF5FE}"/>
              </a:ext>
            </a:extLst>
          </p:cNvPr>
          <p:cNvSpPr>
            <a:spLocks noGrp="1"/>
          </p:cNvSpPr>
          <p:nvPr>
            <p:ph type="title"/>
          </p:nvPr>
        </p:nvSpPr>
        <p:spPr/>
        <p:txBody>
          <a:bodyPr/>
          <a:lstStyle/>
          <a:p>
            <a:r>
              <a:rPr lang="en-US" dirty="0"/>
              <a:t>Matthew 22:11-12 ESV</a:t>
            </a:r>
          </a:p>
        </p:txBody>
      </p:sp>
      <p:sp>
        <p:nvSpPr>
          <p:cNvPr id="3" name="Content Placeholder 2">
            <a:extLst>
              <a:ext uri="{FF2B5EF4-FFF2-40B4-BE49-F238E27FC236}">
                <a16:creationId xmlns:a16="http://schemas.microsoft.com/office/drawing/2014/main" id="{F8A2FBB7-2E4F-4B97-A386-91135E8C3272}"/>
              </a:ext>
            </a:extLst>
          </p:cNvPr>
          <p:cNvSpPr>
            <a:spLocks noGrp="1"/>
          </p:cNvSpPr>
          <p:nvPr>
            <p:ph idx="1"/>
          </p:nvPr>
        </p:nvSpPr>
        <p:spPr/>
        <p:txBody>
          <a:bodyPr>
            <a:normAutofit/>
          </a:bodyPr>
          <a:lstStyle/>
          <a:p>
            <a:r>
              <a:rPr lang="en-US" dirty="0"/>
              <a:t>"But when the king came in to look at the guests, he saw there a man who had no wedding garment. </a:t>
            </a:r>
            <a:r>
              <a:rPr lang="en-US" baseline="30000" dirty="0"/>
              <a:t>12</a:t>
            </a:r>
            <a:r>
              <a:rPr lang="en-US" dirty="0"/>
              <a:t> And he said to him, 'Friend, how did you get in here without a wedding garment?' And he was speechless.  [</a:t>
            </a:r>
            <a:r>
              <a:rPr lang="en-US" dirty="0">
                <a:hlinkClick r:id="rId3" action="ppaction://hlinksldjump"/>
              </a:rPr>
              <a:t>R</a:t>
            </a:r>
            <a:r>
              <a:rPr lang="en-US" dirty="0"/>
              <a:t>]</a:t>
            </a:r>
          </a:p>
        </p:txBody>
      </p:sp>
    </p:spTree>
    <p:extLst>
      <p:ext uri="{BB962C8B-B14F-4D97-AF65-F5344CB8AC3E}">
        <p14:creationId xmlns:p14="http://schemas.microsoft.com/office/powerpoint/2010/main" val="3709935761"/>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Matthew 22:13 ESV</a:t>
            </a:r>
          </a:p>
        </p:txBody>
      </p:sp>
      <p:sp>
        <p:nvSpPr>
          <p:cNvPr id="3" name="Content Placeholder 2"/>
          <p:cNvSpPr>
            <a:spLocks noGrp="1"/>
          </p:cNvSpPr>
          <p:nvPr>
            <p:ph idx="1"/>
          </p:nvPr>
        </p:nvSpPr>
        <p:spPr>
          <a:xfrm>
            <a:off x="533400" y="1905000"/>
            <a:ext cx="7772400" cy="4648200"/>
          </a:xfrm>
        </p:spPr>
        <p:txBody>
          <a:bodyPr>
            <a:normAutofit/>
          </a:bodyPr>
          <a:lstStyle/>
          <a:p>
            <a:r>
              <a:rPr lang="en-US" dirty="0">
                <a:effectLst>
                  <a:outerShdw blurRad="38100" dist="38100" dir="2700000" algn="tl">
                    <a:srgbClr val="000000">
                      <a:alpha val="43137"/>
                    </a:srgbClr>
                  </a:outerShdw>
                </a:effectLst>
              </a:rPr>
              <a:t>Then the king said to the attendants, 'Bind him hand and foot and cast him into the outer darkness. In that place there will be weeping and gnashing of teeth.’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 </a:t>
            </a:r>
            <a:endParaRPr lang="en-US" dirty="0"/>
          </a:p>
        </p:txBody>
      </p:sp>
    </p:spTree>
    <p:extLst>
      <p:ext uri="{BB962C8B-B14F-4D97-AF65-F5344CB8AC3E}">
        <p14:creationId xmlns:p14="http://schemas.microsoft.com/office/powerpoint/2010/main" val="717123150"/>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7916-91C0-460C-B558-8DAA48680440}"/>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1 John 1:9 NKJV</a:t>
            </a:r>
          </a:p>
        </p:txBody>
      </p:sp>
      <p:sp>
        <p:nvSpPr>
          <p:cNvPr id="3" name="Content Placeholder 2">
            <a:extLst>
              <a:ext uri="{FF2B5EF4-FFF2-40B4-BE49-F238E27FC236}">
                <a16:creationId xmlns:a16="http://schemas.microsoft.com/office/drawing/2014/main" id="{CB2D42D4-7BB8-4C00-A5B5-07B01AC9DAC0}"/>
              </a:ext>
            </a:extLst>
          </p:cNvPr>
          <p:cNvSpPr>
            <a:spLocks noGrp="1"/>
          </p:cNvSpPr>
          <p:nvPr>
            <p:ph idx="1"/>
          </p:nvPr>
        </p:nvSpPr>
        <p:spPr/>
        <p:txBody>
          <a:bodyPr>
            <a:normAutofit fontScale="92500" lnSpcReduction="20000"/>
          </a:bodyPr>
          <a:lstStyle/>
          <a:p>
            <a:r>
              <a:rPr lang="en-US" dirty="0">
                <a:effectLst>
                  <a:outerShdw blurRad="38100" dist="38100" dir="2700000" algn="tl">
                    <a:srgbClr val="000000">
                      <a:alpha val="43137"/>
                    </a:srgbClr>
                  </a:outerShdw>
                </a:effectLst>
              </a:rPr>
              <a:t>If we confess our sins, He is faithful and just to forgive us our sins and to cleanse us from all unrighteousness.</a:t>
            </a:r>
          </a:p>
          <a:p>
            <a:r>
              <a:rPr lang="en-US" dirty="0">
                <a:effectLst>
                  <a:outerShdw blurRad="38100" dist="38100" dir="2700000" algn="tl">
                    <a:srgbClr val="000000">
                      <a:alpha val="43137"/>
                    </a:srgbClr>
                  </a:outerShdw>
                </a:effectLst>
              </a:rPr>
              <a:t>What do we need to do to have our sins forgiven?</a:t>
            </a:r>
          </a:p>
          <a:p>
            <a:r>
              <a:rPr lang="en-US" dirty="0">
                <a:effectLst>
                  <a:outerShdw blurRad="38100" dist="38100" dir="2700000" algn="tl">
                    <a:srgbClr val="000000">
                      <a:alpha val="43137"/>
                    </a:srgbClr>
                  </a:outerShdw>
                </a:effectLst>
              </a:rPr>
              <a:t>Who is the “we” to which this promise is made?</a:t>
            </a:r>
          </a:p>
          <a:p>
            <a:r>
              <a:rPr lang="en-US" dirty="0">
                <a:effectLst>
                  <a:outerShdw blurRad="38100" dist="38100" dir="2700000" algn="tl">
                    <a:srgbClr val="000000">
                      <a:alpha val="43137"/>
                    </a:srgbClr>
                  </a:outerShdw>
                </a:effectLst>
              </a:rPr>
              <a:t>Who is the “He” that does the forgiving?</a:t>
            </a:r>
          </a:p>
          <a:p>
            <a:r>
              <a:rPr lang="en-US" dirty="0">
                <a:effectLst>
                  <a:outerShdw blurRad="38100" dist="38100" dir="2700000" algn="tl">
                    <a:srgbClr val="000000">
                      <a:alpha val="43137"/>
                    </a:srgbClr>
                  </a:outerShdw>
                </a:effectLst>
              </a:rPr>
              <a:t>What does forgiveness do for us?</a:t>
            </a:r>
          </a:p>
        </p:txBody>
      </p:sp>
    </p:spTree>
    <p:extLst>
      <p:ext uri="{BB962C8B-B14F-4D97-AF65-F5344CB8AC3E}">
        <p14:creationId xmlns:p14="http://schemas.microsoft.com/office/powerpoint/2010/main" val="3901151622"/>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E92B7-FFCC-4A99-B727-D744E7DDCCD5}"/>
              </a:ext>
            </a:extLst>
          </p:cNvPr>
          <p:cNvSpPr>
            <a:spLocks noGrp="1"/>
          </p:cNvSpPr>
          <p:nvPr>
            <p:ph type="title"/>
          </p:nvPr>
        </p:nvSpPr>
        <p:spPr>
          <a:xfrm>
            <a:off x="533400" y="835232"/>
            <a:ext cx="7772400" cy="1112838"/>
          </a:xfrm>
        </p:spPr>
        <p:txBody>
          <a:bodyPr/>
          <a:lstStyle/>
          <a:p>
            <a:r>
              <a:rPr lang="en-US" dirty="0">
                <a:effectLst>
                  <a:outerShdw blurRad="38100" dist="38100" dir="2700000" algn="tl">
                    <a:srgbClr val="000000">
                      <a:alpha val="43137"/>
                    </a:srgbClr>
                  </a:outerShdw>
                </a:effectLst>
              </a:rPr>
              <a:t>Matthew 22:14 ESV</a:t>
            </a:r>
          </a:p>
        </p:txBody>
      </p:sp>
      <p:sp>
        <p:nvSpPr>
          <p:cNvPr id="3" name="Content Placeholder 2">
            <a:extLst>
              <a:ext uri="{FF2B5EF4-FFF2-40B4-BE49-F238E27FC236}">
                <a16:creationId xmlns:a16="http://schemas.microsoft.com/office/drawing/2014/main" id="{F0413ECA-827D-4C41-BD3C-DDDA9BE9CA68}"/>
              </a:ext>
            </a:extLst>
          </p:cNvPr>
          <p:cNvSpPr>
            <a:spLocks noGrp="1"/>
          </p:cNvSpPr>
          <p:nvPr>
            <p:ph idx="1"/>
          </p:nvPr>
        </p:nvSpPr>
        <p:spPr>
          <a:xfrm>
            <a:off x="533400" y="2209800"/>
            <a:ext cx="7924800" cy="3962400"/>
          </a:xfrm>
        </p:spPr>
        <p:txBody>
          <a:bodyPr>
            <a:normAutofit/>
          </a:bodyPr>
          <a:lstStyle/>
          <a:p>
            <a:r>
              <a:rPr lang="en-US" dirty="0">
                <a:effectLst>
                  <a:outerShdw blurRad="38100" dist="38100" dir="2700000" algn="tl">
                    <a:srgbClr val="000000">
                      <a:alpha val="43137"/>
                    </a:srgbClr>
                  </a:outerShdw>
                </a:effectLst>
              </a:rPr>
              <a:t>“For many are called, but few are chosen.“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279612611"/>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a:xfrm>
            <a:off x="3505200" y="1676400"/>
            <a:ext cx="5562600" cy="5029200"/>
          </a:xfrm>
        </p:spPr>
        <p:txBody>
          <a:bodyPr>
            <a:normAutofit fontScale="85000" lnSpcReduction="20000"/>
          </a:bodyPr>
          <a:lstStyle/>
          <a:p>
            <a:r>
              <a:rPr lang="en-US" dirty="0"/>
              <a:t>Growing in a relationship with God will require us to be honest about our sins and shortcomings, heed the promptings of the Holy Spirit, and often kneel at the feet of Jesus in humble confession and repentance, seeking forgiveness, restoration, and power to overcome.</a:t>
            </a:r>
          </a:p>
          <a:p>
            <a:pPr lvl="1"/>
            <a:r>
              <a:rPr lang="en-US" dirty="0"/>
              <a:t>Confession and Repentance</a:t>
            </a:r>
          </a:p>
          <a:p>
            <a:pPr lvl="1"/>
            <a:r>
              <a:rPr lang="en-US" dirty="0"/>
              <a:t>David’s Prayer</a:t>
            </a:r>
          </a:p>
          <a:p>
            <a:pPr lvl="1"/>
            <a:r>
              <a:rPr lang="en-US" dirty="0"/>
              <a:t>God of Forgiveness</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Confession and Repentance</a:t>
            </a:r>
          </a:p>
        </p:txBody>
      </p:sp>
      <p:sp>
        <p:nvSpPr>
          <p:cNvPr id="3" name="Content Placeholder 2"/>
          <p:cNvSpPr>
            <a:spLocks noGrp="1"/>
          </p:cNvSpPr>
          <p:nvPr>
            <p:ph idx="1"/>
          </p:nvPr>
        </p:nvSpPr>
        <p:spPr/>
        <p:txBody>
          <a:bodyPr>
            <a:normAutofit lnSpcReduction="10000"/>
          </a:bodyPr>
          <a:lstStyle/>
          <a:p>
            <a:r>
              <a:rPr lang="en-US" dirty="0"/>
              <a:t>What does it mean to confess your sins? (</a:t>
            </a:r>
            <a:r>
              <a:rPr lang="en-US" dirty="0">
                <a:hlinkClick r:id="rId4" action="ppaction://hlinksldjump"/>
              </a:rPr>
              <a:t>Prov 28:13</a:t>
            </a:r>
            <a:r>
              <a:rPr lang="en-US" dirty="0"/>
              <a:t>)</a:t>
            </a:r>
          </a:p>
          <a:p>
            <a:r>
              <a:rPr lang="en-US" dirty="0"/>
              <a:t>How does the Greek of the NT help us to understand confession? (</a:t>
            </a:r>
            <a:r>
              <a:rPr lang="en-US" dirty="0">
                <a:hlinkClick r:id="rId5" action="ppaction://hlinksldjump"/>
              </a:rPr>
              <a:t>1 John 1:9</a:t>
            </a:r>
            <a:r>
              <a:rPr lang="en-US" dirty="0"/>
              <a:t>)</a:t>
            </a:r>
          </a:p>
          <a:p>
            <a:r>
              <a:rPr lang="en-US" dirty="0"/>
              <a:t>What does it mean to repent? (</a:t>
            </a:r>
            <a:r>
              <a:rPr lang="en-US" dirty="0">
                <a:hlinkClick r:id="rId6" action="ppaction://hlinksldjump"/>
              </a:rPr>
              <a:t>Acts 2:37-38</a:t>
            </a:r>
            <a:r>
              <a:rPr lang="en-US" dirty="0"/>
              <a:t>)</a:t>
            </a:r>
          </a:p>
          <a:p>
            <a:r>
              <a:rPr lang="en-US" dirty="0"/>
              <a:t>How should we differentiate between confession and repentance?</a:t>
            </a:r>
          </a:p>
          <a:p>
            <a:endParaRPr lang="en-US" dirty="0"/>
          </a:p>
          <a:p>
            <a:endParaRPr lang="en-US" dirty="0"/>
          </a:p>
        </p:txBody>
      </p:sp>
    </p:spTree>
    <p:extLst>
      <p:ext uri="{BB962C8B-B14F-4D97-AF65-F5344CB8AC3E}">
        <p14:creationId xmlns:p14="http://schemas.microsoft.com/office/powerpoint/2010/main" val="3811159139"/>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David’s Prayer</a:t>
            </a:r>
          </a:p>
        </p:txBody>
      </p:sp>
      <p:sp>
        <p:nvSpPr>
          <p:cNvPr id="3" name="Content Placeholder 2"/>
          <p:cNvSpPr>
            <a:spLocks noGrp="1"/>
          </p:cNvSpPr>
          <p:nvPr>
            <p:ph idx="1"/>
          </p:nvPr>
        </p:nvSpPr>
        <p:spPr/>
        <p:txBody>
          <a:bodyPr>
            <a:normAutofit fontScale="85000" lnSpcReduction="20000"/>
          </a:bodyPr>
          <a:lstStyle/>
          <a:p>
            <a:r>
              <a:rPr lang="en-US" dirty="0"/>
              <a:t>What was the cry of David’s heart when the Holy Spirit convicted him of sin? (</a:t>
            </a:r>
            <a:r>
              <a:rPr lang="en-US" dirty="0">
                <a:hlinkClick r:id="rId4" action="ppaction://hlinksldjump"/>
              </a:rPr>
              <a:t>Ps 51:1-2,7,10</a:t>
            </a:r>
            <a:r>
              <a:rPr lang="en-US" dirty="0"/>
              <a:t>) </a:t>
            </a:r>
          </a:p>
          <a:p>
            <a:r>
              <a:rPr lang="en-US" dirty="0"/>
              <a:t>What does David write about sacrifices in </a:t>
            </a:r>
            <a:r>
              <a:rPr lang="en-US" dirty="0">
                <a:hlinkClick r:id="rId5" action="ppaction://hlinksldjump"/>
              </a:rPr>
              <a:t>Ps 51:16-17</a:t>
            </a:r>
            <a:r>
              <a:rPr lang="en-US" dirty="0"/>
              <a:t>?</a:t>
            </a:r>
          </a:p>
          <a:p>
            <a:r>
              <a:rPr lang="en-US" dirty="0"/>
              <a:t>How many of the Ten Commandments did David break in his affair with Bathsheba?</a:t>
            </a:r>
          </a:p>
          <a:p>
            <a:r>
              <a:rPr lang="en-US" dirty="0"/>
              <a:t>What offense was uppermost in David’s mind as he came to God for forgiveness? (</a:t>
            </a:r>
            <a:r>
              <a:rPr lang="en-US" dirty="0">
                <a:hlinkClick r:id="rId6" action="ppaction://hlinksldjump"/>
              </a:rPr>
              <a:t>Ps 51:4</a:t>
            </a:r>
            <a:r>
              <a:rPr lang="en-US" dirty="0"/>
              <a:t>)</a:t>
            </a:r>
          </a:p>
          <a:p>
            <a:r>
              <a:rPr lang="en-US" dirty="0"/>
              <a:t>Why do you think God inspired David to write Psalm 51?</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022653906"/>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of Forgiveness</a:t>
            </a:r>
          </a:p>
        </p:txBody>
      </p:sp>
      <p:sp>
        <p:nvSpPr>
          <p:cNvPr id="3" name="Content Placeholder 2"/>
          <p:cNvSpPr>
            <a:spLocks noGrp="1"/>
          </p:cNvSpPr>
          <p:nvPr>
            <p:ph idx="1"/>
          </p:nvPr>
        </p:nvSpPr>
        <p:spPr/>
        <p:txBody>
          <a:bodyPr>
            <a:normAutofit fontScale="85000" lnSpcReduction="20000"/>
          </a:bodyPr>
          <a:lstStyle/>
          <a:p>
            <a:r>
              <a:rPr lang="en-US" dirty="0"/>
              <a:t>How did the Lord reveal His glory and His name to Moses when he went back up on Mt. Sinai? (</a:t>
            </a:r>
            <a:r>
              <a:rPr lang="en-US" dirty="0">
                <a:hlinkClick r:id="rId4" action="ppaction://hlinksldjump"/>
              </a:rPr>
              <a:t>Ex 34:5-7</a:t>
            </a:r>
            <a:r>
              <a:rPr lang="en-US" dirty="0"/>
              <a:t>)</a:t>
            </a:r>
          </a:p>
          <a:p>
            <a:r>
              <a:rPr lang="en-US" dirty="0"/>
              <a:t>In Jesus’ parable of the wedding feast, who came in to look over the dinner guests and what did He find? (</a:t>
            </a:r>
            <a:r>
              <a:rPr lang="en-US" dirty="0">
                <a:hlinkClick r:id="rId5" action="ppaction://hlinksldjump"/>
              </a:rPr>
              <a:t>Matt 22:11-12</a:t>
            </a:r>
            <a:r>
              <a:rPr lang="en-US" dirty="0"/>
              <a:t>)</a:t>
            </a:r>
          </a:p>
          <a:p>
            <a:r>
              <a:rPr lang="en-US" dirty="0"/>
              <a:t>What happened to the man without a wedding garment? (</a:t>
            </a:r>
            <a:r>
              <a:rPr lang="en-US" dirty="0">
                <a:hlinkClick r:id="rId6" action="ppaction://hlinksldjump"/>
              </a:rPr>
              <a:t>Matt 22:13</a:t>
            </a:r>
            <a:r>
              <a:rPr lang="en-US" dirty="0"/>
              <a:t>)</a:t>
            </a:r>
          </a:p>
          <a:p>
            <a:r>
              <a:rPr lang="en-US" dirty="0"/>
              <a:t>What is Jesus’ punchline? (</a:t>
            </a:r>
            <a:r>
              <a:rPr lang="en-US" dirty="0">
                <a:hlinkClick r:id="rId7" action="ppaction://hlinksldjump"/>
              </a:rPr>
              <a:t>Matt 22:14</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32241752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r>
              <a:rPr lang="en-US" dirty="0"/>
              <a:t>Growing in a relationship with God will require us to be honest about our sins and shortcomings, heed the promptings of the Holy Spirit, and often kneel at the feet of Jesus in humble confession and repentance, seeking forgiveness, restoration, and power to overcome.</a:t>
            </a:r>
          </a:p>
          <a:p>
            <a:r>
              <a:rPr lang="en-US" dirty="0"/>
              <a:t>Confession and repentance are two closely related words that lead to the forgiveness of sin provided we have received Jesus as our Savior and Lord.</a:t>
            </a:r>
          </a:p>
          <a:p>
            <a:r>
              <a:rPr lang="en-US" dirty="0"/>
              <a:t>The NT word for confession means to say the same thing about our sin as God does, and the NT word for repentance means to change one’s mind and think differently.</a:t>
            </a:r>
          </a:p>
          <a:p>
            <a:r>
              <a:rPr lang="en-US" dirty="0"/>
              <a:t>Biblical confession is acknowledging our sin with sorrow and contrition and a desire to change.</a:t>
            </a:r>
          </a:p>
          <a:p>
            <a:endParaRPr lang="en-US" dirty="0"/>
          </a:p>
          <a:p>
            <a:endParaRPr lang="en-US" dirty="0"/>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a:defRPr/>
            </a:pPr>
            <a:r>
              <a:rPr lang="en-US" dirty="0"/>
              <a:t>Repentance is  a U-turn on the road of life from a mindset that rejects Christ to one that accepts Him.</a:t>
            </a:r>
          </a:p>
          <a:p>
            <a:pPr>
              <a:defRPr/>
            </a:pPr>
            <a:r>
              <a:rPr lang="en-US" dirty="0"/>
              <a:t>Repentance may be used to refer more specifically to the change that brings us to  Christ for justification and the new birth, while confession may be used more specifically to maintain our fellowship with Christ as we are trying to live for Him.</a:t>
            </a:r>
          </a:p>
          <a:p>
            <a:r>
              <a:rPr lang="en-US" dirty="0"/>
              <a:t>In Psalm 51, David bares his soul before the Lord, with a beautiful prayer of confession and repentance, asking for forgiveness and restoration so that he might again experience the joy of the Lord and the power of the Spirit in his life.</a:t>
            </a:r>
          </a:p>
          <a:p>
            <a:r>
              <a:rPr lang="en-US" dirty="0"/>
              <a:t>This can be a model prayer for us as we acknowledge our sin and ask for forgiveness.</a:t>
            </a:r>
          </a:p>
          <a:p>
            <a:pPr>
              <a:defRPr/>
            </a:pPr>
            <a:endParaRPr 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If God can forgive David for his sins, He can also forgive us for ours.</a:t>
            </a:r>
          </a:p>
          <a:p>
            <a:pPr marL="274320" indent="-274320"/>
            <a:r>
              <a:rPr lang="en-US" dirty="0"/>
              <a:t>God’s revelation of His character to Moses shows He is loving, merciful, gracious, patient, and forgiving to the thousandth generation of those who love Him.</a:t>
            </a:r>
          </a:p>
          <a:p>
            <a:pPr marL="274320" indent="-274320"/>
            <a:r>
              <a:rPr lang="en-US" altLang="en-US" dirty="0"/>
              <a:t>The punchline of the wedding feast parable is “many are called, but few are chosen.”</a:t>
            </a:r>
          </a:p>
          <a:p>
            <a:pPr marL="274320" indent="-274320"/>
            <a:r>
              <a:rPr lang="en-US" altLang="en-US" dirty="0"/>
              <a:t>The few that are chosen are the ones that accept the invitation, have their sins forgiven by the blood of Jesus, and are covered in the judgment by His robe of righteousness.</a:t>
            </a:r>
          </a:p>
          <a:p>
            <a:pPr marL="274320" indent="-274320"/>
            <a:r>
              <a:rPr lang="en-US" altLang="en-US" dirty="0"/>
              <a:t>You have been invited to the marriage supper of the Lamb. Will you put on the wedding garment that Jesus so lovingly has provided for you?</a:t>
            </a:r>
          </a:p>
          <a:p>
            <a:pPr marL="274320" indent="-274320"/>
            <a:endParaRPr lang="en-US" altLang="en-US" dirty="0"/>
          </a:p>
          <a:p>
            <a:pPr marL="274320" indent="-274320"/>
            <a:endParaRPr lang="en-US" dirty="0"/>
          </a:p>
          <a:p>
            <a:pPr marL="274320" indent="-274320"/>
            <a:endParaRPr 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1408070</TotalTime>
  <Words>5921</Words>
  <Application>Microsoft Office PowerPoint</Application>
  <PresentationFormat>On-screen Show (4:3)</PresentationFormat>
  <Paragraphs>385</Paragraphs>
  <Slides>20</Slides>
  <Notes>20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20</vt:i4>
      </vt:variant>
    </vt:vector>
  </HeadingPairs>
  <TitlesOfParts>
    <vt:vector size="28" baseType="lpstr">
      <vt:lpstr>Arial</vt:lpstr>
      <vt:lpstr>Arial Rounded MT Bold</vt:lpstr>
      <vt:lpstr>Calibri</vt:lpstr>
      <vt:lpstr>2_Default Design</vt:lpstr>
      <vt:lpstr>Default Design</vt:lpstr>
      <vt:lpstr>3_Default Design</vt:lpstr>
      <vt:lpstr>4_Default Design</vt:lpstr>
      <vt:lpstr>5_Default Design</vt:lpstr>
      <vt:lpstr>Growing in a Relationship with God</vt:lpstr>
      <vt:lpstr>Memory Text 1 John 1:9 NKJV</vt:lpstr>
      <vt:lpstr>Overview</vt:lpstr>
      <vt:lpstr>Confession and Repentance</vt:lpstr>
      <vt:lpstr>David’s Prayer</vt:lpstr>
      <vt:lpstr>God of Forgiveness</vt:lpstr>
      <vt:lpstr>Summary</vt:lpstr>
      <vt:lpstr>Summary</vt:lpstr>
      <vt:lpstr>Summary</vt:lpstr>
      <vt:lpstr>PowerPoint Presentation</vt:lpstr>
      <vt:lpstr>Proverbs 28:13 NKJV</vt:lpstr>
      <vt:lpstr>1 John 1:9 ESV</vt:lpstr>
      <vt:lpstr>Acts 2:37-38 ESV</vt:lpstr>
      <vt:lpstr>Psalm 51:1-2, 7, 10 ESV</vt:lpstr>
      <vt:lpstr>Psalm 51:16-17 ESV</vt:lpstr>
      <vt:lpstr>Psalm 51:4 NKJV</vt:lpstr>
      <vt:lpstr>Exodus 34:5-7 ESV</vt:lpstr>
      <vt:lpstr>Matthew 22:11-12 ESV</vt:lpstr>
      <vt:lpstr>Matthew 22:13 ESV</vt:lpstr>
      <vt:lpstr>Matthew 22:14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10: Repentance and Forgiveness</dc:title>
  <dc:subject>Growing in a Relationship with God</dc:subject>
  <dc:creator>Kenneth J. McNulty</dc:creator>
  <cp:lastModifiedBy>Kenneth McNulty</cp:lastModifiedBy>
  <cp:revision>23607</cp:revision>
  <cp:lastPrinted>2016-06-03T16:02:10Z</cp:lastPrinted>
  <dcterms:created xsi:type="dcterms:W3CDTF">2005-09-30T23:50:48Z</dcterms:created>
  <dcterms:modified xsi:type="dcterms:W3CDTF">2026-06-06T01:51:39Z</dcterms:modified>
  <cp:category>Bible Topic</cp:category>
</cp:coreProperties>
</file>