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 id="2147486586" r:id="rId4"/>
  </p:sldMasterIdLst>
  <p:notesMasterIdLst>
    <p:notesMasterId r:id="rId27"/>
  </p:notesMasterIdLst>
  <p:handoutMasterIdLst>
    <p:handoutMasterId r:id="rId28"/>
  </p:handoutMasterIdLst>
  <p:sldIdLst>
    <p:sldId id="3191" r:id="rId5"/>
    <p:sldId id="2881" r:id="rId6"/>
    <p:sldId id="3193" r:id="rId7"/>
    <p:sldId id="2130" r:id="rId8"/>
    <p:sldId id="1134" r:id="rId9"/>
    <p:sldId id="1128" r:id="rId10"/>
    <p:sldId id="3159" r:id="rId11"/>
    <p:sldId id="3160" r:id="rId12"/>
    <p:sldId id="3176" r:id="rId13"/>
    <p:sldId id="3118" r:id="rId14"/>
    <p:sldId id="2943" r:id="rId15"/>
    <p:sldId id="2895" r:id="rId16"/>
    <p:sldId id="2147" r:id="rId17"/>
    <p:sldId id="1853" r:id="rId18"/>
    <p:sldId id="2663" r:id="rId19"/>
    <p:sldId id="3037" r:id="rId20"/>
    <p:sldId id="3085" r:id="rId21"/>
    <p:sldId id="2901" r:id="rId22"/>
    <p:sldId id="1856" r:id="rId23"/>
    <p:sldId id="1855" r:id="rId24"/>
    <p:sldId id="3141" r:id="rId25"/>
    <p:sldId id="1619" r:id="rId26"/>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53"/>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1123"/>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5/29/2026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 these verses say about the commandments of God and why He gave them?</a:t>
            </a:r>
          </a:p>
          <a:p>
            <a:pPr marL="274320" indent="-274320"/>
            <a:r>
              <a:rPr lang="en-US" dirty="0"/>
              <a:t>1.  The commandments were given to us for our good!</a:t>
            </a:r>
          </a:p>
          <a:p>
            <a:pPr marL="274320" indent="-274320"/>
            <a:r>
              <a:rPr lang="en-US" dirty="0"/>
              <a:t>2.  God is not trying to restrict our freedom.</a:t>
            </a:r>
          </a:p>
          <a:p>
            <a:pPr marL="274320" indent="-274320"/>
            <a:r>
              <a:rPr lang="en-US" dirty="0"/>
              <a:t>3.  He is trying to prevent us from ruining our lives.</a:t>
            </a:r>
          </a:p>
          <a:p>
            <a:pPr marL="274320" indent="-274320"/>
            <a:r>
              <a:rPr lang="en-US" dirty="0"/>
              <a:t>4.  God’s law is a hedge about us to protect us from the consequences of destructive behavior.</a:t>
            </a:r>
          </a:p>
          <a:p>
            <a:pPr marL="274320" indent="-274320"/>
            <a:r>
              <a:rPr lang="en-US" dirty="0"/>
              <a:t>5.  His law tells us how to live a life that pleases Him and blesses others.</a:t>
            </a:r>
          </a:p>
          <a:p>
            <a:pPr marL="274320" indent="-274320"/>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11</a:t>
            </a:fld>
            <a:endParaRPr lang="en-US" dirty="0"/>
          </a:p>
        </p:txBody>
      </p:sp>
    </p:spTree>
    <p:extLst>
      <p:ext uri="{BB962C8B-B14F-4D97-AF65-F5344CB8AC3E}">
        <p14:creationId xmlns:p14="http://schemas.microsoft.com/office/powerpoint/2010/main" val="320394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is the promise of this verse?</a:t>
            </a:r>
          </a:p>
          <a:p>
            <a:pPr marL="274320" indent="-274320"/>
            <a:r>
              <a:rPr lang="en-US" dirty="0"/>
              <a:t>1.  There is a blessing in obedience to the law of God.</a:t>
            </a:r>
          </a:p>
          <a:p>
            <a:pPr marL="274320" indent="-274320"/>
            <a:r>
              <a:rPr lang="en-US" dirty="0"/>
              <a:t>2.  If you are obedient to the law of God you will prosper and have good success.</a:t>
            </a:r>
          </a:p>
          <a:p>
            <a:pPr marL="274320" indent="-274320"/>
            <a:r>
              <a:rPr lang="en-US" dirty="0"/>
              <a:t>3.  There are natural blessings that accrue from obeying the commandments of God.</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12</a:t>
            </a:fld>
            <a:endParaRPr lang="en-US" dirty="0"/>
          </a:p>
        </p:txBody>
      </p:sp>
    </p:spTree>
    <p:extLst>
      <p:ext uri="{BB962C8B-B14F-4D97-AF65-F5344CB8AC3E}">
        <p14:creationId xmlns:p14="http://schemas.microsoft.com/office/powerpoint/2010/main" val="2619099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Let’s review again all the adjectives David uses in this psalm to describe the law of God.</a:t>
            </a:r>
          </a:p>
          <a:p>
            <a:pPr marL="274320" indent="-274320"/>
            <a:r>
              <a:rPr lang="en-US" altLang="en-US" b="0" dirty="0"/>
              <a:t>1.  God’s law is perfect, it is sure, it is right, it is pure, it is clean, it is totally true and righteous.</a:t>
            </a:r>
          </a:p>
          <a:p>
            <a:pPr marL="274320" indent="-274320"/>
            <a:endParaRPr lang="en-US" altLang="en-US" b="0" dirty="0"/>
          </a:p>
          <a:p>
            <a:pPr marL="274320" indent="-274320"/>
            <a:r>
              <a:rPr lang="en-US" altLang="en-US" b="1" dirty="0"/>
              <a:t>Q2: And what is God’s law able to do for us:</a:t>
            </a:r>
          </a:p>
          <a:p>
            <a:pPr marL="274320" indent="-274320"/>
            <a:r>
              <a:rPr lang="en-US" altLang="en-US" b="0" dirty="0"/>
              <a:t>1.  It revives our soul, it makes us wise, it rejoices our hearts, it enlightens our eyes, it endures forever.</a:t>
            </a:r>
          </a:p>
          <a:p>
            <a:pPr marL="274320" indent="-274320"/>
            <a:r>
              <a:rPr lang="en-US" altLang="en-US" b="0" dirty="0"/>
              <a:t>2.  It warns us from evil and brings great reward in obedience.</a:t>
            </a:r>
          </a:p>
          <a:p>
            <a:pPr marL="274320" indent="-274320"/>
            <a:r>
              <a:rPr lang="en-US" altLang="en-US" b="0" dirty="0"/>
              <a:t>3.  No wonder David describes God’s law as being more precious than gold and sweeter than honey. </a:t>
            </a:r>
          </a:p>
          <a:p>
            <a:pPr marL="274320" indent="-27432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13</a:t>
            </a:fld>
            <a:endParaRPr lang="en-US" dirty="0"/>
          </a:p>
        </p:txBody>
      </p:sp>
    </p:spTree>
    <p:extLst>
      <p:ext uri="{BB962C8B-B14F-4D97-AF65-F5344CB8AC3E}">
        <p14:creationId xmlns:p14="http://schemas.microsoft.com/office/powerpoint/2010/main" val="1821357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law do you think Jesus was talking about here?  Was it just the 10 commandment law or something bigger?</a:t>
            </a:r>
          </a:p>
          <a:p>
            <a:pPr marL="274320" indent="-274320"/>
            <a:r>
              <a:rPr lang="en-US" b="0" dirty="0"/>
              <a:t>1.  The fact that He refers to the Law or the Prophets indicates that He is considering more than just the 10 commandments.</a:t>
            </a:r>
          </a:p>
          <a:p>
            <a:pPr marL="274320" indent="-274320"/>
            <a:r>
              <a:rPr lang="en-US" b="0" dirty="0"/>
              <a:t>2.  The Law and the Prophets was one of the ways the Jews referred to the OT.</a:t>
            </a:r>
          </a:p>
          <a:p>
            <a:pPr marL="274320" indent="-274320"/>
            <a:r>
              <a:rPr lang="en-US" b="0" dirty="0"/>
              <a:t>3.  In some cases they would refer to it as the Law, the Prophets, and the Psalms.</a:t>
            </a:r>
          </a:p>
          <a:p>
            <a:pPr marL="274320" indent="-274320"/>
            <a:r>
              <a:rPr lang="en-US" b="0" dirty="0"/>
              <a:t>4.  The Hebrew Bible is titled The Law, the Prophets, and the Writings.</a:t>
            </a:r>
          </a:p>
          <a:p>
            <a:pPr marL="274320" indent="-274320"/>
            <a:r>
              <a:rPr lang="en-US" b="0" dirty="0"/>
              <a:t>5.  In Luke 24, after Jesus met with His disciples following the resurrection, He told them  </a:t>
            </a:r>
          </a:p>
          <a:p>
            <a:pPr marL="274320" indent="-274320"/>
            <a:r>
              <a:rPr lang="en-US" b="1" dirty="0"/>
              <a:t>Luke 24:44 KJV </a:t>
            </a:r>
            <a:r>
              <a:rPr lang="en-US" b="0" dirty="0"/>
              <a:t>-  …These are the words which I </a:t>
            </a:r>
            <a:r>
              <a:rPr lang="en-US" b="0" dirty="0" err="1"/>
              <a:t>spake</a:t>
            </a:r>
            <a:r>
              <a:rPr lang="en-US" b="0" dirty="0"/>
              <a:t> unto you, while I was yet with you, that all things must be fulfilled, which were written in the law of Moses, and in the prophets, and in the psalms, concerning me.</a:t>
            </a:r>
          </a:p>
          <a:p>
            <a:pPr marL="274320" indent="-274320"/>
            <a:r>
              <a:rPr lang="en-US" b="0" dirty="0"/>
              <a:t>6.  So Law and Prophets here is code for all of the OT scriptures.</a:t>
            </a:r>
          </a:p>
          <a:p>
            <a:pPr marL="274320" indent="-274320"/>
            <a:r>
              <a:rPr lang="en-US" b="0" dirty="0"/>
              <a:t>7.  Have heaven and earth passed?</a:t>
            </a:r>
          </a:p>
          <a:p>
            <a:pPr marL="274320" indent="-274320"/>
            <a:r>
              <a:rPr lang="en-US" b="0" dirty="0"/>
              <a:t>8.  Then we can be sure that the word of God stands firm.</a:t>
            </a:r>
          </a:p>
          <a:p>
            <a:pPr marL="274320" indent="-274320"/>
            <a:r>
              <a:rPr lang="en-US" b="0" dirty="0"/>
              <a:t>9.  Jesus said in:</a:t>
            </a:r>
          </a:p>
          <a:p>
            <a:pPr marL="274320" indent="-274320"/>
            <a:r>
              <a:rPr lang="en-US" b="1" dirty="0"/>
              <a:t>Matthew 24:35 NIV </a:t>
            </a:r>
            <a:r>
              <a:rPr lang="en-US" b="0" dirty="0"/>
              <a:t>- Heaven and earth will pass away, but my words will never pass away.</a:t>
            </a:r>
          </a:p>
          <a:p>
            <a:pPr marL="274320" indent="-274320"/>
            <a:endParaRPr lang="en-US" b="0" dirty="0"/>
          </a:p>
          <a:p>
            <a:pPr marL="274320" indent="-274320"/>
            <a:r>
              <a:rPr lang="en-US" b="1" dirty="0"/>
              <a:t>Q2: How did God indicate the permanence of the covenant law?</a:t>
            </a:r>
          </a:p>
          <a:p>
            <a:pPr marL="274320" indent="-274320"/>
            <a:r>
              <a:rPr lang="en-US" b="0" dirty="0"/>
              <a:t>1.  He wrote it with His own finger on tables of stone.</a:t>
            </a:r>
          </a:p>
          <a:p>
            <a:pPr marL="274320" indent="-274320"/>
            <a:r>
              <a:rPr lang="en-US" b="0" dirty="0"/>
              <a:t>2.  This was not thought inspiration or verbal dictation.</a:t>
            </a:r>
          </a:p>
          <a:p>
            <a:pPr marL="274320" indent="-274320"/>
            <a:r>
              <a:rPr lang="en-US" b="0" dirty="0"/>
              <a:t>3.  It was divine inscription.  God wrote it Himself.</a:t>
            </a:r>
          </a:p>
          <a:p>
            <a:pPr marL="274320" indent="-274320"/>
            <a:r>
              <a:rPr lang="en-US" b="0" dirty="0"/>
              <a:t>4.  It has to be exactly what He wanted to write.</a:t>
            </a:r>
          </a:p>
          <a:p>
            <a:pPr marL="274320" indent="-274320"/>
            <a:r>
              <a:rPr lang="en-US" b="0" dirty="0"/>
              <a:t>5.  And He did it twice.</a:t>
            </a:r>
          </a:p>
          <a:p>
            <a:pPr marL="274320" indent="-274320"/>
            <a:endParaRPr lang="en-US" b="0" dirty="0"/>
          </a:p>
          <a:p>
            <a:pPr marL="274320" indent="-274320"/>
            <a:r>
              <a:rPr lang="en-US" b="1" dirty="0"/>
              <a:t>Q3:  What assurance does this text give us that the fourth commandment cannot be changed?</a:t>
            </a:r>
          </a:p>
          <a:p>
            <a:pPr marL="274320" indent="-274320"/>
            <a:r>
              <a:rPr lang="en-US" b="0" dirty="0"/>
              <a:t>1.  We can depend on he words of Jesus.</a:t>
            </a:r>
          </a:p>
          <a:p>
            <a:pPr marL="274320" indent="-274320"/>
            <a:r>
              <a:rPr lang="en-US" b="0" dirty="0"/>
              <a:t>2.  It is interesting that the word “seventh” in Hebrew contains two jots and one tittle.</a:t>
            </a:r>
          </a:p>
          <a:p>
            <a:pPr marL="274320" indent="-274320"/>
            <a:r>
              <a:rPr lang="en-US" b="0" dirty="0"/>
              <a:t>3.  The jot is a yod, the smallest letter in the Hebrew alphabet.</a:t>
            </a:r>
          </a:p>
          <a:p>
            <a:pPr marL="274320" indent="-274320"/>
            <a:r>
              <a:rPr lang="en-US" b="0" dirty="0"/>
              <a:t>4.  A tittle is just a little line that makes one letter different from another like the difference between a C and a G in English.</a:t>
            </a:r>
          </a:p>
          <a:p>
            <a:pPr marL="274320" indent="-274320"/>
            <a:r>
              <a:rPr lang="en-US" b="0" dirty="0"/>
              <a:t>5.  While the Little Horn power would </a:t>
            </a:r>
            <a:r>
              <a:rPr lang="en-US" b="1" dirty="0"/>
              <a:t>think</a:t>
            </a:r>
            <a:r>
              <a:rPr lang="en-US" b="0" dirty="0"/>
              <a:t> to change times and laws, he never has changed God’s law and he never will.</a:t>
            </a:r>
          </a:p>
          <a:p>
            <a:pPr marL="274320" indent="-274320"/>
            <a:endParaRPr lang="en-US" b="0" dirty="0"/>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14</a:t>
            </a:fld>
            <a:endParaRPr lang="en-US" dirty="0"/>
          </a:p>
        </p:txBody>
      </p:sp>
    </p:spTree>
    <p:extLst>
      <p:ext uri="{BB962C8B-B14F-4D97-AF65-F5344CB8AC3E}">
        <p14:creationId xmlns:p14="http://schemas.microsoft.com/office/powerpoint/2010/main" val="30820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84FD4D9-362B-4CB3-99BA-4AA55C70409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8DE7B38-4ABD-488B-89B0-5A6CC48D9DD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48898" name="Rectangle 2">
            <a:extLst>
              <a:ext uri="{FF2B5EF4-FFF2-40B4-BE49-F238E27FC236}">
                <a16:creationId xmlns:a16="http://schemas.microsoft.com/office/drawing/2014/main" id="{D72FACF3-2525-47BB-AD73-DD97D3022F9A}"/>
              </a:ext>
            </a:extLst>
          </p:cNvPr>
          <p:cNvSpPr>
            <a:spLocks noGrp="1" noRot="1" noChangeAspect="1" noChangeArrowheads="1" noTextEdit="1"/>
          </p:cNvSpPr>
          <p:nvPr>
            <p:ph type="sldImg"/>
          </p:nvPr>
        </p:nvSpPr>
        <p:spPr>
          <a:ln/>
        </p:spPr>
      </p:sp>
      <p:sp>
        <p:nvSpPr>
          <p:cNvPr id="848899" name="Rectangle 3">
            <a:extLst>
              <a:ext uri="{FF2B5EF4-FFF2-40B4-BE49-F238E27FC236}">
                <a16:creationId xmlns:a16="http://schemas.microsoft.com/office/drawing/2014/main" id="{1D7DEE25-2061-4F09-85CD-D5988FD87AC3}"/>
              </a:ext>
            </a:extLst>
          </p:cNvPr>
          <p:cNvSpPr>
            <a:spLocks noGrp="1" noChangeArrowheads="1"/>
          </p:cNvSpPr>
          <p:nvPr>
            <p:ph type="body" idx="1"/>
          </p:nvPr>
        </p:nvSpPr>
        <p:spPr/>
        <p:txBody>
          <a:bodyPr/>
          <a:lstStyle/>
          <a:p>
            <a:pPr marL="274320" indent="-274320"/>
            <a:r>
              <a:rPr lang="en-US" altLang="en-US" b="1" dirty="0"/>
              <a:t>Q1:  Is this something new that Jesus made up or can we find these words in the OT?</a:t>
            </a:r>
          </a:p>
          <a:p>
            <a:pPr marL="274320" indent="-274320"/>
            <a:r>
              <a:rPr lang="en-US" altLang="en-US" dirty="0"/>
              <a:t>1.  These are quotes from the OT Scriptures.</a:t>
            </a:r>
          </a:p>
          <a:p>
            <a:pPr marL="274320" indent="-274320"/>
            <a:r>
              <a:rPr lang="en-US" altLang="en-US" dirty="0"/>
              <a:t>2.  The first comes from </a:t>
            </a:r>
            <a:r>
              <a:rPr lang="en-US" altLang="en-US" dirty="0" err="1"/>
              <a:t>Deut</a:t>
            </a:r>
            <a:r>
              <a:rPr lang="en-US" altLang="en-US" dirty="0"/>
              <a:t> 6:5</a:t>
            </a:r>
          </a:p>
          <a:p>
            <a:pPr marL="274320" indent="-274320"/>
            <a:r>
              <a:rPr lang="en-US" altLang="en-US" b="1" dirty="0"/>
              <a:t>Deuteronomy 6:5 NKJV</a:t>
            </a:r>
            <a:r>
              <a:rPr lang="en-US" altLang="en-US" dirty="0"/>
              <a:t> - "You shall love the LORD your God with all your heart, with all your soul, and with all your strength.</a:t>
            </a:r>
          </a:p>
          <a:p>
            <a:pPr marL="274320" indent="-274320"/>
            <a:r>
              <a:rPr lang="en-US" altLang="en-US" dirty="0"/>
              <a:t>3.  The second is from Lev. 19:18.</a:t>
            </a:r>
          </a:p>
          <a:p>
            <a:pPr marL="274320" indent="-274320"/>
            <a:endParaRPr lang="en-US" altLang="en-US" dirty="0"/>
          </a:p>
          <a:p>
            <a:pPr marL="274320" indent="-274320"/>
            <a:r>
              <a:rPr lang="en-US" altLang="en-US" b="1" dirty="0"/>
              <a:t>Q2: How much of the OT Scriptures hang on these two laws?</a:t>
            </a:r>
          </a:p>
          <a:p>
            <a:pPr marL="274320" indent="-274320"/>
            <a:r>
              <a:rPr lang="en-US" altLang="en-US" dirty="0"/>
              <a:t>1.  These laws of love are foundational to all of the Law and Prophets, which is code for OT Scriptures.</a:t>
            </a:r>
          </a:p>
          <a:p>
            <a:pPr marL="274320" indent="-274320"/>
            <a:r>
              <a:rPr lang="en-US" altLang="en-US" dirty="0"/>
              <a:t>2.  They are certainly a good summary of the 10 commandments.</a:t>
            </a:r>
          </a:p>
          <a:p>
            <a:pPr marL="274320" indent="-274320"/>
            <a:r>
              <a:rPr lang="en-US" altLang="en-US" dirty="0"/>
              <a:t>3.  The commandment to love the Lord covers the first four commandments, and the command to love others cover the last 6 commandments.</a:t>
            </a:r>
          </a:p>
          <a:p>
            <a:pPr marL="274320" indent="-274320"/>
            <a:endParaRPr lang="en-US" altLang="en-US" dirty="0"/>
          </a:p>
          <a:p>
            <a:pPr marL="274320" indent="-274320"/>
            <a:r>
              <a:rPr lang="en-US" altLang="en-US" b="1" dirty="0"/>
              <a:t>Q3:  Does the commandment to love set a higher standard of behavior than the literal Ten Commandments?</a:t>
            </a:r>
          </a:p>
          <a:p>
            <a:pPr marL="274320" indent="-274320"/>
            <a:r>
              <a:rPr lang="en-US" altLang="en-US" dirty="0"/>
              <a:t>1.  Yes, I believe that it does.</a:t>
            </a:r>
          </a:p>
          <a:p>
            <a:pPr marL="274320" indent="-274320"/>
            <a:r>
              <a:rPr lang="en-US" altLang="en-US" dirty="0"/>
              <a:t>2.  If we love God and love others, we will certainly keep all of the 10 commandments.</a:t>
            </a:r>
          </a:p>
          <a:p>
            <a:pPr marL="274320" indent="-274320"/>
            <a:r>
              <a:rPr lang="en-US" altLang="en-US" dirty="0"/>
              <a:t>3.  The Ten Commandments actually set a minimum standard for how we should treat God and others.</a:t>
            </a:r>
          </a:p>
          <a:p>
            <a:pPr marL="274320" indent="-274320"/>
            <a:r>
              <a:rPr lang="en-US" altLang="en-US" dirty="0"/>
              <a:t>4.  If we fall below this minimum, it is sin.</a:t>
            </a:r>
          </a:p>
          <a:p>
            <a:pPr marL="274320" indent="-274320"/>
            <a:r>
              <a:rPr lang="en-US" dirty="0"/>
              <a:t>5.  God’s </a:t>
            </a:r>
            <a:r>
              <a:rPr lang="en-US" b="1" dirty="0"/>
              <a:t>ultimate</a:t>
            </a:r>
            <a:r>
              <a:rPr lang="en-US" dirty="0"/>
              <a:t> standard of behavior is to love the Lord our God with all our heart, soul, mind, and strength and to love our neighbor as ourself.</a:t>
            </a:r>
          </a:p>
          <a:p>
            <a:pPr marL="274320" indent="-274320"/>
            <a:r>
              <a:rPr lang="en-US" dirty="0"/>
              <a:t>6.  That should be our goal as Christians.</a:t>
            </a:r>
          </a:p>
          <a:p>
            <a:pPr marL="274320" indent="-274320"/>
            <a:r>
              <a:rPr lang="en-US" dirty="0"/>
              <a:t>7.  But failing that, the moral law of Ten Commandments gives us a minimum standard of love.</a:t>
            </a:r>
          </a:p>
          <a:p>
            <a:pPr marL="274320" indent="-274320"/>
            <a:r>
              <a:rPr lang="en-US" dirty="0"/>
              <a:t>8.  We may not be able to love our neighbor as ourself, but don’t murder him, don’t commit adultery with his wife, don’t steal his property or covet his goods, don’t lie to him or about him. </a:t>
            </a:r>
          </a:p>
          <a:p>
            <a:pPr marL="274320" indent="-274320"/>
            <a:r>
              <a:rPr lang="en-US" dirty="0"/>
              <a:t>9.  When we fall below the minimum standard of the Ten Commandments, we have fallen into sin.</a:t>
            </a:r>
          </a:p>
          <a:p>
            <a:pPr marL="274320" indent="-274320"/>
            <a:endParaRPr lang="en-US" dirty="0"/>
          </a:p>
        </p:txBody>
      </p:sp>
    </p:spTree>
    <p:extLst>
      <p:ext uri="{BB962C8B-B14F-4D97-AF65-F5344CB8AC3E}">
        <p14:creationId xmlns:p14="http://schemas.microsoft.com/office/powerpoint/2010/main" val="3026105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are some of the key words that Moses uses here to expand on what it means to Love the Lord?</a:t>
            </a:r>
          </a:p>
          <a:p>
            <a:pPr marL="274320" indent="-274320"/>
            <a:r>
              <a:rPr lang="en-US" b="0" dirty="0"/>
              <a:t>1.  Fear the Lord.  </a:t>
            </a:r>
          </a:p>
          <a:p>
            <a:pPr marL="274320" indent="-274320"/>
            <a:r>
              <a:rPr lang="en-US" b="0" dirty="0"/>
              <a:t>2.  That doesn’t mean to be terrified of Him but to stand in awe of Him, to treat Him with reverence, respect, praise, adoration, and obedience.</a:t>
            </a:r>
          </a:p>
          <a:p>
            <a:pPr marL="274320" indent="-274320"/>
            <a:r>
              <a:rPr lang="en-US" b="0" dirty="0"/>
              <a:t>3.  Walk in all His ways.</a:t>
            </a:r>
          </a:p>
          <a:p>
            <a:pPr marL="274320" indent="-274320"/>
            <a:r>
              <a:rPr lang="en-US" b="0" dirty="0"/>
              <a:t>4.  This again involves obedience to the will of God.</a:t>
            </a:r>
          </a:p>
          <a:p>
            <a:pPr marL="274320" indent="-274320"/>
            <a:r>
              <a:rPr lang="en-US" b="0" dirty="0"/>
              <a:t>5.  Love Him and serve Him with all your heart.</a:t>
            </a:r>
          </a:p>
          <a:p>
            <a:pPr marL="274320" indent="-274320"/>
            <a:r>
              <a:rPr lang="en-US" b="0" dirty="0"/>
              <a:t>6.  Keep His commandments and statutes.</a:t>
            </a:r>
          </a:p>
          <a:p>
            <a:pPr marL="274320" indent="-274320"/>
            <a:r>
              <a:rPr lang="en-US" b="0" dirty="0"/>
              <a:t>7.  In short, loving the Lord involves more that professing an affectionate feeling for God.</a:t>
            </a:r>
          </a:p>
          <a:p>
            <a:pPr marL="274320" indent="-274320"/>
            <a:r>
              <a:rPr lang="en-US" b="0" dirty="0"/>
              <a:t>8.  It involves living in obedience to Him, serving Him, doing His will, treating Him with reverence, respect, and submission.</a:t>
            </a:r>
          </a:p>
          <a:p>
            <a:pPr marL="274320" indent="-274320"/>
            <a:endParaRPr lang="en-US" b="0" dirty="0"/>
          </a:p>
          <a:p>
            <a:pPr marL="274320" indent="-274320"/>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4856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lnSpc>
                <a:spcPct val="90000"/>
              </a:lnSpc>
            </a:pPr>
            <a:r>
              <a:rPr lang="en-US" altLang="en-US" sz="1200" b="0" dirty="0"/>
              <a:t>1.  First, sin is disobedience to the law of God.</a:t>
            </a:r>
          </a:p>
          <a:p>
            <a:pPr marL="274320" indent="-274320">
              <a:lnSpc>
                <a:spcPct val="90000"/>
              </a:lnSpc>
            </a:pPr>
            <a:r>
              <a:rPr lang="en-US" altLang="en-US" sz="1200" b="0" dirty="0"/>
              <a:t>2.  Second, sin is failing to do the good we know we should do (sins of omission).</a:t>
            </a:r>
          </a:p>
          <a:p>
            <a:pPr marL="274320" indent="-274320">
              <a:lnSpc>
                <a:spcPct val="90000"/>
              </a:lnSpc>
            </a:pPr>
            <a:r>
              <a:rPr lang="en-US" altLang="en-US" sz="1200" b="0" dirty="0"/>
              <a:t>3.  Third, this definition of sin is given in the context of violating your conscience for the sake of others.  Failure to remain faithful to God and His word is sin.</a:t>
            </a:r>
          </a:p>
          <a:p>
            <a:pPr marL="274320" indent="-274320">
              <a:lnSpc>
                <a:spcPct val="90000"/>
              </a:lnSpc>
            </a:pPr>
            <a:r>
              <a:rPr lang="en-US" altLang="en-US" sz="1200" b="0" dirty="0"/>
              <a:t>4.  Fourth, all unrighteousness or wrong doing is sin.</a:t>
            </a:r>
          </a:p>
          <a:p>
            <a:pPr marL="274320" indent="-274320">
              <a:lnSpc>
                <a:spcPct val="90000"/>
              </a:lnSpc>
            </a:pPr>
            <a:r>
              <a:rPr lang="en-US" altLang="en-US" sz="1200" b="0" dirty="0"/>
              <a:t>5.  And where do we find God’s definition of right and wrong?  (It is found in His word, primarily His commandments.)</a:t>
            </a:r>
          </a:p>
          <a:p>
            <a:pPr marL="274320" indent="-274320">
              <a:lnSpc>
                <a:spcPct val="90000"/>
              </a:lnSpc>
            </a:pPr>
            <a:r>
              <a:rPr lang="en-US" altLang="en-US" sz="1200" b="0" dirty="0"/>
              <a:t>6.  Paul writes in:</a:t>
            </a:r>
          </a:p>
          <a:p>
            <a:pPr marL="274320" indent="-274320">
              <a:lnSpc>
                <a:spcPct val="90000"/>
              </a:lnSpc>
            </a:pPr>
            <a:r>
              <a:rPr lang="en-US" altLang="en-US" sz="1200" b="1" dirty="0"/>
              <a:t>Romans 3:20 KJV</a:t>
            </a:r>
            <a:r>
              <a:rPr lang="en-US" altLang="en-US" sz="1200" b="0" dirty="0"/>
              <a:t> - Therefore by the deeds of the law there shall no flesh be justified in his sight: for by the law is the knowledge of sin.</a:t>
            </a:r>
          </a:p>
          <a:p>
            <a:pPr marL="274320" indent="-274320">
              <a:lnSpc>
                <a:spcPct val="90000"/>
              </a:lnSpc>
            </a:pPr>
            <a:r>
              <a:rPr lang="en-US" altLang="en-US" sz="1200" b="0" dirty="0"/>
              <a:t>7.  The law of God points out sin in our lives, but it is powerless to forgive those sins.</a:t>
            </a:r>
          </a:p>
          <a:p>
            <a:pPr marL="274320" indent="-274320">
              <a:lnSpc>
                <a:spcPct val="90000"/>
              </a:lnSpc>
            </a:pPr>
            <a:r>
              <a:rPr lang="en-US" altLang="en-US" sz="1200" b="0" dirty="0"/>
              <a:t>8.  While these definitions are helpful, there is something more to sin that the broken law of God.</a:t>
            </a:r>
          </a:p>
          <a:p>
            <a:pPr marL="274320" indent="-274320">
              <a:lnSpc>
                <a:spcPct val="90000"/>
              </a:lnSpc>
            </a:pPr>
            <a:r>
              <a:rPr lang="en-US" altLang="en-US" sz="1200" b="0" dirty="0"/>
              <a:t>10. Our sin not only breaks God’s law, it breaks His heart.</a:t>
            </a:r>
          </a:p>
          <a:p>
            <a:pPr marL="274320" indent="-274320">
              <a:lnSpc>
                <a:spcPct val="90000"/>
              </a:lnSpc>
            </a:pPr>
            <a:r>
              <a:rPr lang="en-US" altLang="en-US" sz="1200" b="0" dirty="0"/>
              <a:t>11. We may think of sin as hurting only others, but it ultimately hurts God.</a:t>
            </a:r>
          </a:p>
          <a:p>
            <a:pPr marL="274320" indent="-274320">
              <a:lnSpc>
                <a:spcPct val="90000"/>
              </a:lnSpc>
            </a:pPr>
            <a:r>
              <a:rPr lang="en-US" altLang="en-US" sz="1200" b="0" dirty="0"/>
              <a:t>12. In his prayer of confession David prayed these words: “Against thee, thee only, have I sinned and done this evil in thy sight.”</a:t>
            </a:r>
          </a:p>
          <a:p>
            <a:pPr marL="274320" indent="-274320">
              <a:lnSpc>
                <a:spcPct val="90000"/>
              </a:lnSpc>
            </a:pPr>
            <a:r>
              <a:rPr lang="en-US" altLang="en-US" sz="1200" b="0" dirty="0"/>
              <a:t>13. Of course, David’s sin affected Bathsheba, Uriah, the baby, his lawful wives, his family, the whole country of Israel.</a:t>
            </a:r>
          </a:p>
          <a:p>
            <a:pPr marL="274320" indent="-274320">
              <a:lnSpc>
                <a:spcPct val="90000"/>
              </a:lnSpc>
            </a:pPr>
            <a:r>
              <a:rPr lang="en-US" altLang="en-US" sz="1200" b="0" dirty="0"/>
              <a:t>14. But what was uppermost in David’s mind is that his sin had broken God’s heart.</a:t>
            </a:r>
          </a:p>
          <a:p>
            <a:pPr marL="274320" indent="-274320">
              <a:lnSpc>
                <a:spcPct val="90000"/>
              </a:lnSpc>
            </a:pPr>
            <a:endParaRPr lang="en-US" altLang="en-US" sz="1200" b="0" dirty="0"/>
          </a:p>
          <a:p>
            <a:pPr marL="274320" indent="-274320">
              <a:lnSpc>
                <a:spcPct val="90000"/>
              </a:lnSpc>
            </a:pPr>
            <a:endParaRPr lang="en-US" altLang="en-US" sz="1200"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3562268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does sin do to our relationship with God?</a:t>
            </a:r>
          </a:p>
          <a:p>
            <a:pPr marL="274320" indent="-274320"/>
            <a:r>
              <a:rPr lang="en-US" b="0" dirty="0"/>
              <a:t>1.  Sin separates us from God.</a:t>
            </a:r>
          </a:p>
          <a:p>
            <a:pPr marL="274320" indent="-274320"/>
            <a:r>
              <a:rPr lang="en-US" b="0" dirty="0"/>
              <a:t>2.  It breaks our fellowship with Him.</a:t>
            </a:r>
          </a:p>
          <a:p>
            <a:pPr marL="274320" indent="-274320"/>
            <a:r>
              <a:rPr lang="en-US" b="1" dirty="0"/>
              <a:t>Amos 3:3 KJV </a:t>
            </a:r>
            <a:r>
              <a:rPr lang="en-US" b="0" dirty="0"/>
              <a:t>- Can two walk together, except they be agreed?</a:t>
            </a:r>
          </a:p>
          <a:p>
            <a:pPr marL="274320" indent="-274320"/>
            <a:r>
              <a:rPr lang="en-US" b="0" dirty="0"/>
              <a:t>3.  We abide in Christ by obeying His commandments.</a:t>
            </a:r>
          </a:p>
          <a:p>
            <a:pPr marL="274320" indent="-274320"/>
            <a:r>
              <a:rPr lang="en-US" b="0" dirty="0"/>
              <a:t>4.  He told</a:t>
            </a:r>
            <a:r>
              <a:rPr lang="en-US" b="0" baseline="0" dirty="0"/>
              <a:t> His disciples:</a:t>
            </a:r>
          </a:p>
          <a:p>
            <a:pPr marL="274320" indent="-274320"/>
            <a:r>
              <a:rPr lang="en-US" b="1" dirty="0"/>
              <a:t>John 15:10 KJV </a:t>
            </a:r>
            <a:r>
              <a:rPr lang="en-US" b="0" dirty="0"/>
              <a:t>- If ye keep my commandments, ye shall abide in my love; even as I have kept my Father's commandments, and abide in his love.</a:t>
            </a:r>
          </a:p>
          <a:p>
            <a:pPr marL="274320" indent="-274320"/>
            <a:r>
              <a:rPr lang="en-US" b="0" dirty="0"/>
              <a:t>5.  If we don’t keep His commandments, our</a:t>
            </a:r>
            <a:r>
              <a:rPr lang="en-US" b="0" baseline="0" dirty="0"/>
              <a:t> sins separate us from Him, and we need to follow the conviction of the HS, confess our sins, repent, and resume our fellowship with the Lord.</a:t>
            </a:r>
          </a:p>
          <a:p>
            <a:pPr marL="274320" indent="-274320"/>
            <a:r>
              <a:rPr lang="en-US" b="0" baseline="0" dirty="0"/>
              <a:t>6.  God is a holy God, and He abhors sin.</a:t>
            </a:r>
          </a:p>
          <a:p>
            <a:pPr marL="274320" indent="-274320"/>
            <a:r>
              <a:rPr lang="en-US" b="0" baseline="0" dirty="0"/>
              <a:t>7.  In fact, the Bible presents God as a consuming fire to all that offends.</a:t>
            </a:r>
          </a:p>
          <a:p>
            <a:pPr marL="274320" indent="-274320"/>
            <a:r>
              <a:rPr lang="en-US" b="0" baseline="0" dirty="0"/>
              <a:t>8.  We see that clearly at the return of our Lord when the wicked are destroyed by the brightness of His coming.  (2 </a:t>
            </a:r>
            <a:r>
              <a:rPr lang="en-US" b="0" baseline="0" dirty="0" err="1"/>
              <a:t>Thes</a:t>
            </a:r>
            <a:r>
              <a:rPr lang="en-US" b="0" baseline="0" dirty="0"/>
              <a:t> 2:8)</a:t>
            </a:r>
          </a:p>
          <a:p>
            <a:pPr marL="274320" indent="-274320"/>
            <a:r>
              <a:rPr lang="en-US" b="1" baseline="0" dirty="0"/>
              <a:t>2 Thessalonians 1:9 KJV</a:t>
            </a:r>
            <a:r>
              <a:rPr lang="en-US" b="0" baseline="0" dirty="0"/>
              <a:t> - 9 Who [The wicked at His coming] shall be punished with everlasting destruction from the presence of the Lord, and from the glory of his power;</a:t>
            </a:r>
          </a:p>
          <a:p>
            <a:pPr marL="274320" indent="-274320"/>
            <a:endParaRPr lang="en-US" b="0"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2314485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What is the key to abiding in the love of Jesus?</a:t>
            </a:r>
          </a:p>
          <a:p>
            <a:pPr marL="274320" indent="-274320"/>
            <a:r>
              <a:rPr lang="en-US" altLang="en-US" b="0" dirty="0"/>
              <a:t>1.  The key to abiding in the love of Jesus is obeying His commandments.  </a:t>
            </a:r>
          </a:p>
          <a:p>
            <a:pPr marL="274320" indent="-274320"/>
            <a:r>
              <a:rPr lang="en-US" altLang="en-US" b="0" dirty="0"/>
              <a:t>2.  Sin destroys our fellowship with God.</a:t>
            </a:r>
          </a:p>
          <a:p>
            <a:pPr marL="274320" indent="-274320"/>
            <a:r>
              <a:rPr lang="en-US" altLang="en-US" b="0" dirty="0"/>
              <a:t>3.  Obeying all the commandments because we love Jesus keeps us in fellowship with our Lord through the HS.</a:t>
            </a:r>
          </a:p>
          <a:p>
            <a:r>
              <a:rPr lang="en-US" b="1" dirty="0"/>
              <a:t>John 15:14 (ESV)</a:t>
            </a:r>
          </a:p>
          <a:p>
            <a:pPr lvl="1"/>
            <a:r>
              <a:rPr lang="en-US" baseline="30000" dirty="0"/>
              <a:t>14 </a:t>
            </a:r>
            <a:r>
              <a:rPr lang="en-US" dirty="0"/>
              <a:t>You are My friends </a:t>
            </a:r>
            <a:r>
              <a:rPr lang="en-US" b="1" dirty="0"/>
              <a:t>if</a:t>
            </a:r>
            <a:r>
              <a:rPr lang="en-US" dirty="0"/>
              <a:t> you do what I command you. </a:t>
            </a:r>
          </a:p>
          <a:p>
            <a:pPr marL="274320" indent="-274320"/>
            <a:r>
              <a:rPr lang="en-US" altLang="en-US" b="0" dirty="0"/>
              <a:t>4.  The flip side of that is that if we break the commandments, that breaks our friendship with the Lord.</a:t>
            </a:r>
          </a:p>
          <a:p>
            <a:pPr marL="274320" indent="-274320"/>
            <a:r>
              <a:rPr lang="en-US" altLang="en-US" b="0" dirty="0"/>
              <a:t>5.  So, to keep abiding in the love of Jesus we need to keep obeying the commandments.</a:t>
            </a:r>
          </a:p>
          <a:p>
            <a:pPr marL="274320" indent="-274320"/>
            <a:r>
              <a:rPr lang="en-US" altLang="en-US" b="0" dirty="0"/>
              <a:t>6.  That means we need to keep living in love toward God and others.</a:t>
            </a:r>
          </a:p>
          <a:p>
            <a:pPr marL="274320" indent="-274320"/>
            <a:r>
              <a:rPr lang="en-US" altLang="en-US" b="0" dirty="0"/>
              <a:t>7.  Paul writes to the Corinthians:</a:t>
            </a:r>
          </a:p>
          <a:p>
            <a:pPr marL="274320" indent="-274320"/>
            <a:r>
              <a:rPr lang="en-US" altLang="en-US" b="1" dirty="0"/>
              <a:t>1 Corinthians 16:14 NKJV </a:t>
            </a:r>
            <a:r>
              <a:rPr lang="en-US" altLang="en-US" b="0" dirty="0"/>
              <a:t>- Let all that you do be done with love.</a:t>
            </a:r>
          </a:p>
          <a:p>
            <a:pPr marL="274320" indent="-274320"/>
            <a:r>
              <a:rPr lang="en-US" altLang="en-US" b="0" dirty="0"/>
              <a:t>8.  And to the Romans he writes.</a:t>
            </a:r>
          </a:p>
          <a:p>
            <a:pPr marL="274320" indent="-274320"/>
            <a:r>
              <a:rPr lang="en-US" altLang="en-US" b="1" dirty="0"/>
              <a:t>Romans 13:10 ESV </a:t>
            </a:r>
            <a:r>
              <a:rPr lang="en-US" altLang="en-US" b="0" dirty="0"/>
              <a:t>- Love does no wrong to a neighbor; therefore, love is the fulfilling of the law.</a:t>
            </a:r>
          </a:p>
          <a:p>
            <a:pPr marL="274320" indent="-274320"/>
            <a:r>
              <a:rPr lang="en-US" altLang="en-US" b="0" dirty="0"/>
              <a:t>9. We abide in Jesus by obeying His commandments to love.</a:t>
            </a:r>
          </a:p>
          <a:p>
            <a:pPr marL="274320" indent="-274320"/>
            <a:r>
              <a:rPr lang="en-US" altLang="en-US" b="0" dirty="0"/>
              <a:t>10. Disobeying His commandments is sin, and that breaks our fellowship and our friendship with Jesus.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19</a:t>
            </a:fld>
            <a:endParaRPr lang="en-US" dirty="0"/>
          </a:p>
        </p:txBody>
      </p:sp>
    </p:spTree>
    <p:extLst>
      <p:ext uri="{BB962C8B-B14F-4D97-AF65-F5344CB8AC3E}">
        <p14:creationId xmlns:p14="http://schemas.microsoft.com/office/powerpoint/2010/main" val="2660997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 </a:t>
            </a:r>
          </a:p>
          <a:p>
            <a:pPr marL="274320" indent="-274320"/>
            <a:r>
              <a:rPr lang="en-US" dirty="0"/>
              <a:t>1.  Psalm 119 is all about the law of God, the word of God, the commandments of God</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2.  The title given for Psalm 119 in the KJV is “Meditations and Prayers Relating to the Law of God.”</a:t>
            </a:r>
          </a:p>
          <a:p>
            <a:pPr marL="274320" indent="-274320"/>
            <a:r>
              <a:rPr lang="en-US" sz="1200" b="0" i="0" kern="1200" dirty="0">
                <a:solidFill>
                  <a:schemeClr val="tx1"/>
                </a:solidFill>
                <a:effectLst/>
                <a:latin typeface="Arial" charset="0"/>
                <a:ea typeface="+mn-ea"/>
                <a:cs typeface="+mn-cs"/>
              </a:rPr>
              <a:t>3.  Psalm 119 is the longest chapter in the Bible with 176 verses.</a:t>
            </a:r>
          </a:p>
          <a:p>
            <a:pPr marL="274320" indent="-274320"/>
            <a:r>
              <a:rPr lang="en-US" sz="1200" b="0" i="0" kern="1200" dirty="0">
                <a:solidFill>
                  <a:schemeClr val="tx1"/>
                </a:solidFill>
                <a:effectLst/>
                <a:latin typeface="Arial" charset="0"/>
                <a:ea typeface="+mn-ea"/>
                <a:cs typeface="+mn-cs"/>
              </a:rPr>
              <a:t>4.  It is referred to as an acrostic poem where each new stanza of eight verses begins with the next successive letter of the Hebrew alphabet having 22 letters in all. (22 x 8 = 176 verses total)</a:t>
            </a:r>
          </a:p>
          <a:p>
            <a:pPr marL="274320" indent="-274320"/>
            <a:r>
              <a:rPr lang="en-US" sz="1200" b="0" i="0" kern="1200" dirty="0">
                <a:solidFill>
                  <a:schemeClr val="tx1"/>
                </a:solidFill>
                <a:effectLst/>
                <a:latin typeface="Arial" charset="0"/>
                <a:ea typeface="+mn-ea"/>
                <a:cs typeface="+mn-cs"/>
              </a:rPr>
              <a:t>5.  It uses at least eight different words in Hebrew to describe God’s word or His law.</a:t>
            </a:r>
          </a:p>
          <a:p>
            <a:pPr marL="274320" indent="-274320"/>
            <a:r>
              <a:rPr lang="en-US" dirty="0"/>
              <a:t>6.  These are commonly translated into English as:  law, testimonies, precepts, statutes, commandments, judgments (or ordinances), word, and promises (or sayings).</a:t>
            </a:r>
          </a:p>
          <a:p>
            <a:pPr marL="274320" indent="-274320"/>
            <a:r>
              <a:rPr lang="en-US" dirty="0"/>
              <a:t>7.  What verses of Psalm 119 do you know by heart?</a:t>
            </a:r>
          </a:p>
          <a:p>
            <a:pPr marL="274320" indent="-274320"/>
            <a:r>
              <a:rPr lang="en-US" dirty="0"/>
              <a:t>8.  How about:</a:t>
            </a:r>
          </a:p>
          <a:p>
            <a:pPr marL="274320" indent="-274320"/>
            <a:r>
              <a:rPr lang="en-US" b="1" dirty="0"/>
              <a:t>Psalm 119:11 KJV</a:t>
            </a:r>
            <a:r>
              <a:rPr lang="en-US" dirty="0"/>
              <a:t> - Thy word have I hid in mine heart, that I might not sin against thee.</a:t>
            </a:r>
          </a:p>
          <a:p>
            <a:pPr marL="274320" indent="-274320"/>
            <a:r>
              <a:rPr lang="en-US" b="1" dirty="0"/>
              <a:t>Psalm 119:105 KJV </a:t>
            </a:r>
            <a:r>
              <a:rPr lang="en-US" dirty="0"/>
              <a:t>-  Thy word is a lamp unto my feet, and a light unto my path.</a:t>
            </a:r>
          </a:p>
          <a:p>
            <a:pPr marL="274320" indent="-274320"/>
            <a:r>
              <a:rPr lang="en-US" b="1" dirty="0"/>
              <a:t>Psalm 119:165 KJV</a:t>
            </a:r>
            <a:r>
              <a:rPr lang="en-US" dirty="0"/>
              <a:t> -  Great peace have they which love thy law: and nothing shall offend them.</a:t>
            </a:r>
          </a:p>
          <a:p>
            <a:pPr marL="274320" indent="-274320"/>
            <a:endParaRPr lang="en-US" dirty="0"/>
          </a:p>
          <a:p>
            <a:pPr marL="274320" indent="-274320"/>
            <a:r>
              <a:rPr lang="en-US" b="1" dirty="0"/>
              <a:t>B3: </a:t>
            </a:r>
          </a:p>
          <a:p>
            <a:pPr marL="274320" indent="-274320"/>
            <a:r>
              <a:rPr lang="en-US" dirty="0"/>
              <a:t>1.  How would you describe the precepts of God?</a:t>
            </a:r>
          </a:p>
          <a:p>
            <a:pPr marL="274320" indent="-274320"/>
            <a:r>
              <a:rPr lang="en-US" dirty="0"/>
              <a:t>2.  When we think of precepts of God, the synonym that comes to my mind is principles: “God’s principles for proper living.”</a:t>
            </a:r>
          </a:p>
          <a:p>
            <a:pPr marL="274320" indent="-274320"/>
            <a:r>
              <a:rPr lang="en-US" dirty="0"/>
              <a:t>3.  Webster define precept as: “a command or principle intended especially as a general rule of action.”</a:t>
            </a:r>
          </a:p>
          <a:p>
            <a:pPr marL="274320" indent="-274320"/>
            <a:r>
              <a:rPr lang="en-US" dirty="0"/>
              <a:t>4.  Perplexity AI gives this helpful definition:</a:t>
            </a:r>
          </a:p>
          <a:p>
            <a:pPr marL="731520" lvl="1" indent="-274320"/>
            <a:r>
              <a:rPr lang="en-US" dirty="0"/>
              <a:t>“In Psalm 119, precepts means God’s specific instructions or appointed rules for how His people should live. The idea is not just general wisdom, but concrete guidance to be obeyed.”</a:t>
            </a:r>
          </a:p>
          <a:p>
            <a:pPr marL="274320" indent="-274320"/>
            <a:endParaRPr lang="en-US" dirty="0"/>
          </a:p>
          <a:p>
            <a:pPr marL="274320" indent="-274320"/>
            <a:r>
              <a:rPr lang="en-US" b="1" dirty="0"/>
              <a:t>B4:</a:t>
            </a:r>
          </a:p>
          <a:p>
            <a:pPr marL="274320" indent="-274320"/>
            <a:r>
              <a:rPr lang="en-US" dirty="0"/>
              <a:t>1.  He promises to never forget them.</a:t>
            </a:r>
          </a:p>
          <a:p>
            <a:pPr marL="274320" indent="-274320"/>
            <a:r>
              <a:rPr lang="en-US" dirty="0"/>
              <a:t>2.  Is that a promise that we need to make too?</a:t>
            </a:r>
          </a:p>
          <a:p>
            <a:pPr marL="274320" indent="-274320"/>
            <a:r>
              <a:rPr lang="en-US" dirty="0"/>
              <a:t>3.  To do that, where do we need to have God’s law?</a:t>
            </a:r>
          </a:p>
          <a:p>
            <a:pPr marL="274320" indent="-274320"/>
            <a:r>
              <a:rPr lang="en-US" dirty="0"/>
              <a:t>4.  It needs to be written in our hearts and put into our minds.</a:t>
            </a:r>
          </a:p>
          <a:p>
            <a:pPr marL="274320" indent="-274320"/>
            <a:r>
              <a:rPr lang="en-US" dirty="0"/>
              <a:t>5.  We need to know, memorize, and remember the principles and instructions of God’s word.</a:t>
            </a:r>
          </a:p>
          <a:p>
            <a:pPr marL="274320" indent="-274320"/>
            <a:r>
              <a:rPr lang="en-US" dirty="0"/>
              <a:t>6.  This is what is to occur in the New Covenant of faith in Jesus Christ and the Holy Spirit’s work in our lives.</a:t>
            </a:r>
          </a:p>
          <a:p>
            <a:pPr marL="274320" indent="-274320"/>
            <a:r>
              <a:rPr lang="en-US" b="1" dirty="0"/>
              <a:t>Hebrews 8:10 KJV </a:t>
            </a:r>
            <a:r>
              <a:rPr lang="en-US" dirty="0"/>
              <a:t>- For this is the covenant that I will make with the house of Israel after those days, saith the Lord; I will put my laws into their mind, and write them in their hearts: and I will be to them a God, and they shall be to me a people:</a:t>
            </a:r>
          </a:p>
          <a:p>
            <a:pPr marL="274320" indent="-274320"/>
            <a:endParaRPr lang="en-US" dirty="0"/>
          </a:p>
          <a:p>
            <a:pPr marL="274320" indent="-274320"/>
            <a:r>
              <a:rPr lang="en-US" b="1" dirty="0"/>
              <a:t>B5:</a:t>
            </a:r>
          </a:p>
          <a:p>
            <a:pPr marL="274320" indent="-274320"/>
            <a:r>
              <a:rPr lang="en-US" dirty="0"/>
              <a:t>1.  Here we can think of the precepts about which the psalmist writes as not just the commandments of God but of all the principles for right living revealed in the word of God.</a:t>
            </a:r>
          </a:p>
          <a:p>
            <a:pPr marL="274320" indent="-274320"/>
            <a:r>
              <a:rPr lang="en-US" dirty="0"/>
              <a:t>2.  Paul wrote to Timothy saying:</a:t>
            </a:r>
          </a:p>
          <a:p>
            <a:pPr marL="274320" indent="-274320"/>
            <a:r>
              <a:rPr lang="en-US" b="1" dirty="0"/>
              <a:t>2 Timothy 3:15 KJV </a:t>
            </a:r>
            <a:r>
              <a:rPr lang="en-US" dirty="0"/>
              <a:t>- And that from a child thou hast known the holy scriptures, which are able to make thee wise unto salvation through faith which is in Christ Jesus.</a:t>
            </a:r>
          </a:p>
          <a:p>
            <a:pPr marL="274320" indent="-274320"/>
            <a:r>
              <a:rPr lang="en-US" dirty="0"/>
              <a:t>3.  It is the holy Scriptures which are able to lead us unto salvation.</a:t>
            </a:r>
          </a:p>
          <a:p>
            <a:pPr marL="274320" indent="-274320"/>
            <a:r>
              <a:rPr lang="en-US" dirty="0"/>
              <a:t>4.  And it is in the Scriptures  that we find the principle that the just shall live by faith.</a:t>
            </a:r>
          </a:p>
          <a:p>
            <a:pPr marL="274320" indent="-274320"/>
            <a:r>
              <a:rPr lang="en-US" dirty="0"/>
              <a:t>5.  Or, as some translations put it: “the one who, by faith, is just (or justified) shall live.”</a:t>
            </a:r>
          </a:p>
          <a:p>
            <a:pPr marL="274320" indent="-274320"/>
            <a:r>
              <a:rPr lang="en-US" dirty="0"/>
              <a:t>6.  So justification by grace through faith was available to the psalmist just as it is available to us today.</a:t>
            </a:r>
          </a:p>
          <a:p>
            <a:pPr marL="274320" indent="-274320"/>
            <a:r>
              <a:rPr lang="en-US" dirty="0"/>
              <a:t>7.  There is a key phrase in our memory text that reveals the psalmist’s grasp of salvation by grace through faith.</a:t>
            </a:r>
          </a:p>
          <a:p>
            <a:pPr marL="274320" indent="-274320"/>
            <a:r>
              <a:rPr lang="en-US" dirty="0"/>
              <a:t>8.  Look at how he begins verse 94: “I am yours, save me.”</a:t>
            </a:r>
          </a:p>
          <a:p>
            <a:pPr marL="274320" indent="-274320"/>
            <a:r>
              <a:rPr lang="en-US" dirty="0"/>
              <a:t>9.  Here he doesn’t plead his obedience to the law as the basis of his salvation.</a:t>
            </a:r>
          </a:p>
          <a:p>
            <a:pPr marL="274320" indent="-274320"/>
            <a:r>
              <a:rPr lang="en-US" dirty="0"/>
              <a:t>10. Instead, he pleads his relationship with the Lord: “I am yours.”</a:t>
            </a:r>
          </a:p>
          <a:p>
            <a:pPr marL="274320" indent="-274320"/>
            <a:r>
              <a:rPr lang="en-US" dirty="0"/>
              <a:t>11. He is surrendered in love and trust to the God who alone can save.</a:t>
            </a:r>
          </a:p>
          <a:p>
            <a:pPr marL="274320" indent="-274320"/>
            <a:r>
              <a:rPr lang="en-US" dirty="0"/>
              <a:t>12. His acceptance of the precepts of the Lord is evidence of his relationship with the Lord.</a:t>
            </a:r>
          </a:p>
          <a:p>
            <a:pPr marL="274320" indent="-274320"/>
            <a:r>
              <a:rPr lang="en-US" dirty="0"/>
              <a:t>13. But the salvation comes by God’s grace through the psalmist’s faith which leads to a relationship of love and trust.</a:t>
            </a:r>
            <a:br>
              <a:rPr lang="en-US" dirty="0"/>
            </a:b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buFontTx/>
              <a:buNone/>
            </a:pPr>
            <a:r>
              <a:rPr lang="en-US" b="1" dirty="0"/>
              <a:t>Q1:  What does the blood of Jesus represent in this verse?</a:t>
            </a:r>
          </a:p>
          <a:p>
            <a:pPr marL="274320" indent="-274320">
              <a:buFontTx/>
              <a:buNone/>
            </a:pPr>
            <a:r>
              <a:rPr lang="en-US" dirty="0"/>
              <a:t>1.  It represents the blood that He shed on Calvary for the forgiveness of our sins.</a:t>
            </a:r>
          </a:p>
          <a:p>
            <a:pPr marL="274320" indent="-274320">
              <a:buFontTx/>
              <a:buNone/>
            </a:pPr>
            <a:r>
              <a:rPr lang="en-US" altLang="en-US" b="0" dirty="0"/>
              <a:t>2.  It represents the sinless life that He sacrificed to pay the wages of sin for us.</a:t>
            </a:r>
          </a:p>
          <a:p>
            <a:pPr marL="274320" indent="-274320">
              <a:buFontTx/>
              <a:buNone/>
            </a:pPr>
            <a:r>
              <a:rPr lang="en-US" altLang="en-US" dirty="0"/>
              <a:t>3.  When we trust in His blood for our forgiveness, our sins are laid on Him when we repent and confess them.</a:t>
            </a:r>
          </a:p>
          <a:p>
            <a:pPr marL="274320" indent="-274320">
              <a:buFontTx/>
              <a:buNone/>
            </a:pPr>
            <a:r>
              <a:rPr lang="en-US" altLang="en-US" dirty="0"/>
              <a:t>4.  His death is accepted by the Father as the payment for our sins.</a:t>
            </a:r>
          </a:p>
          <a:p>
            <a:pPr marL="274320" indent="-274320">
              <a:buFontTx/>
              <a:buNone/>
            </a:pPr>
            <a:r>
              <a:rPr lang="en-US" altLang="en-US" dirty="0"/>
              <a:t>5.  When we are cleansed from all sin, we are justified: “just-as-if-I” had not sinned.</a:t>
            </a:r>
          </a:p>
          <a:p>
            <a:pPr marL="274320" indent="-274320">
              <a:buFontTx/>
              <a:buNone/>
            </a:pPr>
            <a:r>
              <a:rPr lang="en-US" altLang="en-US" dirty="0"/>
              <a:t>6.  This brings us into a right relationship with God where we are declared righteous.</a:t>
            </a:r>
          </a:p>
          <a:p>
            <a:pPr marL="274320" indent="-274320">
              <a:buFontTx/>
              <a:buNone/>
            </a:pPr>
            <a:r>
              <a:rPr lang="en-US" altLang="en-US" dirty="0"/>
              <a:t>7.  This is salvation by grace through faith.</a:t>
            </a:r>
          </a:p>
          <a:p>
            <a:pPr marL="274320" indent="-274320">
              <a:buFontTx/>
              <a:buNone/>
            </a:pPr>
            <a:r>
              <a:rPr lang="en-US" altLang="en-US" dirty="0"/>
              <a:t>8.  Grace is God’s part: giving His Son Jesus to die for our sins.</a:t>
            </a:r>
          </a:p>
          <a:p>
            <a:pPr marL="274320" indent="-274320">
              <a:buFontTx/>
              <a:buNone/>
            </a:pPr>
            <a:r>
              <a:rPr lang="en-US" altLang="en-US" dirty="0"/>
              <a:t>9.  Faith is our part: receiving Jesus as our Savior and Lord and trusting in His blood for forgiveness.</a:t>
            </a:r>
          </a:p>
          <a:p>
            <a:pPr marL="274320" indent="-274320">
              <a:buFontTx/>
              <a:buNone/>
            </a:pPr>
            <a:r>
              <a:rPr lang="en-US" altLang="en-US" dirty="0"/>
              <a:t>10. As Paul writes in:</a:t>
            </a:r>
          </a:p>
          <a:p>
            <a:pPr marL="274320" indent="-274320">
              <a:buFontTx/>
              <a:buNone/>
            </a:pPr>
            <a:r>
              <a:rPr lang="en-US" altLang="en-US" b="1" dirty="0"/>
              <a:t>2 Corinthians 5:21 NKJV </a:t>
            </a:r>
            <a:r>
              <a:rPr lang="en-US" altLang="en-US" dirty="0"/>
              <a:t>- For He made Him who knew no sin to be sin for us, that we might become the righteousness of God in Him.</a:t>
            </a:r>
          </a:p>
          <a:p>
            <a:pPr marL="274320" indent="-274320">
              <a:buFontTx/>
              <a:buNone/>
            </a:pPr>
            <a:r>
              <a:rPr lang="en-US" altLang="en-US" dirty="0"/>
              <a:t>11. This is what Luther called the great exchange: Jesus took our sins and gave us His righteousness.</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69721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How do we need to deal with our sin in order to be justified and declared righteous?</a:t>
            </a:r>
          </a:p>
          <a:p>
            <a:pPr marL="274320" indent="-274320"/>
            <a:r>
              <a:rPr lang="en-US" dirty="0"/>
              <a:t>We need to confess our sins and repent of them.</a:t>
            </a:r>
          </a:p>
          <a:p>
            <a:pPr marL="274320" indent="-274320"/>
            <a:r>
              <a:rPr lang="en-US" dirty="0"/>
              <a:t>The one who forgives us is the one whose blood cleanses us from all sin in the two verses just before this one.</a:t>
            </a:r>
          </a:p>
          <a:p>
            <a:pPr marL="274320" indent="-274320"/>
            <a:r>
              <a:rPr lang="en-US" dirty="0"/>
              <a:t>So we need to come to Jesus, receive Him as the Son of God and our Savior from sin, and trust in His death and resurrection for the forgiveness of our sins.</a:t>
            </a:r>
          </a:p>
          <a:p>
            <a:pPr marL="274320" indent="-274320"/>
            <a:r>
              <a:rPr lang="en-US" dirty="0"/>
              <a:t>And the promise of this verse is that He will forgive us and cleanse us from all unrighteousness.</a:t>
            </a:r>
          </a:p>
          <a:p>
            <a:pPr marL="274320" indent="-274320"/>
            <a:r>
              <a:rPr lang="en-US" dirty="0"/>
              <a:t>This is the work of Jesus in the heavenly sanctuary, applying the atoning blood which He shed to sinners who come to Him in faith and repentance.</a:t>
            </a:r>
          </a:p>
          <a:p>
            <a:pPr marL="274320" indent="-274320"/>
            <a:r>
              <a:rPr lang="en-US" dirty="0"/>
              <a:t>When Jesus forgives us, we are declared justified in the courts of heaven, our names are written in the Lamb’s Book of Life, and we are saved.</a:t>
            </a:r>
          </a:p>
          <a:p>
            <a:pPr marL="274320" indent="-274320"/>
            <a:r>
              <a:rPr lang="en-US" dirty="0"/>
              <a:t>Saved by God’s grace in sending Jesus to save us, and our faith in receiving Jesus as our personal Savior and Lord.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416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r>
              <a:rPr lang="en-US" altLang="en-US" b="1" dirty="0"/>
              <a:t>Q1:  What is the only way to be justified and declared righteous?</a:t>
            </a:r>
          </a:p>
          <a:p>
            <a:pPr marL="274320" indent="-457200"/>
            <a:r>
              <a:rPr lang="en-US" altLang="en-US" dirty="0"/>
              <a:t>1.  Paul considers two ways here: one of which works and the other does not.</a:t>
            </a:r>
          </a:p>
          <a:p>
            <a:pPr marL="274320" indent="-457200"/>
            <a:r>
              <a:rPr lang="en-US" altLang="en-US" dirty="0"/>
              <a:t>2.  We are justified by faith in the Lord Jesus Christ, trusting in His shed blood for the forgiveness of our sins and eternal life with God.</a:t>
            </a:r>
          </a:p>
          <a:p>
            <a:pPr marL="274320" indent="-457200"/>
            <a:r>
              <a:rPr lang="en-US" altLang="en-US" dirty="0"/>
              <a:t>3.  The law has no power to forgive our sins.</a:t>
            </a:r>
          </a:p>
          <a:p>
            <a:pPr marL="274320" indent="-457200"/>
            <a:r>
              <a:rPr lang="en-US" altLang="en-US" dirty="0"/>
              <a:t>4.  The law points out sin.</a:t>
            </a:r>
          </a:p>
          <a:p>
            <a:pPr marL="274320" indent="-457200"/>
            <a:r>
              <a:rPr lang="en-US" altLang="en-US" dirty="0"/>
              <a:t>5.  Paul wrote to the Romans:</a:t>
            </a:r>
          </a:p>
          <a:p>
            <a:pPr marL="274320" indent="-457200"/>
            <a:r>
              <a:rPr lang="en-US" altLang="en-US" b="1" dirty="0"/>
              <a:t>Romans 7:7 NKJV </a:t>
            </a:r>
            <a:r>
              <a:rPr lang="en-US" altLang="en-US" dirty="0"/>
              <a:t>- …I would not have known sin except through the law. For I would not have known covetousness unless the law had said, "You shall not covet."</a:t>
            </a:r>
          </a:p>
          <a:p>
            <a:pPr marL="274320" indent="-457200"/>
            <a:r>
              <a:rPr lang="en-US" altLang="en-US" dirty="0"/>
              <a:t>6.  The law is like a mirror that shows us we are sinners.</a:t>
            </a:r>
          </a:p>
          <a:p>
            <a:pPr marL="274320" indent="-457200"/>
            <a:r>
              <a:rPr lang="en-US" altLang="en-US" dirty="0"/>
              <a:t>7.  But the law cannot forgive sins, only the blood of Jesus can.</a:t>
            </a:r>
          </a:p>
          <a:p>
            <a:pPr marL="274320" indent="-457200"/>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0808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[See notes on linked slide.]</a:t>
            </a:r>
          </a:p>
          <a:p>
            <a:pPr marL="274320" indent="-274320"/>
            <a:endParaRPr lang="en-US" b="0" dirty="0"/>
          </a:p>
          <a:p>
            <a:pPr marL="274320" indent="-274320"/>
            <a:r>
              <a:rPr lang="en-US" b="1" dirty="0"/>
              <a:t>B5:</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311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a:p>
            <a:pPr marL="274320" indent="-274320"/>
            <a:r>
              <a:rPr lang="en-US" b="1" dirty="0"/>
              <a:t>B4:</a:t>
            </a:r>
          </a:p>
          <a:p>
            <a:pPr marL="274320" indent="-274320"/>
            <a:r>
              <a:rPr lang="en-US" b="0" dirty="0"/>
              <a:t>1.  When we trust Christ as our Savior we are adopted into the family of God.</a:t>
            </a:r>
          </a:p>
          <a:p>
            <a:pPr marL="274320" indent="-274320"/>
            <a:r>
              <a:rPr lang="en-US" b="0" dirty="0"/>
              <a:t>2.  John 1:12 tells us:</a:t>
            </a:r>
          </a:p>
          <a:p>
            <a:pPr marL="274320" indent="-274320"/>
            <a:r>
              <a:rPr lang="en-US" b="1" dirty="0"/>
              <a:t>John 1:12 KJV </a:t>
            </a:r>
            <a:r>
              <a:rPr lang="en-US" b="0" dirty="0"/>
              <a:t>- But as many as received him, to them gave he power to become the sons of God, even to them that believe on his name:</a:t>
            </a:r>
          </a:p>
          <a:p>
            <a:pPr marL="274320" indent="-274320"/>
            <a:r>
              <a:rPr lang="en-US" b="0" dirty="0"/>
              <a:t>3.  And Paul writes in:</a:t>
            </a:r>
          </a:p>
          <a:p>
            <a:pPr marL="274320" indent="-274320"/>
            <a:r>
              <a:rPr lang="en-US" b="1" dirty="0"/>
              <a:t>Galatians 4:4-6 KJV</a:t>
            </a:r>
            <a:r>
              <a:rPr lang="en-US" b="0" dirty="0"/>
              <a:t> - 4 But when the fulness of the time was come, God sent forth his Son, made of a woman, made under the law, 5 To redeem them that were under the law, that we might receive </a:t>
            </a:r>
            <a:r>
              <a:rPr lang="en-US" b="1" dirty="0"/>
              <a:t>the adoption of sons</a:t>
            </a:r>
            <a:r>
              <a:rPr lang="en-US" b="0" dirty="0"/>
              <a:t>. 6 And because ye are sons, God hath sent forth the Spirit of his Son into your hearts, crying, Abba, Father.</a:t>
            </a:r>
          </a:p>
          <a:p>
            <a:pPr marL="274320" indent="-274320"/>
            <a:r>
              <a:rPr lang="en-US" b="0" dirty="0"/>
              <a:t>4.  So when we come to Christ, we are adopted into the family of God as redeemed sons and daughters of God.</a:t>
            </a:r>
          </a:p>
          <a:p>
            <a:pPr marL="274320" indent="-274320"/>
            <a:r>
              <a:rPr lang="en-US" b="0" dirty="0"/>
              <a:t>5.  We are His children.</a:t>
            </a:r>
          </a:p>
          <a:p>
            <a:pPr marL="274320" indent="-274320"/>
            <a:r>
              <a:rPr lang="en-US" b="0" dirty="0"/>
              <a:t>6.  What happens to that status when we sin?  </a:t>
            </a:r>
          </a:p>
          <a:p>
            <a:pPr marL="274320" indent="-274320"/>
            <a:r>
              <a:rPr lang="en-US" b="0" dirty="0"/>
              <a:t>7.  </a:t>
            </a:r>
            <a:r>
              <a:rPr lang="en-US" b="1" dirty="0"/>
              <a:t>Does God kick us out of the family, or does He just put us in time out?</a:t>
            </a:r>
          </a:p>
          <a:p>
            <a:pPr marL="274320" indent="-274320"/>
            <a:r>
              <a:rPr lang="en-US" b="0" dirty="0"/>
              <a:t>8.  Well, it depends on how serious the sin is.</a:t>
            </a:r>
          </a:p>
          <a:p>
            <a:pPr marL="274320" indent="-274320"/>
            <a:r>
              <a:rPr lang="en-US" b="0" dirty="0"/>
              <a:t>9.  There is such a thing as apostasy where we turn our back on Christ and deny Him as our personal Savior and Lord, and we go back to the world and wallow in sin.</a:t>
            </a:r>
          </a:p>
          <a:p>
            <a:pPr marL="274320" indent="-274320"/>
            <a:r>
              <a:rPr lang="en-US" b="0" dirty="0"/>
              <a:t>10. When that happens, we do lose our status as children of God.</a:t>
            </a:r>
          </a:p>
          <a:p>
            <a:pPr marL="274320" indent="-274320"/>
            <a:r>
              <a:rPr lang="en-US" b="0" dirty="0"/>
              <a:t>11. That doesn’t mean we can’t come back at a later point in our life, in repentance and be baptized again and be forgiven.</a:t>
            </a:r>
          </a:p>
          <a:p>
            <a:pPr marL="274320" indent="-274320"/>
            <a:r>
              <a:rPr lang="en-US" b="0" dirty="0"/>
              <a:t>12. But if we die in a condition of apostasy, we are lost.</a:t>
            </a:r>
          </a:p>
          <a:p>
            <a:pPr marL="274320" indent="-274320"/>
            <a:r>
              <a:rPr lang="en-US" b="0" dirty="0"/>
              <a:t>13. But that is not the usual case for a born-again Christian that falls into sin.</a:t>
            </a:r>
          </a:p>
          <a:p>
            <a:pPr marL="274320" indent="-274320"/>
            <a:r>
              <a:rPr lang="en-US" b="0" dirty="0"/>
              <a:t>14. Instead of turning our back on Christ, we turn toward Him in confession and repentance.</a:t>
            </a:r>
          </a:p>
          <a:p>
            <a:pPr marL="274320" indent="-274320"/>
            <a:r>
              <a:rPr lang="en-US" b="0" dirty="0"/>
              <a:t>15. Sin does break our fellowship with God but not our saving relationship with Him.</a:t>
            </a:r>
          </a:p>
          <a:p>
            <a:pPr marL="274320" indent="-274320"/>
            <a:r>
              <a:rPr lang="en-US" b="0" dirty="0"/>
              <a:t>16. He puts us in time out until the HS convicts us of sin, and we confess our sins and are forgiven, and the fellowship is restored.</a:t>
            </a:r>
          </a:p>
          <a:p>
            <a:pPr marL="274320" indent="-274320"/>
            <a:r>
              <a:rPr lang="en-US" b="0" dirty="0"/>
              <a:t>17. Now the devil will try to convince you that when you sin, you are a hopeless sinner.</a:t>
            </a:r>
          </a:p>
          <a:p>
            <a:pPr marL="274320" indent="-274320"/>
            <a:r>
              <a:rPr lang="en-US" b="0" dirty="0"/>
              <a:t>18. He’ll be telling you, “If you drop the soap, you </a:t>
            </a:r>
            <a:r>
              <a:rPr lang="en-US" b="0" dirty="0" err="1"/>
              <a:t>gotta</a:t>
            </a:r>
            <a:r>
              <a:rPr lang="en-US" b="0" dirty="0"/>
              <a:t> get out of the shower.”</a:t>
            </a:r>
          </a:p>
          <a:p>
            <a:pPr marL="274320" indent="-274320"/>
            <a:r>
              <a:rPr lang="en-US" b="0" dirty="0"/>
              <a:t>19. Don’t believe him: stay in the shower, pick up the soap, and let the Lord Jesus make you clean.</a:t>
            </a:r>
          </a:p>
          <a:p>
            <a:pPr marL="274320" indent="-274320"/>
            <a:endParaRPr lang="en-US" b="0" dirty="0"/>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522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B1:</a:t>
            </a:r>
          </a:p>
          <a:p>
            <a:pPr marL="274320" indent="-274320"/>
            <a:r>
              <a:rPr lang="en-US" altLang="en-US" dirty="0"/>
              <a:t>[See notes on linked slide.]</a:t>
            </a:r>
          </a:p>
          <a:p>
            <a:pPr marL="274320" indent="-274320"/>
            <a:endParaRPr lang="en-US" altLang="en-US" dirty="0"/>
          </a:p>
          <a:p>
            <a:pPr marL="274320" indent="-274320"/>
            <a:r>
              <a:rPr lang="en-US" altLang="en-US" b="1" dirty="0"/>
              <a:t>B2:</a:t>
            </a:r>
          </a:p>
          <a:p>
            <a:pPr marL="274320" indent="-274320"/>
            <a:r>
              <a:rPr lang="en-US" altLang="en-US" dirty="0"/>
              <a:t>[See notes on linked slide.]</a:t>
            </a:r>
          </a:p>
          <a:p>
            <a:pPr marL="274320" indent="-274320"/>
            <a:endParaRPr lang="en-US" altLang="en-US" dirty="0"/>
          </a:p>
          <a:p>
            <a:pPr marL="274320" indent="-274320"/>
            <a:r>
              <a:rPr lang="en-US" altLang="en-US" b="1" dirty="0"/>
              <a:t>B3:</a:t>
            </a:r>
          </a:p>
          <a:p>
            <a:pPr marL="274320" indent="-274320"/>
            <a:r>
              <a:rPr lang="en-US" altLang="en-US" dirty="0"/>
              <a:t>[See notes on linked slide.]</a:t>
            </a:r>
          </a:p>
          <a:p>
            <a:pPr marL="274320" indent="-274320"/>
            <a:endParaRPr lang="en-US" altLang="en-US" dirty="0"/>
          </a:p>
          <a:p>
            <a:pPr marL="274320" indent="-274320"/>
            <a:r>
              <a:rPr lang="en-US" altLang="en-US" b="1" dirty="0"/>
              <a:t>B4:</a:t>
            </a:r>
          </a:p>
          <a:p>
            <a:pPr marL="274320" indent="-274320"/>
            <a:r>
              <a:rPr lang="en-US" altLang="en-US" dirty="0"/>
              <a:t>1.  In short, this is the work of the Holy Spirit.</a:t>
            </a:r>
          </a:p>
          <a:p>
            <a:pPr marL="274320" indent="-274320"/>
            <a:r>
              <a:rPr lang="en-US" altLang="en-US" dirty="0"/>
              <a:t>2.  Justification comes through faith in Jesus Christ for the forgiveness of our sins.</a:t>
            </a:r>
          </a:p>
          <a:p>
            <a:pPr marL="274320" indent="-274320"/>
            <a:r>
              <a:rPr lang="en-US" altLang="en-US" dirty="0"/>
              <a:t>3.  Everyone who is justified is given the Holy Spirit to begin the process of growing in grace and becoming more like Jesus.</a:t>
            </a:r>
          </a:p>
          <a:p>
            <a:pPr marL="274320" indent="-274320"/>
            <a:r>
              <a:rPr lang="en-US" altLang="en-US" dirty="0"/>
              <a:t>4.  When we are justified, we are born again by the Holy Spirit.</a:t>
            </a:r>
          </a:p>
          <a:p>
            <a:pPr marL="274320" indent="-274320"/>
            <a:r>
              <a:rPr lang="en-US" altLang="en-US" dirty="0"/>
              <a:t>5.  Jesus told Nicodemus, you must be born again.</a:t>
            </a:r>
          </a:p>
          <a:p>
            <a:pPr marL="274320" indent="-274320"/>
            <a:r>
              <a:rPr lang="en-US" altLang="en-US" b="1" dirty="0"/>
              <a:t>John 3:5-6 NKJV</a:t>
            </a:r>
            <a:r>
              <a:rPr lang="en-US" altLang="en-US" dirty="0"/>
              <a:t> - 5 Jesus answered, "Most assuredly, I say to you, unless one is born of water and the Spirit, he cannot enter the kingdom of God. 6 "That which is born of the flesh is flesh, and that which is born of the Spirit is spirit.</a:t>
            </a:r>
          </a:p>
          <a:p>
            <a:pPr marL="274320" indent="-274320"/>
            <a:r>
              <a:rPr lang="en-US" altLang="en-US" dirty="0"/>
              <a:t>6.  So the Holy Spirit gives us a new direction in life, a new spiritual birth.</a:t>
            </a:r>
          </a:p>
          <a:p>
            <a:pPr marL="274320" indent="-274320"/>
            <a:r>
              <a:rPr lang="en-US" altLang="en-US" dirty="0"/>
              <a:t>7.  He makes us new Creations with a new world view.</a:t>
            </a:r>
          </a:p>
          <a:p>
            <a:pPr marL="274320" indent="-274320"/>
            <a:r>
              <a:rPr lang="en-US" altLang="en-US" dirty="0"/>
              <a:t>8.  Instead of chasing after sin we are now running away from it.</a:t>
            </a:r>
          </a:p>
          <a:p>
            <a:pPr marL="274320" indent="-274320"/>
            <a:r>
              <a:rPr lang="en-US" altLang="en-US" dirty="0"/>
              <a:t>9.  Paul describes it this way in 2 Cor 5:17</a:t>
            </a:r>
          </a:p>
          <a:p>
            <a:pPr marL="274320" indent="-274320"/>
            <a:r>
              <a:rPr lang="en-US" altLang="en-US" b="1" dirty="0"/>
              <a:t>2 Corinthians 5:17 NKJV </a:t>
            </a:r>
            <a:r>
              <a:rPr lang="en-US" altLang="en-US" dirty="0"/>
              <a:t>- Therefore, if anyone is in Christ, he is a new creation; old things have passed away; behold, all things have become new.</a:t>
            </a:r>
          </a:p>
          <a:p>
            <a:pPr marL="274320" indent="-274320"/>
            <a:r>
              <a:rPr lang="en-US" altLang="en-US" dirty="0"/>
              <a:t>10. The Holy Spirit produces the fruit of the Spirit in our lives which give us character traits like Jesus: love, joy, peace, patience, kindness, goodness, faithfulness, gentleness, and self-control. (Gal 5:22-23)</a:t>
            </a:r>
          </a:p>
          <a:p>
            <a:pPr marL="274320" indent="-274320"/>
            <a:r>
              <a:rPr lang="en-US" altLang="en-US" dirty="0"/>
              <a:t>11. As we behold Jesus we are changed into His likeness even as by the Spirit of the Lord. (2 Cor 3:18)</a:t>
            </a:r>
          </a:p>
          <a:p>
            <a:pPr marL="274320" indent="-274320"/>
            <a:r>
              <a:rPr lang="en-US" altLang="en-US" dirty="0"/>
              <a:t>12. The Holy Spirit pours out the agape love of God in our hearts.  (Rom 5:5)</a:t>
            </a:r>
          </a:p>
          <a:p>
            <a:pPr marL="274320" indent="-274320"/>
            <a:r>
              <a:rPr lang="en-US" altLang="en-US" dirty="0"/>
              <a:t>13. Through the HS, God writes His law on our hearts and puts it in our minds. (Heb 8:10)</a:t>
            </a:r>
          </a:p>
          <a:p>
            <a:pPr marL="274320" indent="-274320"/>
            <a:r>
              <a:rPr lang="en-US" altLang="en-US" dirty="0"/>
              <a:t>14. As we grow in love for God and love for others, we will naturally obey God’s law written in our hearts.</a:t>
            </a:r>
          </a:p>
          <a:p>
            <a:pPr marL="274320" indent="-274320"/>
            <a:r>
              <a:rPr lang="en-US" altLang="en-US" dirty="0"/>
              <a:t>15. Jesus said:</a:t>
            </a:r>
          </a:p>
          <a:p>
            <a:pPr marL="274320" indent="-274320"/>
            <a:r>
              <a:rPr lang="en-US" altLang="en-US" b="1" dirty="0"/>
              <a:t>John 14:15 ESV </a:t>
            </a:r>
            <a:r>
              <a:rPr lang="en-US" altLang="en-US" dirty="0"/>
              <a:t>- "If you love me, you will keep my commandments.”</a:t>
            </a:r>
          </a:p>
          <a:p>
            <a:pPr marL="274320" indent="-274320"/>
            <a:r>
              <a:rPr lang="en-US" altLang="en-US" dirty="0"/>
              <a:t>16. With the HS giving us agape love, the power of sin will continue to diminish and we will find joy in keeping God’s commandments.</a:t>
            </a:r>
          </a:p>
          <a:p>
            <a:pPr marL="274320" indent="-274320"/>
            <a:r>
              <a:rPr lang="en-US" altLang="en-US" b="1" dirty="0"/>
              <a:t>1 John 5:3 ESV </a:t>
            </a:r>
            <a:r>
              <a:rPr lang="en-US" altLang="en-US" dirty="0"/>
              <a:t>- For this is the love of God, that we keep his commandments. And his commandments are not burdensome.</a:t>
            </a:r>
          </a:p>
          <a:p>
            <a:pPr marL="274320" indent="-274320"/>
            <a:endParaRPr lang="en-US" altLang="en-US" dirty="0"/>
          </a:p>
          <a:p>
            <a:pPr marL="274320" indent="-274320"/>
            <a:r>
              <a:rPr lang="en-US" b="1" dirty="0"/>
              <a:t>B5:</a:t>
            </a:r>
          </a:p>
          <a:p>
            <a:pPr marL="274320" indent="-274320"/>
            <a:r>
              <a:rPr lang="en-US" b="0" dirty="0"/>
              <a:t>1.  First of all, keeping the law is for our own good. </a:t>
            </a:r>
          </a:p>
          <a:p>
            <a:pPr marL="274320" indent="-274320"/>
            <a:r>
              <a:rPr lang="en-US" b="0" dirty="0"/>
              <a:t>2.  The law is a hedge to protect us.</a:t>
            </a:r>
          </a:p>
          <a:p>
            <a:pPr marL="274320" indent="-274320"/>
            <a:r>
              <a:rPr lang="en-US" b="0" dirty="0"/>
              <a:t>3.  Stay out of trouble, stay out of jail, stay out of court, stay away from revenge, by keeping the law.</a:t>
            </a:r>
          </a:p>
          <a:p>
            <a:pPr marL="274320" indent="-274320"/>
            <a:r>
              <a:rPr lang="en-US" b="0" dirty="0"/>
              <a:t>4.  Life is always better when we obey the law of God.  </a:t>
            </a:r>
          </a:p>
          <a:p>
            <a:pPr marL="274320" indent="-274320"/>
            <a:r>
              <a:rPr lang="en-US" b="0" dirty="0"/>
              <a:t>5.  Second, we keep the law to bring glory to God.</a:t>
            </a:r>
          </a:p>
          <a:p>
            <a:pPr marL="274320" indent="-274320"/>
            <a:r>
              <a:rPr lang="en-US" b="0" dirty="0"/>
              <a:t>6.  As God’s people, we make God look good when we obey His commandments and receive His blessings.</a:t>
            </a:r>
          </a:p>
          <a:p>
            <a:r>
              <a:rPr lang="en-US" b="1" dirty="0"/>
              <a:t>Matthew 5:16 (NKJV)</a:t>
            </a:r>
          </a:p>
          <a:p>
            <a:pPr lvl="1"/>
            <a:r>
              <a:rPr lang="en-US" baseline="30000" dirty="0"/>
              <a:t>16 </a:t>
            </a:r>
            <a:r>
              <a:rPr lang="en-US" dirty="0"/>
              <a:t>Let your light so shine before men, that they may see your good works and glorify your Father in heaven.</a:t>
            </a:r>
          </a:p>
          <a:p>
            <a:pPr marL="274320" indent="-274320"/>
            <a:r>
              <a:rPr lang="en-US" b="0" dirty="0"/>
              <a:t>7.  Third, we obey the commandments of God to express our love for Him.</a:t>
            </a:r>
          </a:p>
          <a:p>
            <a:pPr marL="274320" indent="-274320"/>
            <a:r>
              <a:rPr lang="en-US" b="0" dirty="0"/>
              <a:t>8.  Jesus said:</a:t>
            </a:r>
          </a:p>
          <a:p>
            <a:r>
              <a:rPr lang="en-US" b="1" dirty="0"/>
              <a:t>John 15:14 (NKJV)</a:t>
            </a:r>
          </a:p>
          <a:p>
            <a:pPr lvl="1"/>
            <a:r>
              <a:rPr lang="en-US" baseline="30000" dirty="0"/>
              <a:t>14 </a:t>
            </a:r>
            <a:r>
              <a:rPr lang="en-US" dirty="0"/>
              <a:t>You are My friends if you do whatever I command you.</a:t>
            </a:r>
          </a:p>
          <a:p>
            <a:pPr marL="274320" indent="-274320"/>
            <a:r>
              <a:rPr lang="en-US" b="0" dirty="0"/>
              <a:t>9.  Want to be friends with Jesus?  Keep His commandments.</a:t>
            </a:r>
          </a:p>
          <a:p>
            <a:pPr marL="274320" indent="-274320"/>
            <a:endParaRPr lang="en-US" altLang="en-US" dirty="0"/>
          </a:p>
          <a:p>
            <a:pPr marL="274320" indent="-274320"/>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85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08411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588730810"/>
      </p:ext>
    </p:extLst>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511614560"/>
      </p:ext>
    </p:extLst>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542645"/>
      </p:ext>
    </p:extLst>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4096295387"/>
      </p:ext>
    </p:extLst>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99581378"/>
      </p:ext>
    </p:extLst>
  </p:cSld>
  <p:clrMapOvr>
    <a:masterClrMapping/>
  </p:clrMapOvr>
  <p:transition spd="med">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206903829"/>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14702421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65257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72597571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21266"/>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1592749"/>
      </p:ext>
    </p:extLst>
  </p:cSld>
  <p:clrMap bg1="dk2" tx1="lt1" bg2="dk1" tx2="lt2" accent1="accent1" accent2="accent2" accent3="accent3" accent4="accent4" accent5="accent5" accent6="accent6" hlink="hlink" folHlink="folHlink"/>
  <p:sldLayoutIdLst>
    <p:sldLayoutId id="2147486587" r:id="rId1"/>
    <p:sldLayoutId id="2147486588" r:id="rId2"/>
    <p:sldLayoutId id="2147486589" r:id="rId3"/>
    <p:sldLayoutId id="2147486590" r:id="rId4"/>
    <p:sldLayoutId id="2147486591"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12.jpg"/><Relationship Id="rId7" Type="http://schemas.openxmlformats.org/officeDocument/2006/relationships/slide" Target="slide15.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9</a:t>
            </a:r>
          </a:p>
          <a:p>
            <a:r>
              <a:rPr lang="en-US" dirty="0"/>
              <a:t>Sin, Gospel, and the Law</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497B-151B-4707-BC77-11EB541FF888}"/>
              </a:ext>
            </a:extLst>
          </p:cNvPr>
          <p:cNvSpPr>
            <a:spLocks noGrp="1"/>
          </p:cNvSpPr>
          <p:nvPr>
            <p:ph type="title"/>
          </p:nvPr>
        </p:nvSpPr>
        <p:spPr/>
        <p:txBody>
          <a:bodyPr/>
          <a:lstStyle/>
          <a:p>
            <a:r>
              <a:rPr lang="en-US" dirty="0"/>
              <a:t>Deuteronomy 6:24; 10:13 NKJV</a:t>
            </a:r>
          </a:p>
        </p:txBody>
      </p:sp>
      <p:sp>
        <p:nvSpPr>
          <p:cNvPr id="3" name="Content Placeholder 2">
            <a:extLst>
              <a:ext uri="{FF2B5EF4-FFF2-40B4-BE49-F238E27FC236}">
                <a16:creationId xmlns:a16="http://schemas.microsoft.com/office/drawing/2014/main" id="{71CFBB94-F0B5-4DD2-A096-9C61F1DDB31B}"/>
              </a:ext>
            </a:extLst>
          </p:cNvPr>
          <p:cNvSpPr>
            <a:spLocks noGrp="1"/>
          </p:cNvSpPr>
          <p:nvPr>
            <p:ph idx="1"/>
          </p:nvPr>
        </p:nvSpPr>
        <p:spPr/>
        <p:txBody>
          <a:bodyPr/>
          <a:lstStyle/>
          <a:p>
            <a:r>
              <a:rPr lang="en-US" dirty="0"/>
              <a:t>'And the LORD commanded us to observe all these statutes, to fear the LORD our God, </a:t>
            </a:r>
            <a:r>
              <a:rPr lang="en-US" u="sng" dirty="0"/>
              <a:t>for our good always</a:t>
            </a:r>
            <a:r>
              <a:rPr lang="en-US" dirty="0"/>
              <a:t>, that He might preserve us alive, as it is this day.</a:t>
            </a:r>
          </a:p>
          <a:p>
            <a:r>
              <a:rPr lang="en-US" dirty="0"/>
              <a:t>"and to keep the commandments of the LORD and His statutes which I command you today </a:t>
            </a:r>
            <a:r>
              <a:rPr lang="en-US" u="sng" dirty="0"/>
              <a:t>for your good</a:t>
            </a:r>
            <a:r>
              <a:rPr lang="en-US" dirty="0"/>
              <a:t>?</a:t>
            </a:r>
          </a:p>
        </p:txBody>
      </p:sp>
    </p:spTree>
    <p:extLst>
      <p:ext uri="{BB962C8B-B14F-4D97-AF65-F5344CB8AC3E}">
        <p14:creationId xmlns:p14="http://schemas.microsoft.com/office/powerpoint/2010/main" val="1502374727"/>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E875A-0444-4405-BB78-A2110E04227A}"/>
              </a:ext>
            </a:extLst>
          </p:cNvPr>
          <p:cNvSpPr>
            <a:spLocks noGrp="1"/>
          </p:cNvSpPr>
          <p:nvPr>
            <p:ph type="title"/>
          </p:nvPr>
        </p:nvSpPr>
        <p:spPr/>
        <p:txBody>
          <a:bodyPr/>
          <a:lstStyle/>
          <a:p>
            <a:r>
              <a:rPr lang="en-US" dirty="0"/>
              <a:t>Joshua 1:8 NKJV</a:t>
            </a:r>
          </a:p>
        </p:txBody>
      </p:sp>
      <p:sp>
        <p:nvSpPr>
          <p:cNvPr id="3" name="Content Placeholder 2">
            <a:extLst>
              <a:ext uri="{FF2B5EF4-FFF2-40B4-BE49-F238E27FC236}">
                <a16:creationId xmlns:a16="http://schemas.microsoft.com/office/drawing/2014/main" id="{AA7F49FA-3406-497D-AFCE-8EFD55A869DE}"/>
              </a:ext>
            </a:extLst>
          </p:cNvPr>
          <p:cNvSpPr>
            <a:spLocks noGrp="1"/>
          </p:cNvSpPr>
          <p:nvPr>
            <p:ph idx="1"/>
          </p:nvPr>
        </p:nvSpPr>
        <p:spPr/>
        <p:txBody>
          <a:bodyPr/>
          <a:lstStyle/>
          <a:p>
            <a:r>
              <a:rPr lang="en-US" dirty="0"/>
              <a:t>"This Book of the Law shall not depart from your mouth, but you shall meditate in it day and night, that you may observe to do according to all that is written in it. For then you will make your way prosperous, and then you will have good success.”  [</a:t>
            </a:r>
            <a:r>
              <a:rPr lang="en-US" dirty="0">
                <a:hlinkClick r:id="rId3" action="ppaction://hlinksldjump"/>
              </a:rPr>
              <a:t>R</a:t>
            </a:r>
            <a:r>
              <a:rPr lang="en-US" dirty="0"/>
              <a:t>]</a:t>
            </a:r>
          </a:p>
        </p:txBody>
      </p:sp>
    </p:spTree>
    <p:extLst>
      <p:ext uri="{BB962C8B-B14F-4D97-AF65-F5344CB8AC3E}">
        <p14:creationId xmlns:p14="http://schemas.microsoft.com/office/powerpoint/2010/main" val="2972191080"/>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Psalm 19:7-11 ESV</a:t>
            </a:r>
          </a:p>
        </p:txBody>
      </p:sp>
      <p:sp>
        <p:nvSpPr>
          <p:cNvPr id="3" name="Content Placeholder 2"/>
          <p:cNvSpPr>
            <a:spLocks noGrp="1"/>
          </p:cNvSpPr>
          <p:nvPr>
            <p:ph idx="1"/>
          </p:nvPr>
        </p:nvSpPr>
        <p:spPr/>
        <p:txBody>
          <a:bodyPr>
            <a:normAutofit fontScale="85000" lnSpcReduction="20000"/>
          </a:bodyPr>
          <a:lstStyle/>
          <a:p>
            <a:r>
              <a:rPr lang="en-US" dirty="0"/>
              <a:t>The law of the LORD is perfect, reviving the soul; the testimony of the LORD is sure, making wise the simple; 8 the precepts of the LORD are right, rejoicing the heart; the commandment of the LORD is pure, enlightening the eyes; 9 the fear of the LORD is clean, enduring forever; the rules of the LORD are true, and righteous altogether. 10 More to be desired are they than gold, even much fine gold; sweeter also than honey and drippings of the honeycomb. 11 Moreover, by them is your servant warned; in keeping them there is great reward. [</a:t>
            </a:r>
            <a:r>
              <a:rPr lang="en-US" dirty="0">
                <a:hlinkClick r:id="rId3" action="ppaction://hlinksldjump"/>
              </a:rPr>
              <a:t>R</a:t>
            </a:r>
            <a:r>
              <a:rPr lang="en-US" dirty="0"/>
              <a:t>]</a:t>
            </a:r>
          </a:p>
        </p:txBody>
      </p:sp>
    </p:spTree>
    <p:extLst>
      <p:ext uri="{BB962C8B-B14F-4D97-AF65-F5344CB8AC3E}">
        <p14:creationId xmlns:p14="http://schemas.microsoft.com/office/powerpoint/2010/main" val="4252362723"/>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5:17-18 KJV</a:t>
            </a:r>
          </a:p>
        </p:txBody>
      </p:sp>
      <p:sp>
        <p:nvSpPr>
          <p:cNvPr id="3" name="Content Placeholder 2"/>
          <p:cNvSpPr>
            <a:spLocks noGrp="1"/>
          </p:cNvSpPr>
          <p:nvPr>
            <p:ph idx="1"/>
          </p:nvPr>
        </p:nvSpPr>
        <p:spPr/>
        <p:txBody>
          <a:bodyPr>
            <a:normAutofit/>
          </a:bodyPr>
          <a:lstStyle/>
          <a:p>
            <a:r>
              <a:rPr lang="en-US" dirty="0"/>
              <a:t>Think not that I am come to destroy the law, or the prophets: I am not come to destroy, but to fulfil. </a:t>
            </a:r>
            <a:r>
              <a:rPr lang="en-US" baseline="30000" dirty="0"/>
              <a:t>18</a:t>
            </a:r>
            <a:r>
              <a:rPr lang="en-US" dirty="0"/>
              <a:t> For verily I say unto you, Till heaven and earth pass, one jot or one tittle shall in no wise pass from the law, till all be fulfilled.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2433961056"/>
      </p:ext>
    </p:ext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847874" name="Rectangle 2">
            <a:extLst>
              <a:ext uri="{FF2B5EF4-FFF2-40B4-BE49-F238E27FC236}">
                <a16:creationId xmlns:a16="http://schemas.microsoft.com/office/drawing/2014/main" id="{6B7E8C0A-C0D7-44CD-B8BF-380FDBA1ADF8}"/>
              </a:ext>
            </a:extLst>
          </p:cNvPr>
          <p:cNvSpPr>
            <a:spLocks noGrp="1" noChangeArrowheads="1"/>
          </p:cNvSpPr>
          <p:nvPr>
            <p:ph type="title"/>
          </p:nvPr>
        </p:nvSpPr>
        <p:spPr>
          <a:xfrm>
            <a:off x="914400" y="304800"/>
            <a:ext cx="7543800" cy="1112838"/>
          </a:xfrm>
        </p:spPr>
        <p:txBody>
          <a:bodyPr>
            <a:normAutofit/>
          </a:bodyPr>
          <a:lstStyle/>
          <a:p>
            <a:r>
              <a:rPr lang="en-US" dirty="0">
                <a:effectLst>
                  <a:outerShdw blurRad="38100" dist="38100" dir="2700000" algn="tl">
                    <a:srgbClr val="000000">
                      <a:alpha val="43137"/>
                    </a:srgbClr>
                  </a:outerShdw>
                </a:effectLst>
              </a:rPr>
              <a:t>Matthew 22:37-40 NKJV</a:t>
            </a:r>
          </a:p>
        </p:txBody>
      </p:sp>
      <p:sp>
        <p:nvSpPr>
          <p:cNvPr id="847875" name="Rectangle 3">
            <a:extLst>
              <a:ext uri="{FF2B5EF4-FFF2-40B4-BE49-F238E27FC236}">
                <a16:creationId xmlns:a16="http://schemas.microsoft.com/office/drawing/2014/main" id="{BCA42830-729D-4246-AFEF-D1F9C1A97294}"/>
              </a:ext>
            </a:extLst>
          </p:cNvPr>
          <p:cNvSpPr>
            <a:spLocks noGrp="1" noChangeArrowheads="1"/>
          </p:cNvSpPr>
          <p:nvPr>
            <p:ph idx="1"/>
          </p:nvPr>
        </p:nvSpPr>
        <p:spPr>
          <a:xfrm>
            <a:off x="914400" y="1676400"/>
            <a:ext cx="7543800" cy="4724400"/>
          </a:xfrm>
        </p:spPr>
        <p:txBody>
          <a:bodyPr>
            <a:normAutofit/>
          </a:bodyPr>
          <a:lstStyle/>
          <a:p>
            <a:r>
              <a:rPr lang="en-US" dirty="0">
                <a:effectLst>
                  <a:outerShdw blurRad="38100" dist="38100" dir="2700000" algn="tl">
                    <a:srgbClr val="000000">
                      <a:alpha val="43137"/>
                    </a:srgbClr>
                  </a:outerShdw>
                </a:effectLst>
              </a:rPr>
              <a:t>Jesus said to him, "'You shall love the LORD your God with all your heart, with all your soul, and with all your mind.' </a:t>
            </a:r>
            <a:r>
              <a:rPr lang="en-US" baseline="30000" dirty="0">
                <a:effectLst>
                  <a:outerShdw blurRad="38100" dist="38100" dir="2700000" algn="tl">
                    <a:srgbClr val="000000">
                      <a:alpha val="43137"/>
                    </a:srgbClr>
                  </a:outerShdw>
                </a:effectLst>
              </a:rPr>
              <a:t>38</a:t>
            </a:r>
            <a:r>
              <a:rPr lang="en-US" dirty="0">
                <a:effectLst>
                  <a:outerShdw blurRad="38100" dist="38100" dir="2700000" algn="tl">
                    <a:srgbClr val="000000">
                      <a:alpha val="43137"/>
                    </a:srgbClr>
                  </a:outerShdw>
                </a:effectLst>
              </a:rPr>
              <a:t> "This is the first and great commandment. </a:t>
            </a:r>
            <a:r>
              <a:rPr lang="en-US" baseline="30000" dirty="0">
                <a:effectLst>
                  <a:outerShdw blurRad="38100" dist="38100" dir="2700000" algn="tl">
                    <a:srgbClr val="000000">
                      <a:alpha val="43137"/>
                    </a:srgbClr>
                  </a:outerShdw>
                </a:effectLst>
              </a:rPr>
              <a:t>39</a:t>
            </a:r>
            <a:r>
              <a:rPr lang="en-US" dirty="0">
                <a:effectLst>
                  <a:outerShdw blurRad="38100" dist="38100" dir="2700000" algn="tl">
                    <a:srgbClr val="000000">
                      <a:alpha val="43137"/>
                    </a:srgbClr>
                  </a:outerShdw>
                </a:effectLst>
              </a:rPr>
              <a:t> "And the second is like it: 'You shall love your neighbor as yourself.' </a:t>
            </a:r>
            <a:r>
              <a:rPr lang="en-US" baseline="30000" dirty="0">
                <a:effectLst>
                  <a:outerShdw blurRad="38100" dist="38100" dir="2700000" algn="tl">
                    <a:srgbClr val="000000">
                      <a:alpha val="43137"/>
                    </a:srgbClr>
                  </a:outerShdw>
                </a:effectLst>
              </a:rPr>
              <a:t>40</a:t>
            </a:r>
            <a:r>
              <a:rPr lang="en-US" dirty="0">
                <a:effectLst>
                  <a:outerShdw blurRad="38100" dist="38100" dir="2700000" algn="tl">
                    <a:srgbClr val="000000">
                      <a:alpha val="43137"/>
                    </a:srgbClr>
                  </a:outerShdw>
                </a:effectLst>
              </a:rPr>
              <a:t> "On these two commandments hang all the Law and the Prophets." </a:t>
            </a:r>
            <a:r>
              <a:rPr lang="en-US" b="0" dirty="0">
                <a:effectLst>
                  <a:outerShdw blurRad="38100" dist="38100" dir="2700000" algn="tl">
                    <a:srgbClr val="000000">
                      <a:alpha val="43137"/>
                    </a:srgbClr>
                  </a:outerShdw>
                </a:effectLst>
              </a:rPr>
              <a:t>[</a:t>
            </a:r>
            <a:r>
              <a:rPr lang="en-US" b="0" dirty="0">
                <a:effectLst>
                  <a:outerShdw blurRad="38100" dist="38100" dir="2700000" algn="tl">
                    <a:srgbClr val="000000">
                      <a:alpha val="43137"/>
                    </a:srgbClr>
                  </a:outerShdw>
                </a:effectLst>
                <a:hlinkClick r:id="rId4" action="ppaction://hlinksldjump"/>
              </a:rPr>
              <a:t>R</a:t>
            </a:r>
            <a:r>
              <a:rPr lang="en-US" b="0" dirty="0">
                <a:effectLst>
                  <a:outerShdw blurRad="38100" dist="38100" dir="2700000" algn="tl">
                    <a:srgbClr val="000000">
                      <a:alpha val="43137"/>
                    </a:srgbClr>
                  </a:outerShdw>
                </a:effectLst>
              </a:rPr>
              <a:t>]</a:t>
            </a:r>
          </a:p>
          <a:p>
            <a:endParaRPr lang="en-US" b="0" dirty="0">
              <a:effectLst>
                <a:outerShdw blurRad="38100" dist="38100" dir="2700000" algn="tl">
                  <a:srgbClr val="000000">
                    <a:alpha val="43137"/>
                  </a:srgbClr>
                </a:outerShdw>
              </a:effectLst>
            </a:endParaRPr>
          </a:p>
          <a:p>
            <a:endParaRPr lang="en-US" altLang="en-US" dirty="0"/>
          </a:p>
        </p:txBody>
      </p:sp>
    </p:spTree>
    <p:extLst>
      <p:ext uri="{BB962C8B-B14F-4D97-AF65-F5344CB8AC3E}">
        <p14:creationId xmlns:p14="http://schemas.microsoft.com/office/powerpoint/2010/main" val="2925845892"/>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513C5-7D6F-CF2C-ED37-D8C909B9F984}"/>
              </a:ext>
            </a:extLst>
          </p:cNvPr>
          <p:cNvSpPr>
            <a:spLocks noGrp="1"/>
          </p:cNvSpPr>
          <p:nvPr>
            <p:ph type="title"/>
          </p:nvPr>
        </p:nvSpPr>
        <p:spPr/>
        <p:txBody>
          <a:bodyPr/>
          <a:lstStyle/>
          <a:p>
            <a:r>
              <a:rPr lang="en-US" dirty="0"/>
              <a:t>Deuteronomy 10:12-13 NKJV</a:t>
            </a:r>
          </a:p>
        </p:txBody>
      </p:sp>
      <p:sp>
        <p:nvSpPr>
          <p:cNvPr id="3" name="Content Placeholder 2">
            <a:extLst>
              <a:ext uri="{FF2B5EF4-FFF2-40B4-BE49-F238E27FC236}">
                <a16:creationId xmlns:a16="http://schemas.microsoft.com/office/drawing/2014/main" id="{0A2757FF-3136-434E-34F6-E8D29C4C68DD}"/>
              </a:ext>
            </a:extLst>
          </p:cNvPr>
          <p:cNvSpPr>
            <a:spLocks noGrp="1"/>
          </p:cNvSpPr>
          <p:nvPr>
            <p:ph idx="1"/>
          </p:nvPr>
        </p:nvSpPr>
        <p:spPr/>
        <p:txBody>
          <a:bodyPr>
            <a:normAutofit/>
          </a:bodyPr>
          <a:lstStyle/>
          <a:p>
            <a:r>
              <a:rPr lang="en-US" dirty="0"/>
              <a:t>"And now, Israel, what does the LORD your God require of you, but to fear the LORD your God, to walk in all His ways and to love Him, to serve the LORD your God with all your heart and with all your soul, </a:t>
            </a:r>
            <a:r>
              <a:rPr lang="en-US" baseline="30000" dirty="0"/>
              <a:t>13</a:t>
            </a:r>
            <a:r>
              <a:rPr lang="en-US" dirty="0"/>
              <a:t> "and to keep the commandments of the LORD and His statutes which I command you today for your good?  [</a:t>
            </a:r>
            <a:r>
              <a:rPr lang="en-US" dirty="0">
                <a:hlinkClick r:id="rId3" action="ppaction://hlinksldjump"/>
              </a:rPr>
              <a:t>R</a:t>
            </a:r>
            <a:r>
              <a:rPr lang="en-US" dirty="0"/>
              <a:t>]</a:t>
            </a:r>
          </a:p>
        </p:txBody>
      </p:sp>
    </p:spTree>
    <p:extLst>
      <p:ext uri="{BB962C8B-B14F-4D97-AF65-F5344CB8AC3E}">
        <p14:creationId xmlns:p14="http://schemas.microsoft.com/office/powerpoint/2010/main" val="2570143177"/>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Definitions of Sin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a:effectLst/>
              </a:rPr>
              <a:t>1 John 3:4 KJV - Whosoever committeth sin </a:t>
            </a:r>
            <a:r>
              <a:rPr lang="en-US" dirty="0" err="1">
                <a:effectLst/>
              </a:rPr>
              <a:t>transgresseth</a:t>
            </a:r>
            <a:r>
              <a:rPr lang="en-US" dirty="0">
                <a:effectLst/>
              </a:rPr>
              <a:t> also the law: for sin is the transgression of the law.</a:t>
            </a:r>
          </a:p>
          <a:p>
            <a:r>
              <a:rPr lang="en-US" dirty="0">
                <a:effectLst/>
              </a:rPr>
              <a:t>James 4:17 KJV - Therefore to him that </a:t>
            </a:r>
            <a:r>
              <a:rPr lang="en-US" dirty="0" err="1">
                <a:effectLst/>
              </a:rPr>
              <a:t>knoweth</a:t>
            </a:r>
            <a:r>
              <a:rPr lang="en-US" dirty="0">
                <a:effectLst/>
              </a:rPr>
              <a:t> to do good, and doeth it not, to him it is sin.</a:t>
            </a:r>
          </a:p>
          <a:p>
            <a:r>
              <a:rPr lang="en-US" dirty="0">
                <a:effectLst/>
              </a:rPr>
              <a:t>Romans 14:23 NIV - … and everything that does not come from faith is sin.</a:t>
            </a:r>
          </a:p>
          <a:p>
            <a:r>
              <a:rPr lang="en-US" dirty="0">
                <a:effectLst/>
              </a:rPr>
              <a:t>1 John 5:17 KJV - All unrighteousness is sin.  </a:t>
            </a:r>
            <a:r>
              <a:rPr lang="en-US" dirty="0"/>
              <a:t>[</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3910182602"/>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44C6-DBCB-4884-B5E3-86B6EE0305A4}"/>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Isaiah 59:2 KJV</a:t>
            </a:r>
          </a:p>
        </p:txBody>
      </p:sp>
      <p:sp>
        <p:nvSpPr>
          <p:cNvPr id="3" name="Content Placeholder 2">
            <a:extLst>
              <a:ext uri="{FF2B5EF4-FFF2-40B4-BE49-F238E27FC236}">
                <a16:creationId xmlns:a16="http://schemas.microsoft.com/office/drawing/2014/main" id="{7F48708D-DC67-46C9-B629-B6B0FA8C18CD}"/>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But your iniquities have separated between you and your God, and your sins have hid his face from you, that he will not hear.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p>
        </p:txBody>
      </p:sp>
    </p:spTree>
    <p:extLst>
      <p:ext uri="{BB962C8B-B14F-4D97-AF65-F5344CB8AC3E}">
        <p14:creationId xmlns:p14="http://schemas.microsoft.com/office/powerpoint/2010/main" val="3737270791"/>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John 15:10, 14 ESV</a:t>
            </a:r>
          </a:p>
        </p:txBody>
      </p:sp>
      <p:sp>
        <p:nvSpPr>
          <p:cNvPr id="3" name="Content Placeholder 2"/>
          <p:cNvSpPr>
            <a:spLocks noGrp="1"/>
          </p:cNvSpPr>
          <p:nvPr>
            <p:ph idx="1"/>
          </p:nvPr>
        </p:nvSpPr>
        <p:spPr/>
        <p:txBody>
          <a:bodyPr>
            <a:normAutofit/>
          </a:bodyPr>
          <a:lstStyle/>
          <a:p>
            <a:r>
              <a:rPr lang="en-US" dirty="0"/>
              <a:t>If you keep my commandments, you will abide in my love, just as I have kept my Father's commandments and abide in his love. ... </a:t>
            </a:r>
            <a:r>
              <a:rPr lang="en-US" baseline="30000" dirty="0"/>
              <a:t>14</a:t>
            </a:r>
            <a:r>
              <a:rPr lang="en-US" dirty="0"/>
              <a:t> You are my friends if you do what I command you.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4279911086"/>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Psalm 119:93-94 NKJV</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I will never forget Your precepts, For by them You have given me life. </a:t>
            </a:r>
            <a:r>
              <a:rPr lang="en-US" baseline="30000" dirty="0">
                <a:effectLst>
                  <a:outerShdw blurRad="38100" dist="38100" dir="2700000" algn="tl">
                    <a:srgbClr val="000000">
                      <a:alpha val="43137"/>
                    </a:srgbClr>
                  </a:outerShdw>
                </a:effectLst>
              </a:rPr>
              <a:t>94</a:t>
            </a:r>
            <a:r>
              <a:rPr lang="en-US" dirty="0">
                <a:effectLst>
                  <a:outerShdw blurRad="38100" dist="38100" dir="2700000" algn="tl">
                    <a:srgbClr val="000000">
                      <a:alpha val="43137"/>
                    </a:srgbClr>
                  </a:outerShdw>
                </a:effectLst>
              </a:rPr>
              <a:t> I am Yours, save me; For I have sought Your precepts.</a:t>
            </a:r>
          </a:p>
          <a:p>
            <a:r>
              <a:rPr lang="en-US" dirty="0">
                <a:effectLst>
                  <a:outerShdw blurRad="38100" dist="38100" dir="2700000" algn="tl">
                    <a:srgbClr val="000000">
                      <a:alpha val="43137"/>
                    </a:srgbClr>
                  </a:outerShdw>
                </a:effectLst>
              </a:rPr>
              <a:t>What is the general subject of Psalm 119?</a:t>
            </a:r>
          </a:p>
          <a:p>
            <a:r>
              <a:rPr lang="en-US" dirty="0">
                <a:effectLst>
                  <a:outerShdw blurRad="38100" dist="38100" dir="2700000" algn="tl">
                    <a:srgbClr val="000000">
                      <a:alpha val="43137"/>
                    </a:srgbClr>
                  </a:outerShdw>
                </a:effectLst>
              </a:rPr>
              <a:t>What are the “precepts” of God?</a:t>
            </a:r>
          </a:p>
          <a:p>
            <a:r>
              <a:rPr lang="en-US" dirty="0">
                <a:effectLst>
                  <a:outerShdw blurRad="38100" dist="38100" dir="2700000" algn="tl">
                    <a:srgbClr val="000000">
                      <a:alpha val="43137"/>
                    </a:srgbClr>
                  </a:outerShdw>
                </a:effectLst>
              </a:rPr>
              <a:t>What does the psalmist promise to do with the precepts of God.</a:t>
            </a:r>
          </a:p>
          <a:p>
            <a:r>
              <a:rPr lang="en-US" dirty="0">
                <a:effectLst>
                  <a:outerShdw blurRad="38100" dist="38100" dir="2700000" algn="tl">
                    <a:srgbClr val="000000">
                      <a:alpha val="43137"/>
                    </a:srgbClr>
                  </a:outerShdw>
                </a:effectLst>
              </a:rPr>
              <a:t>How can the precepts of God save us and give us life?</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1 John 1:7 NKJV</a:t>
            </a:r>
            <a:endParaRPr lang="en-US" dirty="0"/>
          </a:p>
        </p:txBody>
      </p:sp>
      <p:sp>
        <p:nvSpPr>
          <p:cNvPr id="3" name="Content Placeholder 2"/>
          <p:cNvSpPr>
            <a:spLocks noGrp="1"/>
          </p:cNvSpPr>
          <p:nvPr>
            <p:ph idx="1"/>
          </p:nvPr>
        </p:nvSpPr>
        <p:spPr/>
        <p:txBody>
          <a:bodyPr>
            <a:normAutofit/>
          </a:bodyPr>
          <a:lstStyle/>
          <a:p>
            <a:r>
              <a:rPr lang="en-US" altLang="en-US" dirty="0"/>
              <a:t>- …the blood of Jesus Christ his Son cleanses us from all sin.  [</a:t>
            </a:r>
            <a:r>
              <a:rPr lang="en-US" dirty="0">
                <a:hlinkClick r:id="rId3" action="ppaction://hlinksldjump"/>
              </a:rPr>
              <a:t>R</a:t>
            </a:r>
            <a:r>
              <a:rPr lang="en-US" dirty="0"/>
              <a:t>]</a:t>
            </a:r>
          </a:p>
        </p:txBody>
      </p:sp>
    </p:spTree>
    <p:extLst>
      <p:ext uri="{BB962C8B-B14F-4D97-AF65-F5344CB8AC3E}">
        <p14:creationId xmlns:p14="http://schemas.microsoft.com/office/powerpoint/2010/main" val="1958706996"/>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B689-DB1D-B0D8-5FE7-2ED3F4FA3D3C}"/>
              </a:ext>
            </a:extLst>
          </p:cNvPr>
          <p:cNvSpPr>
            <a:spLocks noGrp="1"/>
          </p:cNvSpPr>
          <p:nvPr>
            <p:ph type="title"/>
          </p:nvPr>
        </p:nvSpPr>
        <p:spPr/>
        <p:txBody>
          <a:bodyPr/>
          <a:lstStyle/>
          <a:p>
            <a:r>
              <a:rPr lang="en-US" dirty="0"/>
              <a:t>1 John 1:9 NKJV</a:t>
            </a:r>
          </a:p>
        </p:txBody>
      </p:sp>
      <p:sp>
        <p:nvSpPr>
          <p:cNvPr id="3" name="Content Placeholder 2">
            <a:extLst>
              <a:ext uri="{FF2B5EF4-FFF2-40B4-BE49-F238E27FC236}">
                <a16:creationId xmlns:a16="http://schemas.microsoft.com/office/drawing/2014/main" id="{0035A1C3-7636-8F60-87CA-BC8037D72B76}"/>
              </a:ext>
            </a:extLst>
          </p:cNvPr>
          <p:cNvSpPr>
            <a:spLocks noGrp="1"/>
          </p:cNvSpPr>
          <p:nvPr>
            <p:ph idx="1"/>
          </p:nvPr>
        </p:nvSpPr>
        <p:spPr/>
        <p:txBody>
          <a:bodyPr>
            <a:normAutofit/>
          </a:bodyPr>
          <a:lstStyle/>
          <a:p>
            <a:r>
              <a:rPr lang="en-US" dirty="0"/>
              <a:t>If we confess our sins, He is faithful and just to forgive us our sins and to cleanse us from all unrighteousness.  [</a:t>
            </a:r>
            <a:r>
              <a:rPr lang="en-US" dirty="0">
                <a:hlinkClick r:id="rId3" action="ppaction://hlinksldjump"/>
              </a:rPr>
              <a:t>R</a:t>
            </a:r>
            <a:r>
              <a:rPr lang="en-US" dirty="0"/>
              <a:t>]</a:t>
            </a:r>
          </a:p>
          <a:p>
            <a:endParaRPr lang="en-US" i="1" dirty="0"/>
          </a:p>
        </p:txBody>
      </p:sp>
    </p:spTree>
    <p:extLst>
      <p:ext uri="{BB962C8B-B14F-4D97-AF65-F5344CB8AC3E}">
        <p14:creationId xmlns:p14="http://schemas.microsoft.com/office/powerpoint/2010/main" val="1471564393"/>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Galatians 2:16 NKJV</a:t>
            </a:r>
          </a:p>
        </p:txBody>
      </p:sp>
      <p:sp>
        <p:nvSpPr>
          <p:cNvPr id="3" name="Content Placeholder 2"/>
          <p:cNvSpPr>
            <a:spLocks noGrp="1"/>
          </p:cNvSpPr>
          <p:nvPr>
            <p:ph idx="1"/>
          </p:nvPr>
        </p:nvSpPr>
        <p:spPr>
          <a:xfrm>
            <a:off x="533400" y="1905000"/>
            <a:ext cx="7772400" cy="4648200"/>
          </a:xfrm>
        </p:spPr>
        <p:txBody>
          <a:bodyPr>
            <a:normAutofit/>
          </a:bodyPr>
          <a:lstStyle/>
          <a:p>
            <a:r>
              <a:rPr lang="en-US" dirty="0"/>
              <a:t>knowing that a man is not justified by the works of the law but by faith in Jesus Christ, even we have believed in Christ Jesus, that we might be justified by faith in Christ and not by the works of the law; for by the works of the law no flesh shall be justified. [</a:t>
            </a:r>
            <a:r>
              <a:rPr lang="en-US" dirty="0">
                <a:hlinkClick r:id="rId3" action="ppaction://hlinksldjump"/>
              </a:rPr>
              <a:t>R</a:t>
            </a:r>
            <a:r>
              <a:rPr lang="en-US" dirty="0"/>
              <a:t>]</a:t>
            </a:r>
          </a:p>
        </p:txBody>
      </p:sp>
    </p:spTree>
    <p:extLst>
      <p:ext uri="{BB962C8B-B14F-4D97-AF65-F5344CB8AC3E}">
        <p14:creationId xmlns:p14="http://schemas.microsoft.com/office/powerpoint/2010/main" val="3936609345"/>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a:xfrm>
            <a:off x="3505200" y="1676400"/>
            <a:ext cx="5562600" cy="5029200"/>
          </a:xfrm>
        </p:spPr>
        <p:txBody>
          <a:bodyPr>
            <a:normAutofit fontScale="77500" lnSpcReduction="20000"/>
          </a:bodyPr>
          <a:lstStyle/>
          <a:p>
            <a:r>
              <a:rPr lang="en-US" dirty="0"/>
              <a:t>Growing in a relationship with God requires us to accept the precepts of His law, which enable us to live in fellowship with Him, and to avoid the consequences of sin which separates us from Him. God’s remedy for sin is the blood of Jesus which cleanses us from its penalty and the Holy Spirit which delivers us from its power as we live in love for our Lord.</a:t>
            </a:r>
          </a:p>
          <a:p>
            <a:pPr lvl="1"/>
            <a:r>
              <a:rPr lang="en-US" dirty="0"/>
              <a:t>The Law of God</a:t>
            </a:r>
          </a:p>
          <a:p>
            <a:pPr lvl="1"/>
            <a:r>
              <a:rPr lang="en-US" dirty="0"/>
              <a:t>The Consequences of Sin</a:t>
            </a:r>
          </a:p>
          <a:p>
            <a:pPr lvl="1"/>
            <a:r>
              <a:rPr lang="en-US" dirty="0"/>
              <a:t>The Remedy for Sin</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Law of God</a:t>
            </a:r>
          </a:p>
        </p:txBody>
      </p:sp>
      <p:sp>
        <p:nvSpPr>
          <p:cNvPr id="3" name="Content Placeholder 2"/>
          <p:cNvSpPr>
            <a:spLocks noGrp="1"/>
          </p:cNvSpPr>
          <p:nvPr>
            <p:ph idx="1"/>
          </p:nvPr>
        </p:nvSpPr>
        <p:spPr/>
        <p:txBody>
          <a:bodyPr>
            <a:normAutofit fontScale="85000" lnSpcReduction="20000"/>
          </a:bodyPr>
          <a:lstStyle/>
          <a:p>
            <a:r>
              <a:rPr lang="en-US" dirty="0"/>
              <a:t>How does Moses describe the Law and why God gave it to us? (</a:t>
            </a:r>
            <a:r>
              <a:rPr lang="en-US" dirty="0" err="1">
                <a:hlinkClick r:id="rId4" action="ppaction://hlinksldjump"/>
              </a:rPr>
              <a:t>Deut</a:t>
            </a:r>
            <a:r>
              <a:rPr lang="en-US" dirty="0">
                <a:hlinkClick r:id="rId4" action="ppaction://hlinksldjump"/>
              </a:rPr>
              <a:t> 6:24; 10:13</a:t>
            </a:r>
            <a:r>
              <a:rPr lang="en-US" dirty="0"/>
              <a:t>)</a:t>
            </a:r>
          </a:p>
          <a:p>
            <a:r>
              <a:rPr lang="en-US" dirty="0"/>
              <a:t>How did David describe the law of God? (</a:t>
            </a:r>
            <a:r>
              <a:rPr lang="en-US" dirty="0">
                <a:hlinkClick r:id="rId5" action="ppaction://hlinksldjump"/>
              </a:rPr>
              <a:t>Ps 19:7-11</a:t>
            </a:r>
            <a:r>
              <a:rPr lang="en-US" dirty="0"/>
              <a:t>)</a:t>
            </a:r>
          </a:p>
          <a:p>
            <a:r>
              <a:rPr lang="en-US" dirty="0"/>
              <a:t>What did Jesus say about the permanence of God’s law?  (</a:t>
            </a:r>
            <a:r>
              <a:rPr lang="en-US" dirty="0">
                <a:hlinkClick r:id="rId6" action="ppaction://hlinksldjump"/>
              </a:rPr>
              <a:t>Matt 5:17-18</a:t>
            </a:r>
            <a:r>
              <a:rPr lang="en-US" dirty="0"/>
              <a:t>)</a:t>
            </a:r>
          </a:p>
          <a:p>
            <a:r>
              <a:rPr lang="en-US" dirty="0"/>
              <a:t>How did Jesus expand and summarize the Law? (</a:t>
            </a:r>
            <a:r>
              <a:rPr lang="en-US" dirty="0">
                <a:hlinkClick r:id="rId7" action="ppaction://hlinksldjump"/>
              </a:rPr>
              <a:t>Matt 22:37-40</a:t>
            </a:r>
            <a:r>
              <a:rPr lang="en-US" dirty="0"/>
              <a:t>)</a:t>
            </a:r>
          </a:p>
          <a:p>
            <a:r>
              <a:rPr lang="en-US" dirty="0"/>
              <a:t>How did Moses describe how to love the Lord with all our hearts? (</a:t>
            </a:r>
            <a:r>
              <a:rPr lang="en-US" dirty="0" err="1">
                <a:hlinkClick r:id="rId8" action="ppaction://hlinksldjump"/>
              </a:rPr>
              <a:t>Deut</a:t>
            </a:r>
            <a:r>
              <a:rPr lang="en-US" dirty="0">
                <a:hlinkClick r:id="rId8" action="ppaction://hlinksldjump"/>
              </a:rPr>
              <a:t> 10:12-13</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Consequences of Sin</a:t>
            </a:r>
          </a:p>
        </p:txBody>
      </p:sp>
      <p:sp>
        <p:nvSpPr>
          <p:cNvPr id="3" name="Content Placeholder 2"/>
          <p:cNvSpPr>
            <a:spLocks noGrp="1"/>
          </p:cNvSpPr>
          <p:nvPr>
            <p:ph idx="1"/>
          </p:nvPr>
        </p:nvSpPr>
        <p:spPr/>
        <p:txBody>
          <a:bodyPr>
            <a:normAutofit fontScale="92500" lnSpcReduction="10000"/>
          </a:bodyPr>
          <a:lstStyle/>
          <a:p>
            <a:r>
              <a:rPr lang="en-US" dirty="0"/>
              <a:t>How does the Bible define sin? [</a:t>
            </a:r>
            <a:r>
              <a:rPr lang="en-US" dirty="0">
                <a:hlinkClick r:id="rId4" action="ppaction://hlinksldjump"/>
              </a:rPr>
              <a:t>Definitions of Sin</a:t>
            </a:r>
            <a:r>
              <a:rPr lang="en-US" dirty="0"/>
              <a:t>]</a:t>
            </a:r>
          </a:p>
          <a:p>
            <a:r>
              <a:rPr lang="en-US" dirty="0"/>
              <a:t>What does sin do to our relationship with God? (</a:t>
            </a:r>
            <a:r>
              <a:rPr lang="en-US" dirty="0">
                <a:hlinkClick r:id="rId5" action="ppaction://hlinksldjump"/>
              </a:rPr>
              <a:t>Isa 59:2</a:t>
            </a:r>
            <a:r>
              <a:rPr lang="en-US" dirty="0"/>
              <a:t>)</a:t>
            </a:r>
          </a:p>
          <a:p>
            <a:r>
              <a:rPr lang="en-US" dirty="0"/>
              <a:t>What did Jesus say about maintaining our friendship with Him? (</a:t>
            </a:r>
            <a:r>
              <a:rPr lang="en-US" dirty="0">
                <a:hlinkClick r:id="rId6" action="ppaction://hlinksldjump"/>
              </a:rPr>
              <a:t>John 15:10,14</a:t>
            </a:r>
            <a:r>
              <a:rPr lang="en-US" dirty="0"/>
              <a:t>)</a:t>
            </a:r>
          </a:p>
          <a:p>
            <a:r>
              <a:rPr lang="en-US" dirty="0"/>
              <a:t>Once we have trusted Christ as our Savior, what does sin do to our status as children of God?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302265390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Remedy for sin</a:t>
            </a:r>
          </a:p>
        </p:txBody>
      </p:sp>
      <p:sp>
        <p:nvSpPr>
          <p:cNvPr id="3" name="Content Placeholder 2"/>
          <p:cNvSpPr>
            <a:spLocks noGrp="1"/>
          </p:cNvSpPr>
          <p:nvPr>
            <p:ph idx="1"/>
          </p:nvPr>
        </p:nvSpPr>
        <p:spPr/>
        <p:txBody>
          <a:bodyPr>
            <a:normAutofit fontScale="85000" lnSpcReduction="10000"/>
          </a:bodyPr>
          <a:lstStyle/>
          <a:p>
            <a:r>
              <a:rPr lang="en-US" dirty="0"/>
              <a:t>What is God’s remedy for sin? (</a:t>
            </a:r>
            <a:r>
              <a:rPr lang="en-US" dirty="0">
                <a:hlinkClick r:id="rId4" action="ppaction://hlinksldjump"/>
              </a:rPr>
              <a:t>1 John 1:7</a:t>
            </a:r>
            <a:r>
              <a:rPr lang="en-US" dirty="0"/>
              <a:t>)</a:t>
            </a:r>
          </a:p>
          <a:p>
            <a:r>
              <a:rPr lang="en-US" dirty="0"/>
              <a:t>How do we apprehend God’s remedy for sin? (</a:t>
            </a:r>
            <a:r>
              <a:rPr lang="en-US" dirty="0">
                <a:hlinkClick r:id="rId5" action="ppaction://hlinksldjump"/>
              </a:rPr>
              <a:t>1 John 1:9</a:t>
            </a:r>
            <a:r>
              <a:rPr lang="en-US" dirty="0"/>
              <a:t>)</a:t>
            </a:r>
          </a:p>
          <a:p>
            <a:r>
              <a:rPr lang="en-US" dirty="0"/>
              <a:t>What can Jesus do for us that the law is powerless to do? (</a:t>
            </a:r>
            <a:r>
              <a:rPr lang="en-US" dirty="0">
                <a:hlinkClick r:id="rId6" action="ppaction://hlinksldjump"/>
              </a:rPr>
              <a:t>Gal 2:16</a:t>
            </a:r>
            <a:r>
              <a:rPr lang="en-US" dirty="0"/>
              <a:t>)</a:t>
            </a:r>
          </a:p>
          <a:p>
            <a:r>
              <a:rPr lang="en-US" dirty="0"/>
              <a:t>While faith in Christ delivers us from the penalty of sin (eternal death), what delivers us from the power of sin in our daily lives? </a:t>
            </a:r>
          </a:p>
          <a:p>
            <a:r>
              <a:rPr lang="en-US" dirty="0"/>
              <a:t>If we are not saved by keeping the law, why keep it?</a:t>
            </a:r>
          </a:p>
          <a:p>
            <a:endParaRPr lang="en-US" dirty="0"/>
          </a:p>
          <a:p>
            <a:endParaRPr lang="en-US" dirty="0"/>
          </a:p>
        </p:txBody>
      </p:sp>
    </p:spTree>
    <p:extLst>
      <p:ext uri="{BB962C8B-B14F-4D97-AF65-F5344CB8AC3E}">
        <p14:creationId xmlns:p14="http://schemas.microsoft.com/office/powerpoint/2010/main" val="32241752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t>Many of the psalms paint a wonderful picture of the blessings that come from keeping the law of God.</a:t>
            </a:r>
          </a:p>
          <a:p>
            <a:r>
              <a:rPr lang="en-US" dirty="0"/>
              <a:t>David describes God’s law as perfect, sure, right, pure, clean, true and righteous.</a:t>
            </a:r>
          </a:p>
          <a:p>
            <a:r>
              <a:rPr lang="en-US" dirty="0"/>
              <a:t>Moses declared that God’s law was given for our good always.  It was to be a hedge of protection from the evil that offends God, hurts others, and destroys us.</a:t>
            </a:r>
          </a:p>
          <a:p>
            <a:r>
              <a:rPr lang="en-US" dirty="0"/>
              <a:t>Jesus declared the permanence of God’s law that is as enduring as the character of God.</a:t>
            </a:r>
          </a:p>
          <a:p>
            <a:r>
              <a:rPr lang="en-US" dirty="0"/>
              <a:t>Jesus summarized the Law in the two greatest commandments: supreme love to God and love for others.  This principle of agape love sets a higher standard of  behavior than the  Ten Commandments.</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pPr>
              <a:defRPr/>
            </a:pPr>
            <a:r>
              <a:rPr lang="en-US" dirty="0"/>
              <a:t>While the Bible has several definitions of sin, it is often seen as disobedience to the law of God.</a:t>
            </a:r>
          </a:p>
          <a:p>
            <a:pPr>
              <a:defRPr/>
            </a:pPr>
            <a:r>
              <a:rPr lang="en-US" dirty="0"/>
              <a:t>Sin separates us from God and breaks our fellowship with Him.</a:t>
            </a:r>
          </a:p>
          <a:p>
            <a:pPr>
              <a:defRPr/>
            </a:pPr>
            <a:r>
              <a:rPr lang="en-US" dirty="0"/>
              <a:t>We can abide in Jesus by keeping His commandments, but when we disobey, we break our friendship with Him.</a:t>
            </a:r>
          </a:p>
          <a:p>
            <a:pPr>
              <a:defRPr/>
            </a:pPr>
            <a:r>
              <a:rPr lang="en-US" dirty="0"/>
              <a:t>Those who have trusted Christ as Savior and Lord have been adopted into His family and are children of God.  </a:t>
            </a:r>
          </a:p>
          <a:p>
            <a:pPr>
              <a:defRPr/>
            </a:pPr>
            <a:r>
              <a:rPr lang="en-US" dirty="0"/>
              <a:t>If they fall into sin, God does not kick them out of His family, but allows the Holy Spirit to convict them of sin and lead them to repentance.  However, apostasy can occur if someone turns his back on Jesus and returns to the world, giving up on God.</a:t>
            </a:r>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pPr marL="274320" indent="-274320"/>
            <a:r>
              <a:rPr lang="en-US" dirty="0"/>
              <a:t>God’s remedy for sin is found in the everlasting gospel of salvation by grace through faith.</a:t>
            </a:r>
          </a:p>
          <a:p>
            <a:pPr marL="274320" indent="-274320"/>
            <a:r>
              <a:rPr lang="en-US" dirty="0"/>
              <a:t>Grace is God’s part, giving His Son Jesus to die for our sins; faith is our part, receiving Him as our Savior and Lord and trusting His shed blood for our forgiveness.</a:t>
            </a:r>
          </a:p>
          <a:p>
            <a:pPr marL="274320" indent="-274320"/>
            <a:r>
              <a:rPr lang="en-US" dirty="0"/>
              <a:t>When God forgives us in Christ, we are declared justified, and we are saved from the penalty of sin, eternal death.</a:t>
            </a:r>
          </a:p>
          <a:p>
            <a:pPr marL="274320" indent="-274320"/>
            <a:r>
              <a:rPr lang="en-US" dirty="0"/>
              <a:t>God then gives us the Holy Spirit to deliver us from the power of sin and make us new creations that are growing in character to be more like Jesus and living for Him.</a:t>
            </a:r>
          </a:p>
          <a:p>
            <a:pPr marL="274320" indent="-274320"/>
            <a:r>
              <a:rPr lang="en-US" dirty="0"/>
              <a:t>Will you take advantage this week of the blessings promised for obedience to God’s law of love?</a:t>
            </a:r>
          </a:p>
          <a:p>
            <a:pPr marL="274320" indent="-274320"/>
            <a:endParaRPr lang="en-US" dirty="0"/>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1407070</TotalTime>
  <Words>6126</Words>
  <Application>Microsoft Office PowerPoint</Application>
  <PresentationFormat>On-screen Show (4:3)</PresentationFormat>
  <Paragraphs>381</Paragraphs>
  <Slides>22</Slides>
  <Notes>22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22</vt:i4>
      </vt:variant>
    </vt:vector>
  </HeadingPairs>
  <TitlesOfParts>
    <vt:vector size="29" baseType="lpstr">
      <vt:lpstr>Arial</vt:lpstr>
      <vt:lpstr>Arial Rounded MT Bold</vt:lpstr>
      <vt:lpstr>Calibri</vt:lpstr>
      <vt:lpstr>2_Default Design</vt:lpstr>
      <vt:lpstr>Default Design</vt:lpstr>
      <vt:lpstr>3_Default Design</vt:lpstr>
      <vt:lpstr>4_Default Design</vt:lpstr>
      <vt:lpstr>Growing in a Relationship with God</vt:lpstr>
      <vt:lpstr>Memory Text Psalm 119:93-94 NKJV</vt:lpstr>
      <vt:lpstr>Overview</vt:lpstr>
      <vt:lpstr>The Law of God</vt:lpstr>
      <vt:lpstr>The Consequences of Sin</vt:lpstr>
      <vt:lpstr>The Remedy for sin</vt:lpstr>
      <vt:lpstr>Summary</vt:lpstr>
      <vt:lpstr>Summary</vt:lpstr>
      <vt:lpstr>Summary</vt:lpstr>
      <vt:lpstr>PowerPoint Presentation</vt:lpstr>
      <vt:lpstr>Deuteronomy 6:24; 10:13 NKJV</vt:lpstr>
      <vt:lpstr>Joshua 1:8 NKJV</vt:lpstr>
      <vt:lpstr>Psalm 19:7-11 ESV</vt:lpstr>
      <vt:lpstr>Matthew 5:17-18 KJV</vt:lpstr>
      <vt:lpstr>Matthew 22:37-40 NKJV</vt:lpstr>
      <vt:lpstr>Deuteronomy 10:12-13 NKJV</vt:lpstr>
      <vt:lpstr>Definitions of Sin</vt:lpstr>
      <vt:lpstr>Isaiah 59:2 KJV</vt:lpstr>
      <vt:lpstr>John 15:10, 14 ESV</vt:lpstr>
      <vt:lpstr>1 John 1:7 NKJV</vt:lpstr>
      <vt:lpstr>1 John 1:9 NKJV</vt:lpstr>
      <vt:lpstr>Galatians 2:16 NKJV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9: Sin, Gospel, and the Law</dc:title>
  <dc:subject>Growing in a Relationship with God</dc:subject>
  <dc:creator>Kenneth J. McNulty</dc:creator>
  <cp:lastModifiedBy>Kenneth McNulty</cp:lastModifiedBy>
  <cp:revision>23598</cp:revision>
  <cp:lastPrinted>2016-06-03T16:02:10Z</cp:lastPrinted>
  <dcterms:created xsi:type="dcterms:W3CDTF">2005-09-30T23:50:48Z</dcterms:created>
  <dcterms:modified xsi:type="dcterms:W3CDTF">2026-05-30T01:40:48Z</dcterms:modified>
  <cp:category>Bible Topic</cp:category>
</cp:coreProperties>
</file>