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6565" r:id="rId1"/>
    <p:sldMasterId id="2147486578" r:id="rId2"/>
    <p:sldMasterId id="2147486580" r:id="rId3"/>
  </p:sldMasterIdLst>
  <p:notesMasterIdLst>
    <p:notesMasterId r:id="rId26"/>
  </p:notesMasterIdLst>
  <p:handoutMasterIdLst>
    <p:handoutMasterId r:id="rId27"/>
  </p:handoutMasterIdLst>
  <p:sldIdLst>
    <p:sldId id="3191" r:id="rId4"/>
    <p:sldId id="2881" r:id="rId5"/>
    <p:sldId id="3193" r:id="rId6"/>
    <p:sldId id="2130" r:id="rId7"/>
    <p:sldId id="1134" r:id="rId8"/>
    <p:sldId id="1128" r:id="rId9"/>
    <p:sldId id="3159" r:id="rId10"/>
    <p:sldId id="3160" r:id="rId11"/>
    <p:sldId id="3176" r:id="rId12"/>
    <p:sldId id="3118" r:id="rId13"/>
    <p:sldId id="2832" r:id="rId14"/>
    <p:sldId id="3141" r:id="rId15"/>
    <p:sldId id="1619" r:id="rId16"/>
    <p:sldId id="462" r:id="rId17"/>
    <p:sldId id="2761" r:id="rId18"/>
    <p:sldId id="1692" r:id="rId19"/>
    <p:sldId id="2307" r:id="rId20"/>
    <p:sldId id="1092" r:id="rId21"/>
    <p:sldId id="3132" r:id="rId22"/>
    <p:sldId id="3073" r:id="rId23"/>
    <p:sldId id="3071" r:id="rId24"/>
    <p:sldId id="2030" r:id="rId25"/>
  </p:sldIdLst>
  <p:sldSz cx="9144000" cy="6858000" type="screen4x3"/>
  <p:notesSz cx="7102475" cy="9388475"/>
  <p:defaultTextStyle>
    <a:defPPr>
      <a:defRPr lang="en-US"/>
    </a:defPPr>
    <a:lvl1pPr algn="l" rtl="0" fontAlgn="base">
      <a:spcBef>
        <a:spcPct val="0"/>
      </a:spcBef>
      <a:spcAft>
        <a:spcPct val="0"/>
      </a:spcAft>
      <a:defRPr kern="1200">
        <a:solidFill>
          <a:schemeClr val="folHlink"/>
        </a:solidFill>
        <a:latin typeface="Arial" charset="0"/>
        <a:ea typeface="+mn-ea"/>
        <a:cs typeface="Arial" charset="0"/>
      </a:defRPr>
    </a:lvl1pPr>
    <a:lvl2pPr marL="457200" algn="l" rtl="0" fontAlgn="base">
      <a:spcBef>
        <a:spcPct val="0"/>
      </a:spcBef>
      <a:spcAft>
        <a:spcPct val="0"/>
      </a:spcAft>
      <a:defRPr kern="1200">
        <a:solidFill>
          <a:schemeClr val="folHlink"/>
        </a:solidFill>
        <a:latin typeface="Arial" charset="0"/>
        <a:ea typeface="+mn-ea"/>
        <a:cs typeface="Arial" charset="0"/>
      </a:defRPr>
    </a:lvl2pPr>
    <a:lvl3pPr marL="914400" algn="l" rtl="0" fontAlgn="base">
      <a:spcBef>
        <a:spcPct val="0"/>
      </a:spcBef>
      <a:spcAft>
        <a:spcPct val="0"/>
      </a:spcAft>
      <a:defRPr kern="1200">
        <a:solidFill>
          <a:schemeClr val="folHlink"/>
        </a:solidFill>
        <a:latin typeface="Arial" charset="0"/>
        <a:ea typeface="+mn-ea"/>
        <a:cs typeface="Arial" charset="0"/>
      </a:defRPr>
    </a:lvl3pPr>
    <a:lvl4pPr marL="1371600" algn="l" rtl="0" fontAlgn="base">
      <a:spcBef>
        <a:spcPct val="0"/>
      </a:spcBef>
      <a:spcAft>
        <a:spcPct val="0"/>
      </a:spcAft>
      <a:defRPr kern="1200">
        <a:solidFill>
          <a:schemeClr val="folHlink"/>
        </a:solidFill>
        <a:latin typeface="Arial" charset="0"/>
        <a:ea typeface="+mn-ea"/>
        <a:cs typeface="Arial" charset="0"/>
      </a:defRPr>
    </a:lvl4pPr>
    <a:lvl5pPr marL="1828800" algn="l" rtl="0" fontAlgn="base">
      <a:spcBef>
        <a:spcPct val="0"/>
      </a:spcBef>
      <a:spcAft>
        <a:spcPct val="0"/>
      </a:spcAft>
      <a:defRPr kern="1200">
        <a:solidFill>
          <a:schemeClr val="folHlink"/>
        </a:solidFill>
        <a:latin typeface="Arial" charset="0"/>
        <a:ea typeface="+mn-ea"/>
        <a:cs typeface="Arial" charset="0"/>
      </a:defRPr>
    </a:lvl5pPr>
    <a:lvl6pPr marL="2286000" algn="l" defTabSz="914400" rtl="0" eaLnBrk="1" latinLnBrk="0" hangingPunct="1">
      <a:defRPr kern="1200">
        <a:solidFill>
          <a:schemeClr val="folHlink"/>
        </a:solidFill>
        <a:latin typeface="Arial" charset="0"/>
        <a:ea typeface="+mn-ea"/>
        <a:cs typeface="Arial" charset="0"/>
      </a:defRPr>
    </a:lvl6pPr>
    <a:lvl7pPr marL="2743200" algn="l" defTabSz="914400" rtl="0" eaLnBrk="1" latinLnBrk="0" hangingPunct="1">
      <a:defRPr kern="1200">
        <a:solidFill>
          <a:schemeClr val="folHlink"/>
        </a:solidFill>
        <a:latin typeface="Arial" charset="0"/>
        <a:ea typeface="+mn-ea"/>
        <a:cs typeface="Arial" charset="0"/>
      </a:defRPr>
    </a:lvl7pPr>
    <a:lvl8pPr marL="3200400" algn="l" defTabSz="914400" rtl="0" eaLnBrk="1" latinLnBrk="0" hangingPunct="1">
      <a:defRPr kern="1200">
        <a:solidFill>
          <a:schemeClr val="folHlink"/>
        </a:solidFill>
        <a:latin typeface="Arial" charset="0"/>
        <a:ea typeface="+mn-ea"/>
        <a:cs typeface="Arial" charset="0"/>
      </a:defRPr>
    </a:lvl8pPr>
    <a:lvl9pPr marL="3657600" algn="l" defTabSz="914400" rtl="0" eaLnBrk="1" latinLnBrk="0" hangingPunct="1">
      <a:defRPr kern="1200">
        <a:solidFill>
          <a:schemeClr val="folHlink"/>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7">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enneth McNulty" initials="KM" lastIdx="2" clrIdx="0">
    <p:extLst>
      <p:ext uri="{19B8F6BF-5375-455C-9EA6-DF929625EA0E}">
        <p15:presenceInfo xmlns:p15="http://schemas.microsoft.com/office/powerpoint/2012/main" userId="6299ae2126c195a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FF"/>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65" autoAdjust="0"/>
    <p:restoredTop sz="62453" autoAdjust="0"/>
  </p:normalViewPr>
  <p:slideViewPr>
    <p:cSldViewPr>
      <p:cViewPr varScale="1">
        <p:scale>
          <a:sx n="53" d="100"/>
          <a:sy n="53" d="100"/>
        </p:scale>
        <p:origin x="1733" y="38"/>
      </p:cViewPr>
      <p:guideLst>
        <p:guide orient="horz" pos="2160"/>
        <p:guide pos="2880"/>
      </p:guideLst>
    </p:cSldViewPr>
  </p:slideViewPr>
  <p:outlineViewPr>
    <p:cViewPr>
      <p:scale>
        <a:sx n="33" d="100"/>
        <a:sy n="33" d="100"/>
      </p:scale>
      <p:origin x="0" y="-9269"/>
    </p:cViewPr>
  </p:outlineViewPr>
  <p:notesTextViewPr>
    <p:cViewPr>
      <p:scale>
        <a:sx n="200" d="100"/>
        <a:sy n="200" d="100"/>
      </p:scale>
      <p:origin x="0" y="0"/>
    </p:cViewPr>
  </p:notesTextViewPr>
  <p:sorterViewPr>
    <p:cViewPr>
      <p:scale>
        <a:sx n="75" d="100"/>
        <a:sy n="75" d="100"/>
      </p:scale>
      <p:origin x="0" y="0"/>
    </p:cViewPr>
  </p:sorterViewPr>
  <p:notesViewPr>
    <p:cSldViewPr>
      <p:cViewPr varScale="1">
        <p:scale>
          <a:sx n="63" d="100"/>
          <a:sy n="63" d="100"/>
        </p:scale>
        <p:origin x="3158" y="67"/>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6D812D-51F5-4FE5-A4A1-470FB017C6E3}"/>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E5ADB5A-D5F8-451A-BB34-B2E545868C1B}"/>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F929DFDA-FA1E-40FF-9956-D234420C2A14}" type="datetimeFigureOut">
              <a:rPr lang="en-US" smtClean="0"/>
              <a:t>5/22/2026</a:t>
            </a:fld>
            <a:endParaRPr lang="en-US" dirty="0"/>
          </a:p>
        </p:txBody>
      </p:sp>
      <p:sp>
        <p:nvSpPr>
          <p:cNvPr id="4" name="Footer Placeholder 3">
            <a:extLst>
              <a:ext uri="{FF2B5EF4-FFF2-40B4-BE49-F238E27FC236}">
                <a16:creationId xmlns:a16="http://schemas.microsoft.com/office/drawing/2014/main" id="{8D05B59C-FED4-4A56-80F0-C76A98CB748E}"/>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CAAB61-4088-4F01-8AA0-695C9223DD7F}"/>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06CE996A-FB27-4801-A8E7-9EF22DFC39D1}" type="slidenum">
              <a:rPr lang="en-US" smtClean="0"/>
              <a:t>‹#›</a:t>
            </a:fld>
            <a:endParaRPr lang="en-US" dirty="0"/>
          </a:p>
        </p:txBody>
      </p:sp>
    </p:spTree>
    <p:extLst>
      <p:ext uri="{BB962C8B-B14F-4D97-AF65-F5344CB8AC3E}">
        <p14:creationId xmlns:p14="http://schemas.microsoft.com/office/powerpoint/2010/main" val="2208894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39" name="Rectangle 3"/>
          <p:cNvSpPr>
            <a:spLocks noGrp="1" noChangeArrowheads="1"/>
          </p:cNvSpPr>
          <p:nvPr>
            <p:ph type="dt" idx="1"/>
          </p:nvPr>
        </p:nvSpPr>
        <p:spPr bwMode="auto">
          <a:xfrm>
            <a:off x="4023092" y="0"/>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lvl1pPr algn="r">
              <a:defRPr sz="1200">
                <a:solidFill>
                  <a:schemeClr val="tx1"/>
                </a:solidFill>
                <a:latin typeface="Arial" charset="0"/>
                <a:cs typeface="+mn-cs"/>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341" name="Rectangle 5"/>
          <p:cNvSpPr>
            <a:spLocks noGrp="1" noChangeArrowheads="1"/>
          </p:cNvSpPr>
          <p:nvPr>
            <p:ph type="body" sz="quarter" idx="3"/>
          </p:nvPr>
        </p:nvSpPr>
        <p:spPr bwMode="auto">
          <a:xfrm>
            <a:off x="710248" y="4459526"/>
            <a:ext cx="5681980" cy="4224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342" name="Rectangle 6"/>
          <p:cNvSpPr>
            <a:spLocks noGrp="1" noChangeArrowheads="1"/>
          </p:cNvSpPr>
          <p:nvPr>
            <p:ph type="ftr" sz="quarter" idx="4"/>
          </p:nvPr>
        </p:nvSpPr>
        <p:spPr bwMode="auto">
          <a:xfrm>
            <a:off x="0"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defRPr sz="1200">
                <a:solidFill>
                  <a:schemeClr val="tx1"/>
                </a:solidFill>
                <a:latin typeface="Arial" charset="0"/>
                <a:cs typeface="+mn-cs"/>
              </a:defRPr>
            </a:lvl1pPr>
          </a:lstStyle>
          <a:p>
            <a:pPr>
              <a:defRPr/>
            </a:pPr>
            <a:endParaRPr lang="en-US" dirty="0"/>
          </a:p>
        </p:txBody>
      </p:sp>
      <p:sp>
        <p:nvSpPr>
          <p:cNvPr id="14343" name="Rectangle 7"/>
          <p:cNvSpPr>
            <a:spLocks noGrp="1" noChangeArrowheads="1"/>
          </p:cNvSpPr>
          <p:nvPr>
            <p:ph type="sldNum" sz="quarter" idx="5"/>
          </p:nvPr>
        </p:nvSpPr>
        <p:spPr bwMode="auto">
          <a:xfrm>
            <a:off x="4023092" y="8917422"/>
            <a:ext cx="3077739" cy="469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229" tIns="47114" rIns="94229" bIns="47114" numCol="1" anchor="b" anchorCtr="0" compatLnSpc="1">
            <a:prstTxWarp prst="textNoShape">
              <a:avLst/>
            </a:prstTxWarp>
          </a:bodyPr>
          <a:lstStyle>
            <a:lvl1pPr algn="r">
              <a:defRPr sz="1200">
                <a:solidFill>
                  <a:schemeClr val="tx1"/>
                </a:solidFill>
                <a:latin typeface="Arial" charset="0"/>
                <a:cs typeface="+mn-cs"/>
              </a:defRPr>
            </a:lvl1pPr>
          </a:lstStyle>
          <a:p>
            <a:pPr>
              <a:defRPr/>
            </a:pPr>
            <a:fld id="{8FA03DF1-0740-4641-8846-A13960E4BC68}" type="slidenum">
              <a:rPr lang="en-US"/>
              <a:pPr>
                <a:defRPr/>
              </a:pPr>
              <a:t>‹#›</a:t>
            </a:fld>
            <a:endParaRPr lang="en-US" dirty="0"/>
          </a:p>
        </p:txBody>
      </p:sp>
    </p:spTree>
    <p:extLst>
      <p:ext uri="{BB962C8B-B14F-4D97-AF65-F5344CB8AC3E}">
        <p14:creationId xmlns:p14="http://schemas.microsoft.com/office/powerpoint/2010/main" val="17698823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a:t>
            </a:fld>
            <a:endParaRPr lang="en-US" dirty="0"/>
          </a:p>
        </p:txBody>
      </p:sp>
    </p:spTree>
    <p:extLst>
      <p:ext uri="{BB962C8B-B14F-4D97-AF65-F5344CB8AC3E}">
        <p14:creationId xmlns:p14="http://schemas.microsoft.com/office/powerpoint/2010/main" val="40440819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10</a:t>
            </a:fld>
            <a:endParaRPr lang="en-US" dirty="0"/>
          </a:p>
        </p:txBody>
      </p:sp>
    </p:spTree>
    <p:extLst>
      <p:ext uri="{BB962C8B-B14F-4D97-AF65-F5344CB8AC3E}">
        <p14:creationId xmlns:p14="http://schemas.microsoft.com/office/powerpoint/2010/main" val="1490056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baseline="0" dirty="0"/>
              <a:t>Q1: How do these verses expand on the concept of believing in Jesus?</a:t>
            </a:r>
          </a:p>
          <a:p>
            <a:pPr marL="274320" indent="-274320"/>
            <a:r>
              <a:rPr lang="en-US" b="0" baseline="0" dirty="0"/>
              <a:t>1.  In verse 11 we see the rejection of Jesus by the religious leaders, the scribes, the Pharisees, the Sadducees. </a:t>
            </a:r>
          </a:p>
          <a:p>
            <a:pPr marL="274320" indent="-274320"/>
            <a:r>
              <a:rPr lang="en-US" b="0" baseline="0" dirty="0"/>
              <a:t>2.  They did not believe that Jesus was who He claimed to be and they did not believe in Him; they crucified Him.</a:t>
            </a:r>
          </a:p>
          <a:p>
            <a:pPr marL="274320" indent="-274320"/>
            <a:r>
              <a:rPr lang="en-US" b="0" baseline="0" dirty="0"/>
              <a:t>3.  But there were others who  did receive Him.</a:t>
            </a:r>
          </a:p>
          <a:p>
            <a:pPr marL="274320" indent="-274320"/>
            <a:r>
              <a:rPr lang="en-US" b="0" baseline="0" dirty="0"/>
              <a:t>4.  These John describes as those who believed in His name.</a:t>
            </a:r>
          </a:p>
          <a:p>
            <a:pPr marL="274320" indent="-274320"/>
            <a:r>
              <a:rPr lang="en-US" b="0" baseline="0" dirty="0"/>
              <a:t>5.  To this group He gave the right to become children of God.</a:t>
            </a:r>
          </a:p>
          <a:p>
            <a:pPr marL="274320" indent="-274320"/>
            <a:r>
              <a:rPr lang="en-US" b="0" baseline="0" dirty="0"/>
              <a:t>6.  And they were born from above by the Spirit of God.</a:t>
            </a:r>
          </a:p>
          <a:p>
            <a:pPr marL="274320" indent="-274320"/>
            <a:r>
              <a:rPr lang="en-US" b="0" baseline="0" dirty="0"/>
              <a:t>7.  So here, the key to being saved appears to be to receive Jesus for who He says He is, the Messiah, the Son of God, and believe in His name.</a:t>
            </a:r>
          </a:p>
          <a:p>
            <a:pPr marL="274320" indent="-274320"/>
            <a:endParaRPr lang="en-US" b="0" baseline="0" dirty="0"/>
          </a:p>
          <a:p>
            <a:pPr marL="274320" indent="-274320"/>
            <a:r>
              <a:rPr lang="en-US" b="1" baseline="0" dirty="0"/>
              <a:t>Q2: What does it mean to believe in His name?</a:t>
            </a:r>
          </a:p>
          <a:p>
            <a:pPr marL="274320" indent="-274320"/>
            <a:r>
              <a:rPr lang="en-US" b="0" baseline="0" dirty="0"/>
              <a:t>1.  His name is a representation of all that Jesus is.</a:t>
            </a:r>
          </a:p>
          <a:p>
            <a:pPr marL="274320" indent="-274320"/>
            <a:r>
              <a:rPr lang="en-US" b="0" i="0" dirty="0">
                <a:solidFill>
                  <a:srgbClr val="0C0D0E"/>
                </a:solidFill>
                <a:effectLst/>
                <a:latin typeface="Palatino"/>
              </a:rPr>
              <a:t>2.  The words "his name" refers to everything he is, everything he's done, indeed, everything about him.</a:t>
            </a:r>
            <a:endParaRPr lang="en-US" b="0" i="0" baseline="0" dirty="0">
              <a:solidFill>
                <a:srgbClr val="0C0D0E"/>
              </a:solidFill>
              <a:effectLst/>
              <a:latin typeface="Palatino"/>
            </a:endParaRPr>
          </a:p>
          <a:p>
            <a:pPr marL="274320" indent="-274320"/>
            <a:r>
              <a:rPr lang="en-US" b="0" baseline="0" dirty="0"/>
              <a:t>3.  It means you accept, as the truth, the full gospel message of the doing and dying of Jesus.</a:t>
            </a:r>
          </a:p>
          <a:p>
            <a:pPr marL="274320" indent="-274320"/>
            <a:r>
              <a:rPr lang="en-US" b="0" baseline="0" dirty="0"/>
              <a:t>4.  You receive Him as your Savior and Lord and trust in His blood for the forgiveness of your sins.</a:t>
            </a:r>
          </a:p>
          <a:p>
            <a:pPr marL="274320" indent="-274320"/>
            <a:endParaRPr lang="en-US" b="0" baseline="0" dirty="0"/>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b="0" baseline="0" dirty="0"/>
              <a:t> </a:t>
            </a:r>
            <a:r>
              <a:rPr lang="en-US" b="1" baseline="0" dirty="0"/>
              <a:t>Q3: </a:t>
            </a:r>
            <a:r>
              <a:rPr lang="en-US" b="1" dirty="0"/>
              <a:t>How does John summarize Jesus’ message to Nicodemus? (John 3:16)</a:t>
            </a:r>
          </a:p>
          <a:p>
            <a:pPr marL="274320" indent="-274320"/>
            <a:r>
              <a:rPr lang="en-US" b="1" baseline="0" dirty="0"/>
              <a:t>John 3:16 KJV</a:t>
            </a:r>
            <a:r>
              <a:rPr lang="en-US" b="0" baseline="0" dirty="0"/>
              <a:t> - For God so loved the world, that he gave his only begotten Son, that whosoever believeth in him should not perish, but have everlasting life.</a:t>
            </a:r>
          </a:p>
          <a:p>
            <a:pPr marL="274320" indent="-274320"/>
            <a:r>
              <a:rPr lang="en-US" b="0" baseline="0" dirty="0"/>
              <a:t>1.  Here is the gospel in a nutshell.</a:t>
            </a:r>
          </a:p>
          <a:p>
            <a:pPr marL="274320" indent="-274320"/>
            <a:r>
              <a:rPr lang="en-US" b="0" baseline="0" dirty="0"/>
              <a:t>2.  Here we see the grace of God in giving His only Son to die for our sins.</a:t>
            </a:r>
          </a:p>
          <a:p>
            <a:pPr marL="274320" indent="-274320"/>
            <a:r>
              <a:rPr lang="en-US" b="0" baseline="0" dirty="0"/>
              <a:t>3.  And here we see the faith of the one who is saved, who believes in Him.</a:t>
            </a:r>
          </a:p>
          <a:p>
            <a:pPr marL="274320" indent="-274320"/>
            <a:r>
              <a:rPr lang="en-US" b="0" baseline="0" dirty="0"/>
              <a:t>4.  That one receives everlasting life instead of perishing.</a:t>
            </a:r>
          </a:p>
          <a:p>
            <a:pPr marL="274320" indent="-274320"/>
            <a:r>
              <a:rPr lang="en-US" b="0" baseline="0" dirty="0"/>
              <a:t>5.  In understanding this verse, it is important to see the context.</a:t>
            </a:r>
          </a:p>
          <a:p>
            <a:pPr marL="274320" indent="-274320"/>
            <a:r>
              <a:rPr lang="en-US" b="0" baseline="0" dirty="0"/>
              <a:t>6.  The whosoever that believeth in Him, believes in Him as the sacrifice for their sins.</a:t>
            </a:r>
          </a:p>
          <a:p>
            <a:pPr marL="274320" indent="-274320"/>
            <a:r>
              <a:rPr lang="en-US" b="0" baseline="0" dirty="0"/>
              <a:t>7.  In the two verses just before John 3:16. Jesus said to Nicodemus:</a:t>
            </a:r>
          </a:p>
          <a:p>
            <a:pPr marL="274320" indent="-274320"/>
            <a:r>
              <a:rPr lang="en-US" b="1" baseline="0" dirty="0"/>
              <a:t>John 3:14-15 KJV</a:t>
            </a:r>
            <a:r>
              <a:rPr lang="en-US" b="0" baseline="0" dirty="0"/>
              <a:t> - And as Moses lifted up the serpent in the wilderness, even so must the Son of man be lifted up: </a:t>
            </a:r>
            <a:r>
              <a:rPr lang="en-US" b="0" baseline="30000" dirty="0"/>
              <a:t>15</a:t>
            </a:r>
            <a:r>
              <a:rPr lang="en-US" b="0" baseline="0" dirty="0"/>
              <a:t> That whosoever believeth in him should not perish, but have eternal life.</a:t>
            </a:r>
          </a:p>
          <a:p>
            <a:pPr marL="274320" indent="-274320"/>
            <a:r>
              <a:rPr lang="en-US" b="0" baseline="0" dirty="0"/>
              <a:t>8.  So the believing in Jesus of John 3:16 is believing that He was lifted up on the cross to die for our sins.</a:t>
            </a:r>
          </a:p>
          <a:p>
            <a:pPr marL="274320" indent="-274320"/>
            <a:r>
              <a:rPr lang="en-US" b="0" baseline="0" dirty="0"/>
              <a:t>9.  And trusting Him for the forgiveness of our sins is what gives us eternal life instead of eternal death.</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If you look at the Greek, the verse ends with Christos not Theos.</a:t>
            </a:r>
          </a:p>
          <a:p>
            <a:pPr marL="274320" indent="-274320"/>
            <a:r>
              <a:rPr lang="en-US" dirty="0"/>
              <a:t>2.  So I would take the NLT as more accurate in this case.</a:t>
            </a:r>
          </a:p>
          <a:p>
            <a:pPr marL="274320" indent="-274320"/>
            <a:r>
              <a:rPr lang="en-US" dirty="0"/>
              <a:t>3.  And it makes sense: Saving faith in Christ comes from hearing the gospel about how Christ died for our sins, was buried and rose again the third day.</a:t>
            </a:r>
          </a:p>
          <a:p>
            <a:pPr marL="274320" indent="-274320"/>
            <a:r>
              <a:rPr lang="en-US" dirty="0"/>
              <a:t>4.  When we trust the Word of God as the source of truth and hear the gospel of what Christ has done to save us, we can put our trust in Him for the forgiveness of our sins and be justified by faith.</a:t>
            </a:r>
          </a:p>
          <a:p>
            <a:pPr marL="274320" indent="-274320"/>
            <a:endParaRPr lang="en-US" dirty="0"/>
          </a:p>
          <a:p>
            <a:pPr marL="274320" indent="-457200"/>
            <a:r>
              <a:rPr lang="en-US" b="1" dirty="0"/>
              <a:t>Q1: </a:t>
            </a:r>
            <a:r>
              <a:rPr lang="en-US" altLang="en-US" sz="2800" b="1" dirty="0"/>
              <a:t>What are some of the ways you exercise faith in non-spiritual things?  </a:t>
            </a:r>
            <a:r>
              <a:rPr lang="en-US" altLang="en-US" sz="2400" b="1" dirty="0"/>
              <a:t>What are some things you trust without full understanding, proof, or assurance?</a:t>
            </a:r>
          </a:p>
          <a:p>
            <a:pPr marL="274320" indent="-457200"/>
            <a:r>
              <a:rPr lang="en-US" altLang="en-US" dirty="0"/>
              <a:t>1.  We exercise faith all the time in everyday things.  </a:t>
            </a:r>
          </a:p>
          <a:p>
            <a:pPr marL="274320" indent="-457200"/>
            <a:r>
              <a:rPr lang="en-US" altLang="en-US" dirty="0"/>
              <a:t>2.  We get on an elevator and take it to the 35</a:t>
            </a:r>
            <a:r>
              <a:rPr lang="en-US" altLang="en-US" baseline="30000" dirty="0"/>
              <a:t>th</a:t>
            </a:r>
            <a:r>
              <a:rPr lang="en-US" altLang="en-US" dirty="0"/>
              <a:t> floor having faith that the cable won’t break and drop us to the sub basement.</a:t>
            </a:r>
          </a:p>
          <a:p>
            <a:pPr marL="274320" lvl="0" indent="-457200"/>
            <a:r>
              <a:rPr lang="en-US" altLang="en-US" dirty="0"/>
              <a:t>3.  We have faith that the plane we get on will fly us to our destination without crashing.</a:t>
            </a:r>
          </a:p>
          <a:p>
            <a:pPr marL="274320" lvl="0" indent="-457200"/>
            <a:r>
              <a:rPr lang="en-US" altLang="en-US" dirty="0"/>
              <a:t>4.  We have faith when we drive along a two-lane road at 50 mph that the drivers coming in the opposite direction will stay in their own lane; we trust these complete strangers with our lives!  </a:t>
            </a:r>
          </a:p>
          <a:p>
            <a:pPr marL="274320" lvl="0" indent="-457200"/>
            <a:r>
              <a:rPr lang="en-US" altLang="en-US" dirty="0"/>
              <a:t>5. We have faith in a doctor who writes a prescription that we can’t read that is filled by a pharmacist that we don’t know with a chemical we can’t pronounce, and we go home and take it faithfully.</a:t>
            </a:r>
          </a:p>
          <a:p>
            <a:pPr marL="274320" lvl="0" indent="-457200"/>
            <a:r>
              <a:rPr lang="en-US" altLang="en-US" dirty="0"/>
              <a:t>6.  We have faith when we get on a roller coaster that it will not jump the tracks and take us to our death.</a:t>
            </a:r>
          </a:p>
          <a:p>
            <a:pPr marL="274320" indent="-457200"/>
            <a:r>
              <a:rPr lang="en-US" altLang="en-US" dirty="0"/>
              <a:t>7.  We do all these things and many others because we see evidence that they are safe.  </a:t>
            </a:r>
          </a:p>
          <a:p>
            <a:pPr marL="274320" indent="-457200"/>
            <a:r>
              <a:rPr lang="en-US" altLang="en-US" dirty="0"/>
              <a:t>8.  While there may be occasional mishaps, the vast majority of people who do these things do them successfully.  </a:t>
            </a:r>
          </a:p>
          <a:p>
            <a:pPr marL="274320" indent="-457200"/>
            <a:r>
              <a:rPr lang="en-US" altLang="en-US" dirty="0"/>
              <a:t>9.  We decide the benefits are worth the risk and we step out in faith.</a:t>
            </a:r>
          </a:p>
          <a:p>
            <a:pPr marL="274320" indent="-457200"/>
            <a:endParaRPr lang="en-US" altLang="en-US" dirty="0"/>
          </a:p>
          <a:p>
            <a:pPr marL="274320" indent="-457200"/>
            <a:r>
              <a:rPr lang="en-US" altLang="en-US" b="1" dirty="0"/>
              <a:t>Q2: How do we use a similar process to come to faith in Christ?</a:t>
            </a:r>
          </a:p>
          <a:p>
            <a:pPr marL="274320" indent="-457200"/>
            <a:r>
              <a:rPr lang="en-US" altLang="en-US" dirty="0"/>
              <a:t>1.  Faith in Christ comes the same way.  </a:t>
            </a:r>
          </a:p>
          <a:p>
            <a:pPr marL="274320" indent="-457200"/>
            <a:r>
              <a:rPr lang="en-US" altLang="en-US" dirty="0"/>
              <a:t>2.  We see the evidence that the word of God is true.  </a:t>
            </a:r>
          </a:p>
          <a:p>
            <a:pPr marL="274320" indent="-457200"/>
            <a:r>
              <a:rPr lang="en-US" altLang="en-US" dirty="0"/>
              <a:t>3.  The word of God gives us the gospel of what Jesus has done so that we can be forgiven and have eternal life.</a:t>
            </a:r>
          </a:p>
          <a:p>
            <a:pPr marL="274320" indent="-457200"/>
            <a:r>
              <a:rPr lang="en-US" altLang="en-US" dirty="0"/>
              <a:t>4.  We see that we are sinners and that only Christ can save us.</a:t>
            </a:r>
          </a:p>
          <a:p>
            <a:pPr marL="274320" indent="-457200"/>
            <a:r>
              <a:rPr lang="en-US" altLang="en-US" dirty="0"/>
              <a:t>5.  We decide that the benefits are worth the risk and trust in Him to save us.      </a:t>
            </a:r>
          </a:p>
          <a:p>
            <a:pPr marL="274320" indent="-457200"/>
            <a:r>
              <a:rPr lang="en-US" dirty="0"/>
              <a:t>6.  This is not a miraculous transaction.</a:t>
            </a:r>
          </a:p>
          <a:p>
            <a:pPr marL="274320" indent="-457200"/>
            <a:r>
              <a:rPr lang="en-US" dirty="0"/>
              <a:t>7.  Paul says that faith comes by hearing the gospel.</a:t>
            </a:r>
          </a:p>
          <a:p>
            <a:pPr marL="274320" indent="-457200"/>
            <a:r>
              <a:rPr lang="en-US" dirty="0"/>
              <a:t>8.  He does not say that faith is a miraculous gift that God has to give us before we can believe.</a:t>
            </a:r>
          </a:p>
          <a:p>
            <a:pPr marL="274320" indent="-457200"/>
            <a:r>
              <a:rPr lang="en-US" dirty="0"/>
              <a:t>9.  This does not deny the work of the HS in convicting us of sin and our need of a Savior.</a:t>
            </a:r>
          </a:p>
          <a:p>
            <a:pPr marL="274320" indent="-457200"/>
            <a:r>
              <a:rPr lang="en-US" dirty="0"/>
              <a:t>10. But Satan is also at work telling us it would be too much to give up to be a follower of Christ.</a:t>
            </a:r>
          </a:p>
          <a:p>
            <a:pPr marL="274320" indent="-457200"/>
            <a:r>
              <a:rPr lang="en-US" dirty="0"/>
              <a:t>11. In the end, it comes down to our own free choice of whether or not to trust in Jesus as our Savior and Lord.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64166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dirty="0"/>
              <a:t>1.  In the introduction of our lesson this week, the author writes, “ Faith is a gift from God,” and cites Eph 2:8-9 as the text that proves it.</a:t>
            </a:r>
          </a:p>
          <a:p>
            <a:pPr marL="274320" indent="-274320"/>
            <a:r>
              <a:rPr lang="en-US" altLang="en-US" dirty="0"/>
              <a:t>2.   As we will see, this is not what the text says.</a:t>
            </a:r>
          </a:p>
          <a:p>
            <a:pPr marL="274320" indent="-274320"/>
            <a:r>
              <a:rPr lang="en-US" altLang="en-US" dirty="0"/>
              <a:t>3.  There is a danger in believing this.</a:t>
            </a:r>
          </a:p>
          <a:p>
            <a:pPr marL="274320" indent="-274320"/>
            <a:r>
              <a:rPr lang="en-US" altLang="en-US" dirty="0"/>
              <a:t>4.  If faith is a gift from God, then only those to whom God gives saving faith can be saved.</a:t>
            </a:r>
          </a:p>
          <a:p>
            <a:pPr marL="274320" indent="-274320"/>
            <a:r>
              <a:rPr lang="en-US" altLang="en-US" dirty="0"/>
              <a:t>5.  This gets back to the Calvinist idea that God predestines some to be saved and others to be lost.</a:t>
            </a:r>
          </a:p>
          <a:p>
            <a:pPr marL="274320" indent="-274320"/>
            <a:r>
              <a:rPr lang="en-US" altLang="en-US" dirty="0"/>
              <a:t>6.  To the elect He gives saving faith, and to the others, He does not.</a:t>
            </a:r>
          </a:p>
          <a:p>
            <a:pPr marL="274320" indent="-457200"/>
            <a:endParaRPr lang="en-US" altLang="en-US" dirty="0"/>
          </a:p>
          <a:p>
            <a:pPr marL="274320" indent="-274320">
              <a:lnSpc>
                <a:spcPct val="80000"/>
              </a:lnSpc>
            </a:pPr>
            <a:r>
              <a:rPr lang="en-US" altLang="en-US" sz="1200" b="1" dirty="0"/>
              <a:t>Q1:  What are the two means by which we are saved according to verse 8?</a:t>
            </a:r>
          </a:p>
          <a:p>
            <a:pPr marL="274320" indent="-274320">
              <a:lnSpc>
                <a:spcPct val="80000"/>
              </a:lnSpc>
            </a:pPr>
            <a:r>
              <a:rPr lang="en-US" altLang="en-US" sz="1200" b="0" dirty="0"/>
              <a:t>1.  We are saved by grace through faith.</a:t>
            </a:r>
          </a:p>
          <a:p>
            <a:pPr marL="274320" indent="-274320">
              <a:lnSpc>
                <a:spcPct val="80000"/>
              </a:lnSpc>
            </a:pPr>
            <a:r>
              <a:rPr lang="en-US" altLang="en-US" sz="1200" b="0" dirty="0"/>
              <a:t>2.  Grace is God’s part; faith is our part.</a:t>
            </a:r>
          </a:p>
          <a:p>
            <a:pPr marL="274320" indent="-274320">
              <a:lnSpc>
                <a:spcPct val="80000"/>
              </a:lnSpc>
            </a:pPr>
            <a:r>
              <a:rPr lang="en-US" altLang="en-US" sz="1200" b="0" dirty="0"/>
              <a:t>3.  God sends His Son to die for our sins (that’s grace); we receive Him as our savior from sin (that’s faith).</a:t>
            </a:r>
          </a:p>
          <a:p>
            <a:pPr marL="274320" indent="-274320">
              <a:lnSpc>
                <a:spcPct val="80000"/>
              </a:lnSpc>
            </a:pPr>
            <a:r>
              <a:rPr lang="en-US" altLang="en-US" sz="1200" b="0" dirty="0"/>
              <a:t>4.  Grace is God’s act in saving sinners; faith is our act in receiving His grace.</a:t>
            </a:r>
          </a:p>
          <a:p>
            <a:pPr marL="274320" indent="-274320">
              <a:lnSpc>
                <a:spcPct val="80000"/>
              </a:lnSpc>
            </a:pPr>
            <a:endParaRPr lang="en-US" altLang="en-US" sz="1200" b="0" dirty="0"/>
          </a:p>
          <a:p>
            <a:pPr marL="274320" indent="-274320">
              <a:lnSpc>
                <a:spcPct val="80000"/>
              </a:lnSpc>
            </a:pPr>
            <a:r>
              <a:rPr lang="en-US" altLang="en-US" sz="1200" b="1" dirty="0"/>
              <a:t>Q2: How is this text misunderstood by many who want to claim that saving faith is the gift of God?</a:t>
            </a:r>
          </a:p>
          <a:p>
            <a:pPr marL="274320" indent="-274320">
              <a:lnSpc>
                <a:spcPct val="80000"/>
              </a:lnSpc>
            </a:pPr>
            <a:r>
              <a:rPr lang="en-US" altLang="en-US" sz="1200" b="0" dirty="0"/>
              <a:t>1.  They understand the word “that” (underlined in the text above) as referring to faith rather than to salvation as a gift of God.</a:t>
            </a:r>
          </a:p>
          <a:p>
            <a:pPr marL="274320" indent="-274320">
              <a:lnSpc>
                <a:spcPct val="80000"/>
              </a:lnSpc>
            </a:pPr>
            <a:r>
              <a:rPr lang="en-US" altLang="en-US" sz="1200" b="0" dirty="0"/>
              <a:t>2.  How do we know that this is incorrect?</a:t>
            </a:r>
          </a:p>
          <a:p>
            <a:pPr marL="274320" indent="-274320">
              <a:lnSpc>
                <a:spcPct val="80000"/>
              </a:lnSpc>
            </a:pPr>
            <a:r>
              <a:rPr lang="en-US" altLang="en-US" sz="1200" b="0" dirty="0"/>
              <a:t>3.  We can tell from the gender of the nouns.</a:t>
            </a:r>
          </a:p>
          <a:p>
            <a:pPr marL="274320" indent="-274320">
              <a:lnSpc>
                <a:spcPct val="80000"/>
              </a:lnSpc>
            </a:pPr>
            <a:r>
              <a:rPr lang="en-US" altLang="en-US" sz="1200" b="0" dirty="0"/>
              <a:t>4.  In Greek, the word “faith” is feminine gender while the word “that” is neuter.  </a:t>
            </a:r>
          </a:p>
          <a:p>
            <a:pPr marL="274320" indent="-274320">
              <a:lnSpc>
                <a:spcPct val="80000"/>
              </a:lnSpc>
            </a:pPr>
            <a:r>
              <a:rPr lang="en-US" altLang="en-US" sz="1200" b="0" dirty="0"/>
              <a:t>5.  So the word “that” cannot refer back to faith.</a:t>
            </a:r>
          </a:p>
          <a:p>
            <a:pPr marL="274320" indent="-274320">
              <a:lnSpc>
                <a:spcPct val="80000"/>
              </a:lnSpc>
            </a:pPr>
            <a:r>
              <a:rPr lang="en-US" altLang="en-US" sz="1200" b="0" dirty="0"/>
              <a:t>6.  It must refer back to the salvation that comes by grace.</a:t>
            </a:r>
          </a:p>
          <a:p>
            <a:pPr marL="274320" indent="-274320">
              <a:lnSpc>
                <a:spcPct val="80000"/>
              </a:lnSpc>
            </a:pPr>
            <a:r>
              <a:rPr lang="en-US" altLang="en-US" sz="1200" b="0" dirty="0"/>
              <a:t>7.  And that is confirmed by verse 9.</a:t>
            </a:r>
          </a:p>
          <a:p>
            <a:pPr marL="274320" indent="-274320">
              <a:lnSpc>
                <a:spcPct val="80000"/>
              </a:lnSpc>
            </a:pPr>
            <a:r>
              <a:rPr lang="en-US" altLang="en-US" sz="1200" b="0" dirty="0"/>
              <a:t>8.  To say that faith is not a result of works is nonsense.</a:t>
            </a:r>
          </a:p>
          <a:p>
            <a:pPr marL="274320" indent="-274320">
              <a:lnSpc>
                <a:spcPct val="80000"/>
              </a:lnSpc>
            </a:pPr>
            <a:r>
              <a:rPr lang="en-US" altLang="en-US" sz="1200" b="0" dirty="0"/>
              <a:t>9.  But to say that salvation is not a result of works is to say what Paul always says.</a:t>
            </a:r>
          </a:p>
          <a:p>
            <a:pPr marL="274320" indent="-274320">
              <a:lnSpc>
                <a:spcPct val="80000"/>
              </a:lnSpc>
            </a:pPr>
            <a:r>
              <a:rPr lang="en-US" altLang="en-US" sz="1200" b="0" dirty="0"/>
              <a:t>10. Remember the Philippian jailer was told to “believe on the Lord Jesus Christ.”</a:t>
            </a:r>
          </a:p>
          <a:p>
            <a:pPr marL="274320" indent="-274320">
              <a:lnSpc>
                <a:spcPct val="80000"/>
              </a:lnSpc>
            </a:pPr>
            <a:r>
              <a:rPr lang="en-US" altLang="en-US" sz="1200" b="0" dirty="0"/>
              <a:t>11. That was his part in order to receive the grace of God.</a:t>
            </a:r>
          </a:p>
          <a:p>
            <a:pPr marL="274320" indent="-274320">
              <a:lnSpc>
                <a:spcPct val="80000"/>
              </a:lnSpc>
            </a:pPr>
            <a:r>
              <a:rPr lang="en-US" altLang="en-US" sz="1200" b="0" dirty="0"/>
              <a:t>12. They didn’t tell him to pray for the gift of saving faith.</a:t>
            </a:r>
          </a:p>
          <a:p>
            <a:pPr marL="274320" indent="-274320">
              <a:lnSpc>
                <a:spcPct val="80000"/>
              </a:lnSpc>
            </a:pPr>
            <a:r>
              <a:rPr lang="en-US" altLang="en-US" sz="1200" b="0" dirty="0"/>
              <a:t>13. Here is what FF Bruce says on this verse:</a:t>
            </a:r>
          </a:p>
          <a:p>
            <a:pPr marL="274320" indent="-274320">
              <a:lnSpc>
                <a:spcPct val="80000"/>
              </a:lnSpc>
            </a:pPr>
            <a:r>
              <a:rPr lang="en-US" altLang="en-US" sz="1200" b="0" dirty="0"/>
              <a:t>[Go to next slide.]</a:t>
            </a:r>
          </a:p>
          <a:p>
            <a:pPr marL="274320" indent="-457200"/>
            <a:endParaRPr lang="en-US" altLang="en-US" dirty="0"/>
          </a:p>
          <a:p>
            <a:pPr marL="274320" indent="-457200"/>
            <a:endParaRPr lang="en-US" altLang="en-US" dirty="0"/>
          </a:p>
          <a:p>
            <a:pPr marL="274320" indent="-457200"/>
            <a:endParaRPr lang="en-US" altLang="en-US" dirty="0"/>
          </a:p>
          <a:p>
            <a:pPr marL="274320" indent="-457200"/>
            <a:endParaRPr lang="en-US" altLang="en-US" dirty="0"/>
          </a:p>
          <a:p>
            <a:pPr marL="274320" indent="-457200"/>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70808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C18CE743-DB2B-EF55-99EA-E7E5DA82862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E0AFC33-03FD-440D-AA7C-BA989F1F2C43}"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9266" name="Rectangle 2">
            <a:extLst>
              <a:ext uri="{FF2B5EF4-FFF2-40B4-BE49-F238E27FC236}">
                <a16:creationId xmlns:a16="http://schemas.microsoft.com/office/drawing/2014/main" id="{6517DABE-3D6E-4802-782A-DFE0045722BA}"/>
              </a:ext>
            </a:extLst>
          </p:cNvPr>
          <p:cNvSpPr>
            <a:spLocks noGrp="1" noRot="1" noChangeAspect="1" noChangeArrowheads="1" noTextEdit="1"/>
          </p:cNvSpPr>
          <p:nvPr>
            <p:ph type="sldImg"/>
          </p:nvPr>
        </p:nvSpPr>
        <p:spPr>
          <a:ln/>
        </p:spPr>
      </p:sp>
      <p:sp>
        <p:nvSpPr>
          <p:cNvPr id="779267" name="Rectangle 3">
            <a:extLst>
              <a:ext uri="{FF2B5EF4-FFF2-40B4-BE49-F238E27FC236}">
                <a16:creationId xmlns:a16="http://schemas.microsoft.com/office/drawing/2014/main" id="{A4572346-6DC5-C23E-32B8-961C2EBBE751}"/>
              </a:ext>
            </a:extLst>
          </p:cNvPr>
          <p:cNvSpPr>
            <a:spLocks noGrp="1" noChangeArrowheads="1"/>
          </p:cNvSpPr>
          <p:nvPr>
            <p:ph type="body" idx="1"/>
          </p:nvPr>
        </p:nvSpPr>
        <p:spPr/>
        <p:txBody>
          <a:bodyPr/>
          <a:lstStyle/>
          <a:p>
            <a:r>
              <a:rPr lang="en-US" altLang="en-US" dirty="0"/>
              <a:t>[Go to next slide.]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Based on what we have learned from the Greek grammar, we can parse this text with comments that explain each phrase.</a:t>
            </a:r>
          </a:p>
          <a:p>
            <a:pPr marL="274320" indent="-274320"/>
            <a:r>
              <a:rPr lang="en-US" dirty="0"/>
              <a:t>2.  Let’s read through it again with parenthetical comments.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99693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Q1: Is this measure of faith, saving faith?</a:t>
            </a:r>
          </a:p>
          <a:p>
            <a:pPr marL="274320" indent="-274320"/>
            <a:r>
              <a:rPr lang="en-US" altLang="en-US" dirty="0"/>
              <a:t>1.  This is Paul’s introduction to a section in Romans 12 on the use of Spiritual gifts.</a:t>
            </a:r>
          </a:p>
          <a:p>
            <a:pPr marL="274320" indent="-274320"/>
            <a:r>
              <a:rPr lang="en-US" altLang="en-US" dirty="0"/>
              <a:t>2.  He is writing to Christians here who have the Holy Spirit and have been given spiritual gifts.</a:t>
            </a:r>
          </a:p>
          <a:p>
            <a:pPr marL="274320" indent="-274320"/>
            <a:r>
              <a:rPr lang="en-US" altLang="en-US" dirty="0"/>
              <a:t>3.  That means they are already saved: they have “saving faith.”</a:t>
            </a:r>
          </a:p>
          <a:p>
            <a:pPr marL="274320" indent="-274320"/>
            <a:r>
              <a:rPr lang="en-US" altLang="en-US" dirty="0"/>
              <a:t>4.  We don’t get the Holy Spirit and spiritual gifts unless we have been saved by the blood of Jesus.</a:t>
            </a:r>
          </a:p>
          <a:p>
            <a:pPr marL="274320" indent="-274320"/>
            <a:r>
              <a:rPr lang="en-US" altLang="en-US" dirty="0"/>
              <a:t>5.  So Paul is talking here about how to use the spiritual gifts they have been given by the Holy spirit.</a:t>
            </a:r>
          </a:p>
          <a:p>
            <a:pPr marL="274320" indent="-274320"/>
            <a:r>
              <a:rPr lang="en-US" altLang="en-US" dirty="0"/>
              <a:t>6.  It is interesting that the Greek word for faith, </a:t>
            </a:r>
            <a:r>
              <a:rPr lang="en-US" altLang="en-US" dirty="0" err="1"/>
              <a:t>pistis</a:t>
            </a:r>
            <a:r>
              <a:rPr lang="en-US" altLang="en-US" dirty="0"/>
              <a:t> (</a:t>
            </a:r>
            <a:r>
              <a:rPr lang="en-US" altLang="en-US" dirty="0" err="1"/>
              <a:t>pis’</a:t>
            </a:r>
            <a:r>
              <a:rPr lang="en-US" altLang="en-US" dirty="0"/>
              <a:t>-tis) can be translated either as faith or faithfulness depending on the context.</a:t>
            </a:r>
          </a:p>
          <a:p>
            <a:pPr marL="274320" indent="-274320"/>
            <a:r>
              <a:rPr lang="en-US" altLang="en-US" dirty="0"/>
              <a:t>7.  When we come to the fruit of the Spirit in Gal 5:22-23, there the seventh aspect of the fruit of the Spirit is </a:t>
            </a:r>
            <a:r>
              <a:rPr lang="en-US" altLang="en-US" dirty="0" err="1"/>
              <a:t>pistis</a:t>
            </a:r>
            <a:r>
              <a:rPr lang="en-US" altLang="en-US" dirty="0"/>
              <a:t>, the Greek word for faith, and is translated in most versions as “faithfulness.”</a:t>
            </a:r>
          </a:p>
          <a:p>
            <a:pPr marL="274320" indent="-274320"/>
            <a:r>
              <a:rPr lang="en-US" altLang="en-US" dirty="0"/>
              <a:t>8.  So you need saving faith to come to Jesus and receive the Holy Spirit.</a:t>
            </a:r>
          </a:p>
          <a:p>
            <a:pPr marL="274320" indent="-274320"/>
            <a:r>
              <a:rPr lang="en-US" altLang="en-US" dirty="0"/>
              <a:t>9.  And as the Spirit works to change your life, He makes you more faithful, more reliable, more dependable in your service for Christ.</a:t>
            </a:r>
          </a:p>
          <a:p>
            <a:pPr marL="274320" indent="-274320"/>
            <a:r>
              <a:rPr lang="en-US" altLang="en-US" dirty="0"/>
              <a:t>10. So I would argue that here in Rom 12:3, the phrase “measure of faith” would be better translated as “measure of faithfulness.”</a:t>
            </a:r>
          </a:p>
          <a:p>
            <a:pPr marL="274320" indent="-274320"/>
            <a:r>
              <a:rPr lang="en-US" altLang="en-US" dirty="0"/>
              <a:t>11. As the Holy Spirit gives us a measure of faithfulness through the fruit of the Spirit, we are to use it to minister effectively with our gifts of the Spirit.</a:t>
            </a:r>
          </a:p>
          <a:p>
            <a:pPr marL="274320" indent="-274320"/>
            <a:r>
              <a:rPr lang="en-US" altLang="en-US" dirty="0"/>
              <a:t>12. So Paul is encouraging the believers to minister their gifts in the body with humility and faithfulness, being dependable, accountable, reliable, to the measure they have been enabled by the Holy Spirit.</a:t>
            </a:r>
          </a:p>
          <a:p>
            <a:pPr marL="274320" indent="-274320"/>
            <a:r>
              <a:rPr lang="en-US" altLang="en-US" dirty="0"/>
              <a:t>13. Does that make sense?</a:t>
            </a:r>
          </a:p>
          <a:p>
            <a:pPr marL="274320" indent="-274320"/>
            <a:r>
              <a:rPr lang="en-US" altLang="en-US" dirty="0"/>
              <a:t> </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16</a:t>
            </a:fld>
            <a:endParaRPr lang="en-US" dirty="0"/>
          </a:p>
        </p:txBody>
      </p:sp>
    </p:spTree>
    <p:extLst>
      <p:ext uri="{BB962C8B-B14F-4D97-AF65-F5344CB8AC3E}">
        <p14:creationId xmlns:p14="http://schemas.microsoft.com/office/powerpoint/2010/main" val="3407282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What signs did the scribes and Pharisees have already?</a:t>
            </a:r>
          </a:p>
          <a:p>
            <a:pPr marL="274320" indent="-274320"/>
            <a:r>
              <a:rPr lang="en-US" b="0" dirty="0"/>
              <a:t>1.  They had all the signs and miracles that Jesus was doing every day as He healed the sick and cast out demons and cleansed the Lepers and opened blind eyes, and raised he dead.</a:t>
            </a:r>
          </a:p>
          <a:p>
            <a:pPr marL="274320" indent="-274320"/>
            <a:r>
              <a:rPr lang="en-US" b="0" dirty="0"/>
              <a:t>2.  Nicodemus had no problem seeing the signs.</a:t>
            </a:r>
          </a:p>
          <a:p>
            <a:pPr marL="274320" indent="-274320"/>
            <a:r>
              <a:rPr lang="en-US" b="0" dirty="0"/>
              <a:t>3.  He said to Jesus:</a:t>
            </a:r>
          </a:p>
          <a:p>
            <a:pPr marL="274320" indent="-274320"/>
            <a:r>
              <a:rPr lang="en-US" b="1" dirty="0"/>
              <a:t>John 3:2 NKJV</a:t>
            </a:r>
            <a:r>
              <a:rPr lang="en-US" b="0" dirty="0"/>
              <a:t> - …"Rabbi, we know that You are a teacher come from God; for no one can do these signs that You do unless God is with him."</a:t>
            </a:r>
          </a:p>
          <a:p>
            <a:pPr marL="274320" indent="-274320"/>
            <a:r>
              <a:rPr lang="en-US" b="0" dirty="0"/>
              <a:t>4.  It was not that Jesus had not performed many wonderful signs, it was that they refused to believe.</a:t>
            </a:r>
          </a:p>
          <a:p>
            <a:pPr marL="274320" indent="-274320"/>
            <a:r>
              <a:rPr lang="en-US" b="0" dirty="0"/>
              <a:t>5.  They were asking for a performative miracle to wow the audience, something like Satan’s temptation in the wilderness of casting himself down from the pinnacle of the temple and being caught by angels.</a:t>
            </a:r>
          </a:p>
          <a:p>
            <a:pPr marL="274320" indent="-274320"/>
            <a:r>
              <a:rPr lang="en-US" b="0" dirty="0"/>
              <a:t>6.  Jesus wasn’t into performing miracles for show.</a:t>
            </a:r>
          </a:p>
          <a:p>
            <a:pPr marL="274320" indent="-274320"/>
            <a:r>
              <a:rPr lang="en-US" b="0" dirty="0"/>
              <a:t>7.  He was into meeting needs that were real.</a:t>
            </a:r>
          </a:p>
          <a:p>
            <a:pPr marL="274320" indent="-274320"/>
            <a:r>
              <a:rPr lang="en-US" b="0" dirty="0"/>
              <a:t>8.  In addition to all the signs they had during Jesus’ ministry, they had the signs of scripture.</a:t>
            </a:r>
          </a:p>
          <a:p>
            <a:pPr marL="274320" indent="-274320"/>
            <a:r>
              <a:rPr lang="en-US" b="0" dirty="0"/>
              <a:t>19. Jesus said to them:</a:t>
            </a:r>
          </a:p>
          <a:p>
            <a:pPr marL="274320" indent="-274320"/>
            <a:r>
              <a:rPr lang="en-US" b="1" dirty="0"/>
              <a:t>John 5:39 NKJV </a:t>
            </a:r>
            <a:r>
              <a:rPr lang="en-US" b="0" dirty="0"/>
              <a:t>- "You search the Scriptures, for in them you think you have eternal life; and these are they which testify of Me.</a:t>
            </a:r>
          </a:p>
          <a:p>
            <a:pPr marL="274320" indent="-274320"/>
            <a:endParaRPr lang="en-US" b="0" dirty="0"/>
          </a:p>
          <a:p>
            <a:pPr marL="274320" indent="-274320"/>
            <a:r>
              <a:rPr lang="en-US" b="1" dirty="0"/>
              <a:t>Q2: What was the sign of Jonah?</a:t>
            </a:r>
          </a:p>
          <a:p>
            <a:pPr marL="274320" indent="-274320"/>
            <a:r>
              <a:rPr lang="en-US" b="0" dirty="0"/>
              <a:t>1.  I was the sign of the resurrection.</a:t>
            </a:r>
          </a:p>
          <a:p>
            <a:pPr marL="274320" indent="-274320"/>
            <a:r>
              <a:rPr lang="en-US" b="0" dirty="0"/>
              <a:t>2.  The resurrection validated all that Jesus said and did.</a:t>
            </a:r>
          </a:p>
          <a:p>
            <a:pPr marL="274320" indent="-274320"/>
            <a:r>
              <a:rPr lang="en-US" b="0" dirty="0"/>
              <a:t>3.  It validated Him as the Son of God.</a:t>
            </a:r>
          </a:p>
          <a:p>
            <a:pPr marL="274320" indent="-274320"/>
            <a:r>
              <a:rPr lang="en-US" b="0" dirty="0"/>
              <a:t>4.  It put God’s stamp of approval on His ministry and on His sacrifice for sin.</a:t>
            </a:r>
          </a:p>
          <a:p>
            <a:pPr marL="274320" indent="-274320"/>
            <a:r>
              <a:rPr lang="en-US" b="0" dirty="0"/>
              <a:t>5.  Paul writes in:</a:t>
            </a:r>
          </a:p>
          <a:p>
            <a:pPr marL="274320" indent="-274320"/>
            <a:r>
              <a:rPr lang="en-US" b="1" dirty="0"/>
              <a:t>Romans 1:3-4 NKJV </a:t>
            </a:r>
            <a:r>
              <a:rPr lang="en-US" b="0" dirty="0"/>
              <a:t>- Jesus Christ our Lord … was … declared to be the Son of God with power according to the Spirit of holiness, by the resurrection from the dead. </a:t>
            </a:r>
          </a:p>
          <a:p>
            <a:pPr marL="274320" indent="-274320"/>
            <a:r>
              <a:rPr lang="en-US" b="0" dirty="0"/>
              <a:t>6.  It is the resurrection that established the truth of the Christian faith.</a:t>
            </a:r>
          </a:p>
          <a:p>
            <a:pPr marL="274320" indent="-274320"/>
            <a:r>
              <a:rPr lang="en-US" b="0" dirty="0"/>
              <a:t>7.  Without it, there would by no Christian church, there would be no NT, our faith would be empty and useless, and we would all perish in our sins.</a:t>
            </a:r>
          </a:p>
          <a:p>
            <a:pPr marL="274320" indent="-274320"/>
            <a:r>
              <a:rPr lang="en-US" b="0" dirty="0"/>
              <a:t>8.  But Luke records in</a:t>
            </a:r>
          </a:p>
          <a:p>
            <a:pPr marL="274320" indent="-274320"/>
            <a:r>
              <a:rPr lang="en-US" b="1" dirty="0"/>
              <a:t>Acts 6:7 NKJV </a:t>
            </a:r>
            <a:r>
              <a:rPr lang="en-US" b="0" dirty="0"/>
              <a:t>- Then the word of God spread, and the number of the disciples multiplied greatly in Jerusalem, and a great many of the priests were obedient to the faith.</a:t>
            </a:r>
          </a:p>
          <a:p>
            <a:pPr marL="274320" indent="-274320"/>
            <a:r>
              <a:rPr lang="en-US" b="0" dirty="0"/>
              <a:t>9.  The empty grave is an enduring testimony to the truth of the Christian faith.</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17</a:t>
            </a:fld>
            <a:endParaRPr lang="en-US" dirty="0"/>
          </a:p>
        </p:txBody>
      </p:sp>
    </p:spTree>
    <p:extLst>
      <p:ext uri="{BB962C8B-B14F-4D97-AF65-F5344CB8AC3E}">
        <p14:creationId xmlns:p14="http://schemas.microsoft.com/office/powerpoint/2010/main" val="2299235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Q1:  Is this a prayer that we, too, need to pray?</a:t>
            </a:r>
          </a:p>
          <a:p>
            <a:pPr marL="274320" indent="-274320"/>
            <a:r>
              <a:rPr lang="en-US" b="0" dirty="0"/>
              <a:t>1.  Yes indeed!</a:t>
            </a:r>
          </a:p>
          <a:p>
            <a:pPr marL="274320" indent="-274320"/>
            <a:r>
              <a:rPr lang="en-US" b="0" dirty="0"/>
              <a:t>2.  We always want our faith to be growing stronger, not weaker.</a:t>
            </a:r>
          </a:p>
          <a:p>
            <a:pPr marL="274320" indent="-274320"/>
            <a:r>
              <a:rPr lang="en-US" b="0" dirty="0"/>
              <a:t>3.  Luke records the disciples of Jesus as saying to Him, “Increase our faith.” (Luke 17:5)</a:t>
            </a:r>
          </a:p>
          <a:p>
            <a:pPr marL="274320" indent="-274320"/>
            <a:r>
              <a:rPr lang="en-US" b="0" dirty="0"/>
              <a:t>4.  So faith is not static it continues to grow.</a:t>
            </a:r>
          </a:p>
          <a:p>
            <a:pPr marL="274320" indent="-274320"/>
            <a:endParaRPr lang="en-US" b="0" dirty="0"/>
          </a:p>
          <a:p>
            <a:pPr marL="274320" indent="-274320"/>
            <a:r>
              <a:rPr lang="en-US" b="1" dirty="0"/>
              <a:t>Q2: How did Jesus answer the prayer of this father, whose son was demon possessed?</a:t>
            </a:r>
          </a:p>
          <a:p>
            <a:pPr marL="274320" indent="-274320"/>
            <a:r>
              <a:rPr lang="en-US" b="0" dirty="0"/>
              <a:t>1.  In the very next verse, Jesus casts out the unclean spirit.</a:t>
            </a:r>
          </a:p>
          <a:p>
            <a:pPr marL="274320" indent="-274320"/>
            <a:endParaRPr lang="en-US" b="0" dirty="0"/>
          </a:p>
          <a:p>
            <a:pPr marL="274320" indent="-274320"/>
            <a:r>
              <a:rPr lang="en-US" b="1" dirty="0"/>
              <a:t>Q3: How do you think that affected the father’s faith?</a:t>
            </a:r>
          </a:p>
          <a:p>
            <a:pPr marL="274320" indent="-274320"/>
            <a:r>
              <a:rPr lang="en-US" b="0" dirty="0"/>
              <a:t>1.  No doubt he want from that place rejoicing, saying, “Look what Jesus did for my son!”</a:t>
            </a:r>
          </a:p>
          <a:p>
            <a:pPr marL="274320" indent="-274320"/>
            <a:r>
              <a:rPr lang="en-US" b="0" dirty="0"/>
              <a:t>2.  His faith was strengthened by looking to Jesus and seeing His healing power at work.</a:t>
            </a:r>
          </a:p>
          <a:p>
            <a:pPr marL="274320" indent="-274320"/>
            <a:endParaRPr lang="en-US" b="0" dirty="0"/>
          </a:p>
          <a:p>
            <a:pPr marL="274320" indent="-274320"/>
            <a:r>
              <a:rPr lang="en-US" b="1" dirty="0"/>
              <a:t>Q4: How does the Lord strengthen our faith? </a:t>
            </a:r>
          </a:p>
          <a:p>
            <a:pPr marL="274320" indent="-274320"/>
            <a:r>
              <a:rPr lang="en-US" b="0" dirty="0"/>
              <a:t>1.  Our faith is strengthened when we behold Jesus in the word of God and see His power to heal, forgive, and save.</a:t>
            </a:r>
          </a:p>
          <a:p>
            <a:pPr marL="274320" indent="-274320"/>
            <a:r>
              <a:rPr lang="en-US" b="0" dirty="0"/>
              <a:t>2.  The more we see and know of Jesus, the more we will see how trustworthy He is.</a:t>
            </a:r>
          </a:p>
          <a:p>
            <a:pPr marL="274320" indent="-274320"/>
            <a:r>
              <a:rPr lang="en-US" b="0" dirty="0"/>
              <a:t>3.  The more we love Him and trust Him, the stronger our faith will become.</a:t>
            </a:r>
          </a:p>
          <a:p>
            <a:pPr marL="274320" indent="-274320"/>
            <a:r>
              <a:rPr lang="en-US" b="0" dirty="0"/>
              <a:t>4.  We want our faith to become so strong we will never turn our back on our Savior and Lord.</a:t>
            </a:r>
          </a:p>
          <a:p>
            <a:pPr marL="274320" indent="-274320"/>
            <a:r>
              <a:rPr lang="en-US" b="0" dirty="0"/>
              <a:t>5.  Hebrews 12:1 imagines the Christian life as a race, and we are to run that race by:</a:t>
            </a:r>
          </a:p>
          <a:p>
            <a:pPr marL="274320" indent="-274320"/>
            <a:r>
              <a:rPr lang="en-US" b="1" dirty="0"/>
              <a:t>Hebrews 12:2 NKJV </a:t>
            </a:r>
            <a:r>
              <a:rPr lang="en-US" b="0" dirty="0"/>
              <a:t>- 2 looking unto Jesus, the author and finisher of our faith, </a:t>
            </a:r>
          </a:p>
          <a:p>
            <a:pPr marL="274320" indent="-274320"/>
            <a:r>
              <a:rPr lang="en-US" b="0" dirty="0"/>
              <a:t>6.  He is the author of our faith in the sense that our race to the heavenly goal began when we put our faith in Him.</a:t>
            </a:r>
          </a:p>
          <a:p>
            <a:pPr marL="274320" indent="-274320"/>
            <a:r>
              <a:rPr lang="en-US" b="0" dirty="0"/>
              <a:t>7.  He is the finisher of our faith in that our faith will still be placed in Him at the end of the race.</a:t>
            </a:r>
          </a:p>
          <a:p>
            <a:pPr marL="274320" indent="-274320"/>
            <a:r>
              <a:rPr lang="en-US" b="0" dirty="0"/>
              <a:t>8.  The more we keep our eyes on Him the more we will want to fall into His arms at the finish line.</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18</a:t>
            </a:fld>
            <a:endParaRPr lang="en-US" dirty="0"/>
          </a:p>
        </p:txBody>
      </p:sp>
    </p:spTree>
    <p:extLst>
      <p:ext uri="{BB962C8B-B14F-4D97-AF65-F5344CB8AC3E}">
        <p14:creationId xmlns:p14="http://schemas.microsoft.com/office/powerpoint/2010/main" val="435458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[Delay click on second bullet]</a:t>
            </a:r>
          </a:p>
          <a:p>
            <a:pPr marL="274320" indent="-274320"/>
            <a:r>
              <a:rPr lang="en-US" b="0" dirty="0"/>
              <a:t>1.  I believe that this verse can actually be considered the concluding statement of the third angel.</a:t>
            </a:r>
          </a:p>
          <a:p>
            <a:pPr marL="274320" indent="-274320"/>
            <a:r>
              <a:rPr lang="en-US" b="0" dirty="0"/>
              <a:t>2.  It draws the contrast between those who worship the beast and his image and those who do not.</a:t>
            </a:r>
          </a:p>
          <a:p>
            <a:pPr marL="274320" indent="-274320"/>
            <a:endParaRPr lang="en-US" b="0" dirty="0"/>
          </a:p>
          <a:p>
            <a:pPr marL="274320" indent="-274320"/>
            <a:r>
              <a:rPr lang="en-US" b="1" dirty="0"/>
              <a:t>Q1: What kind of patience do these saints have?</a:t>
            </a:r>
          </a:p>
          <a:p>
            <a:pPr marL="274320" indent="-274320"/>
            <a:r>
              <a:rPr lang="en-US" b="0" dirty="0"/>
              <a:t>1.  This is not just that ability to put up with annoyances.</a:t>
            </a:r>
          </a:p>
          <a:p>
            <a:pPr marL="274320" indent="-274320"/>
            <a:r>
              <a:rPr lang="en-US" b="0" dirty="0"/>
              <a:t>2.  The Greek word used here is </a:t>
            </a:r>
            <a:r>
              <a:rPr lang="en-US" b="0" i="1" dirty="0" err="1"/>
              <a:t>hupomone</a:t>
            </a:r>
            <a:r>
              <a:rPr lang="en-US" b="0" dirty="0"/>
              <a:t> which is best translated steadfast endurance.</a:t>
            </a:r>
          </a:p>
          <a:p>
            <a:pPr marL="274320" indent="-274320"/>
            <a:r>
              <a:rPr lang="en-US" b="0" dirty="0"/>
              <a:t>3.  These saints hold onto their faith in Jesus despite the times of severe tribulation they go through.</a:t>
            </a:r>
          </a:p>
          <a:p>
            <a:pPr marL="274320" indent="-274320"/>
            <a:r>
              <a:rPr lang="en-US" b="0" dirty="0"/>
              <a:t>4.  They are ostracized, marginalized, persecuted, prevented from buying and selling, and placed under a death decree.</a:t>
            </a:r>
          </a:p>
          <a:p>
            <a:pPr marL="274320" indent="-274320"/>
            <a:r>
              <a:rPr lang="en-US" b="0" dirty="0"/>
              <a:t>5.  But they are loyal to Jesus and to His gospel and to the word of God no matter what the circumstances.</a:t>
            </a:r>
          </a:p>
          <a:p>
            <a:pPr marL="274320" indent="-274320"/>
            <a:r>
              <a:rPr lang="en-US" b="0" dirty="0"/>
              <a:t>6.  They are willing to die for the One who died for them.</a:t>
            </a:r>
          </a:p>
          <a:p>
            <a:pPr marL="274320" indent="-274320"/>
            <a:endParaRPr lang="en-US" b="0" dirty="0"/>
          </a:p>
          <a:p>
            <a:pPr marL="274320" indent="-274320"/>
            <a:r>
              <a:rPr lang="en-US" b="1" dirty="0"/>
              <a:t>Q2: What two characteristics do these saints have that makes them loyal to the truth of God?</a:t>
            </a:r>
          </a:p>
          <a:p>
            <a:pPr marL="274320" indent="-274320"/>
            <a:r>
              <a:rPr lang="en-US" b="0" dirty="0"/>
              <a:t>1.  They keep the commandments of God and the faith of Jesus.</a:t>
            </a:r>
          </a:p>
          <a:p>
            <a:pPr marL="274320" indent="-274320"/>
            <a:endParaRPr lang="en-US" b="0" dirty="0"/>
          </a:p>
          <a:p>
            <a:pPr marL="274320" indent="-274320"/>
            <a:r>
              <a:rPr lang="en-US" b="1" dirty="0"/>
              <a:t>Q3: Do these saints “keep the faith of Jesus” or do they “have the faith of Jesus?”</a:t>
            </a:r>
          </a:p>
          <a:p>
            <a:pPr marL="274320" indent="-274320"/>
            <a:r>
              <a:rPr lang="en-US" b="0" dirty="0"/>
              <a:t>1.  What does the text say?  </a:t>
            </a:r>
          </a:p>
          <a:p>
            <a:pPr marL="274320" indent="-274320"/>
            <a:r>
              <a:rPr lang="en-US" b="0" dirty="0"/>
              <a:t>2.  As given in the KJV, NKJV, the RSV, and NASB (footnote) they keep the faith of Jesus.</a:t>
            </a:r>
          </a:p>
          <a:p>
            <a:pPr marL="274320" indent="-274320"/>
            <a:r>
              <a:rPr lang="en-US" b="0" dirty="0"/>
              <a:t>3.  Some of the more modern translations say:</a:t>
            </a:r>
          </a:p>
          <a:p>
            <a:pPr marL="731520" lvl="1" indent="-274320"/>
            <a:r>
              <a:rPr lang="en-US" b="0" dirty="0"/>
              <a:t>They maintain their faith in Jesus (NLT)</a:t>
            </a:r>
          </a:p>
          <a:p>
            <a:pPr marL="731520" lvl="1" indent="-274320"/>
            <a:r>
              <a:rPr lang="en-US" b="0" dirty="0"/>
              <a:t>They remain faithful to Jesus (NIV)</a:t>
            </a:r>
          </a:p>
          <a:p>
            <a:pPr marL="274320" lvl="0" indent="-274320"/>
            <a:r>
              <a:rPr lang="en-US" b="0" dirty="0"/>
              <a:t>4.  So let’s take a look at the Greek: [Click second bullet]</a:t>
            </a:r>
          </a:p>
          <a:p>
            <a:pPr marL="274320" lvl="0" indent="-274320"/>
            <a:r>
              <a:rPr lang="en-US" b="0" dirty="0"/>
              <a:t>5.  So the best literal translation we have of this verse is that the saints “keep the faith of Jesus.”</a:t>
            </a:r>
          </a:p>
          <a:p>
            <a:pPr marL="274320" lvl="0" indent="-274320"/>
            <a:r>
              <a:rPr lang="en-US" b="0" dirty="0"/>
              <a:t>6.  This would call into question translations that would make this verse say the saints “have the faith of Jesus” or “have faith like Jesus” or even “have faith in Jesus.”</a:t>
            </a:r>
          </a:p>
          <a:p>
            <a:pPr marL="274320" lvl="0" indent="-274320"/>
            <a:r>
              <a:rPr lang="en-US" b="0" dirty="0"/>
              <a:t>7.  Nor does it say they keep </a:t>
            </a:r>
            <a:r>
              <a:rPr lang="en-US" b="1" dirty="0"/>
              <a:t>their</a:t>
            </a:r>
            <a:r>
              <a:rPr lang="en-US" b="0" dirty="0"/>
              <a:t> faith in Jesus, but they keep </a:t>
            </a:r>
            <a:r>
              <a:rPr lang="en-US" b="1" dirty="0"/>
              <a:t>the</a:t>
            </a:r>
            <a:r>
              <a:rPr lang="en-US" b="0" dirty="0"/>
              <a:t> faith of Jesus.  </a:t>
            </a:r>
          </a:p>
          <a:p>
            <a:pPr marL="274320" lvl="0" indent="-274320"/>
            <a:r>
              <a:rPr lang="en-US" b="0" dirty="0"/>
              <a:t>8.  So let’s try to make sense out of what the text actually says.</a:t>
            </a:r>
          </a:p>
          <a:p>
            <a:pPr marL="274320" lvl="0" indent="-274320"/>
            <a:r>
              <a:rPr lang="en-US" b="0" dirty="0"/>
              <a:t>9.  I want to spend a little time on this because of some of the statements on Thursday’s lesson in the quarterly where the author paraphrases the text as : “keeping the commandments and </a:t>
            </a:r>
            <a:r>
              <a:rPr lang="en-US" b="1" dirty="0"/>
              <a:t>having</a:t>
            </a:r>
            <a:r>
              <a:rPr lang="en-US" b="0" dirty="0"/>
              <a:t> the faith of Jesus.”</a:t>
            </a:r>
          </a:p>
          <a:p>
            <a:pPr marL="274320" lvl="0" indent="-274320"/>
            <a:r>
              <a:rPr lang="en-US" b="0" dirty="0"/>
              <a:t>10. Then she goes on to explain that having the faith of Jesus means to have Jesus abiding in us and thus His faith in our hearts.  </a:t>
            </a:r>
          </a:p>
          <a:p>
            <a:pPr marL="274320" lvl="0" indent="-274320"/>
            <a:r>
              <a:rPr lang="en-US" b="0" dirty="0"/>
              <a:t>11. I don’t know what it means to have Jesus’ faith in our hearts.</a:t>
            </a:r>
          </a:p>
          <a:p>
            <a:pPr marL="274320" lvl="0" indent="-274320"/>
            <a:r>
              <a:rPr lang="en-US" b="0" dirty="0"/>
              <a:t>12. I think there’s a lot of confusion among Adventist about what this text actually means.</a:t>
            </a:r>
          </a:p>
          <a:p>
            <a:pPr marL="274320" lvl="0" indent="-274320"/>
            <a:endParaRPr lang="en-US" b="0" dirty="0"/>
          </a:p>
          <a:p>
            <a:pPr marL="274320" lvl="0" indent="-274320"/>
            <a:endParaRPr lang="en-US" b="0" dirty="0"/>
          </a:p>
          <a:p>
            <a:pPr marL="274320" lvl="0" indent="-274320"/>
            <a:endParaRPr lang="en-US" b="0" dirty="0"/>
          </a:p>
          <a:p>
            <a:pPr marL="274320" lvl="0" indent="-274320"/>
            <a:endParaRPr lang="en-US" b="0" dirty="0"/>
          </a:p>
          <a:p>
            <a:pPr marL="274320" lvl="0" indent="-274320"/>
            <a:r>
              <a:rPr lang="en-US" b="0" dirty="0"/>
              <a: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577507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sz="1200" b="1" i="0" kern="1200" dirty="0">
                <a:solidFill>
                  <a:schemeClr val="tx1"/>
                </a:solidFill>
                <a:effectLst/>
                <a:latin typeface="Arial" charset="0"/>
                <a:ea typeface="+mn-ea"/>
                <a:cs typeface="+mn-cs"/>
              </a:rPr>
              <a:t>B2: </a:t>
            </a:r>
          </a:p>
          <a:p>
            <a:pPr marL="274320" indent="-274320" eaLnBrk="1" hangingPunct="1">
              <a:lnSpc>
                <a:spcPct val="80000"/>
              </a:lnSpc>
              <a:defRPr/>
            </a:pPr>
            <a:r>
              <a:rPr lang="en-US" b="0" baseline="0" dirty="0"/>
              <a:t>1.  Here are some other translations of Heb 11:1</a:t>
            </a:r>
          </a:p>
          <a:p>
            <a:pPr marL="274320" indent="-274320" eaLnBrk="1" hangingPunct="1">
              <a:lnSpc>
                <a:spcPct val="80000"/>
              </a:lnSpc>
              <a:defRPr/>
            </a:pPr>
            <a:r>
              <a:rPr lang="en-US" dirty="0"/>
              <a:t>2.  Now faith is confidence in what we hope for and assurance about what we do not see.  (NIV)</a:t>
            </a:r>
          </a:p>
          <a:p>
            <a:pPr marL="274320" indent="-274320" eaLnBrk="1" hangingPunct="1">
              <a:lnSpc>
                <a:spcPct val="80000"/>
              </a:lnSpc>
              <a:defRPr/>
            </a:pPr>
            <a:r>
              <a:rPr lang="en-US" dirty="0"/>
              <a:t>3.  Now faith is the assurance of things hoped for, the conviction of things not seen. (RSV)</a:t>
            </a:r>
          </a:p>
          <a:p>
            <a:pPr marL="274320" indent="-274320" eaLnBrk="1" hangingPunct="1">
              <a:lnSpc>
                <a:spcPct val="80000"/>
              </a:lnSpc>
              <a:defRPr/>
            </a:pPr>
            <a:r>
              <a:rPr lang="en-US" b="0" dirty="0"/>
              <a:t>4.  Faith goes beyond believing in what we can touch and see.</a:t>
            </a:r>
          </a:p>
          <a:p>
            <a:pPr marL="274320" indent="-274320" eaLnBrk="1" hangingPunct="1">
              <a:lnSpc>
                <a:spcPct val="80000"/>
              </a:lnSpc>
              <a:defRPr/>
            </a:pPr>
            <a:r>
              <a:rPr lang="en-US" b="0" dirty="0"/>
              <a:t>5.  It is faith that makes unseen spiritual things as real as physical things we can see and touch.</a:t>
            </a:r>
          </a:p>
          <a:p>
            <a:pPr marL="274320" indent="-274320" eaLnBrk="1" hangingPunct="1">
              <a:lnSpc>
                <a:spcPct val="80000"/>
              </a:lnSpc>
              <a:defRPr/>
            </a:pPr>
            <a:r>
              <a:rPr lang="en-US" b="0" dirty="0"/>
              <a:t>6.  Faith extrapolates what</a:t>
            </a:r>
            <a:r>
              <a:rPr lang="en-US" b="0" baseline="0" dirty="0"/>
              <a:t> we can be sure of to a confidence in a greater unseen reality.</a:t>
            </a:r>
          </a:p>
          <a:p>
            <a:pPr marL="274320" indent="-274320" eaLnBrk="1" hangingPunct="1">
              <a:lnSpc>
                <a:spcPct val="80000"/>
              </a:lnSpc>
              <a:defRPr/>
            </a:pPr>
            <a:r>
              <a:rPr lang="en-US" dirty="0"/>
              <a:t>7.  Faith is trusting God and being sure He will do what He promised, even when you cannot see it yet.</a:t>
            </a:r>
          </a:p>
          <a:p>
            <a:pPr marL="274320" indent="-274320" eaLnBrk="1" hangingPunct="1">
              <a:lnSpc>
                <a:spcPct val="80000"/>
              </a:lnSpc>
              <a:defRPr/>
            </a:pPr>
            <a:endParaRPr lang="en-US" dirty="0"/>
          </a:p>
          <a:p>
            <a:pPr marL="274320" indent="-274320" eaLnBrk="1" hangingPunct="1">
              <a:lnSpc>
                <a:spcPct val="80000"/>
              </a:lnSpc>
              <a:defRPr/>
            </a:pPr>
            <a:r>
              <a:rPr lang="en-US" b="1" dirty="0"/>
              <a:t>B3:</a:t>
            </a:r>
          </a:p>
          <a:p>
            <a:pPr marL="274320" indent="-274320" eaLnBrk="1" hangingPunct="1">
              <a:lnSpc>
                <a:spcPct val="80000"/>
              </a:lnSpc>
              <a:defRPr/>
            </a:pPr>
            <a:r>
              <a:rPr lang="en-US" b="0" dirty="0"/>
              <a:t>1.  Atheists and humanists accuse Christians of believing in things they cannot prove by empirical evidence.</a:t>
            </a:r>
          </a:p>
          <a:p>
            <a:pPr marL="274320" indent="-274320" eaLnBrk="1" hangingPunct="1">
              <a:lnSpc>
                <a:spcPct val="80000"/>
              </a:lnSpc>
              <a:defRPr/>
            </a:pPr>
            <a:r>
              <a:rPr lang="en-US" b="0" dirty="0"/>
              <a:t>2.  They claim that faith is a leap into the dark,</a:t>
            </a:r>
            <a:r>
              <a:rPr lang="en-US" b="0" baseline="0" dirty="0"/>
              <a:t> just hoping something is true without actual proof.</a:t>
            </a:r>
          </a:p>
          <a:p>
            <a:pPr marL="274320" indent="-274320" eaLnBrk="1" hangingPunct="1">
              <a:lnSpc>
                <a:spcPct val="80000"/>
              </a:lnSpc>
              <a:defRPr/>
            </a:pPr>
            <a:r>
              <a:rPr lang="en-US" b="0" baseline="0" dirty="0"/>
              <a:t>3.  I prefer to think of faith as an extrapolation from what we do know to what we don’t.</a:t>
            </a:r>
          </a:p>
          <a:p>
            <a:pPr marL="274320" indent="-274320" eaLnBrk="1" hangingPunct="1">
              <a:lnSpc>
                <a:spcPct val="80000"/>
              </a:lnSpc>
              <a:defRPr/>
            </a:pPr>
            <a:r>
              <a:rPr lang="en-US" b="0" baseline="0" dirty="0"/>
              <a:t>4.  Extrapolation is a word that describes following an existing trend.</a:t>
            </a:r>
          </a:p>
          <a:p>
            <a:pPr marL="274320" indent="-274320" eaLnBrk="1" hangingPunct="1">
              <a:lnSpc>
                <a:spcPct val="80000"/>
              </a:lnSpc>
              <a:defRPr/>
            </a:pPr>
            <a:r>
              <a:rPr lang="en-US" b="0" baseline="0" dirty="0"/>
              <a:t>5.  If you have a data set over a limited range of the variables, you fit a trend line to the data you have and use it to extrapolate to a range where you have no data.</a:t>
            </a:r>
          </a:p>
          <a:p>
            <a:pPr marL="274320" indent="-274320" eaLnBrk="1" hangingPunct="1">
              <a:lnSpc>
                <a:spcPct val="80000"/>
              </a:lnSpc>
              <a:defRPr/>
            </a:pPr>
            <a:r>
              <a:rPr lang="en-US" b="0" baseline="0" dirty="0"/>
              <a:t>6.  Faith goes beyond the empirical data, but never contrary to it.</a:t>
            </a:r>
          </a:p>
          <a:p>
            <a:pPr marL="274320" indent="-274320" eaLnBrk="1" hangingPunct="1">
              <a:lnSpc>
                <a:spcPct val="80000"/>
              </a:lnSpc>
              <a:defRPr/>
            </a:pPr>
            <a:endParaRPr lang="en-US" b="0" dirty="0"/>
          </a:p>
          <a:p>
            <a:pPr marL="274320" indent="-274320" eaLnBrk="1" hangingPunct="1">
              <a:lnSpc>
                <a:spcPct val="80000"/>
              </a:lnSpc>
              <a:defRPr/>
            </a:pPr>
            <a:r>
              <a:rPr lang="en-US" b="1" dirty="0"/>
              <a:t>B4:</a:t>
            </a:r>
          </a:p>
          <a:p>
            <a:pPr marL="274320" indent="-274320" eaLnBrk="1" hangingPunct="1">
              <a:lnSpc>
                <a:spcPct val="80000"/>
              </a:lnSpc>
              <a:defRPr/>
            </a:pPr>
            <a:r>
              <a:rPr lang="en-US" b="0" dirty="0"/>
              <a:t>1.  Because it takes faith to believe</a:t>
            </a:r>
            <a:r>
              <a:rPr lang="en-US" b="0" baseline="0" dirty="0"/>
              <a:t> in God.</a:t>
            </a:r>
          </a:p>
          <a:p>
            <a:pPr marL="274320" indent="-274320" eaLnBrk="1" hangingPunct="1">
              <a:lnSpc>
                <a:spcPct val="80000"/>
              </a:lnSpc>
              <a:defRPr/>
            </a:pPr>
            <a:r>
              <a:rPr lang="en-US" b="0" baseline="0" dirty="0"/>
              <a:t>2.  Here’s what the full verse says:</a:t>
            </a:r>
          </a:p>
          <a:p>
            <a:r>
              <a:rPr lang="en-US" b="1" dirty="0"/>
              <a:t>Hebrews 11:6 (NIV)</a:t>
            </a:r>
          </a:p>
          <a:p>
            <a:pPr lvl="1"/>
            <a:r>
              <a:rPr lang="en-US" baseline="30000" dirty="0"/>
              <a:t>6 </a:t>
            </a:r>
            <a:r>
              <a:rPr lang="en-US" dirty="0"/>
              <a:t>And without faith it is impossible to please God, because anyone who comes to him must believe that he exists and that he rewards those who earnestly seek him</a:t>
            </a:r>
          </a:p>
          <a:p>
            <a:pPr marL="274320" indent="-274320" eaLnBrk="1" hangingPunct="1">
              <a:lnSpc>
                <a:spcPct val="80000"/>
              </a:lnSpc>
              <a:defRPr/>
            </a:pPr>
            <a:r>
              <a:rPr lang="en-US" b="0" dirty="0"/>
              <a:t>3.  We can’t discover God</a:t>
            </a:r>
            <a:r>
              <a:rPr lang="en-US" b="0" baseline="0" dirty="0"/>
              <a:t> or verify His existence with our five senses.</a:t>
            </a:r>
          </a:p>
          <a:p>
            <a:pPr marL="274320" indent="-274320" eaLnBrk="1" hangingPunct="1">
              <a:lnSpc>
                <a:spcPct val="80000"/>
              </a:lnSpc>
              <a:defRPr/>
            </a:pPr>
            <a:r>
              <a:rPr lang="en-US" b="0" baseline="0" dirty="0"/>
              <a:t>4.  We can’t literally see Him, touch Him, or hear Him.</a:t>
            </a:r>
          </a:p>
          <a:p>
            <a:pPr marL="274320" indent="-274320" eaLnBrk="1" hangingPunct="1">
              <a:lnSpc>
                <a:spcPct val="80000"/>
              </a:lnSpc>
              <a:defRPr/>
            </a:pPr>
            <a:r>
              <a:rPr lang="en-US" b="0" baseline="0" dirty="0"/>
              <a:t>5.  So it takes faith to believe that He exists.</a:t>
            </a:r>
          </a:p>
          <a:p>
            <a:pPr marL="274320" indent="-274320" eaLnBrk="1" hangingPunct="1">
              <a:lnSpc>
                <a:spcPct val="80000"/>
              </a:lnSpc>
              <a:defRPr/>
            </a:pPr>
            <a:r>
              <a:rPr lang="en-US" b="0" baseline="0" dirty="0"/>
              <a:t>6.  Anyone that denies the existence of God cannot know Him or love Him or obey Him or please Him.</a:t>
            </a:r>
          </a:p>
          <a:p>
            <a:pPr marL="274320" indent="-274320" eaLnBrk="1" hangingPunct="1">
              <a:lnSpc>
                <a:spcPct val="80000"/>
              </a:lnSpc>
              <a:defRPr/>
            </a:pPr>
            <a:endParaRPr lang="en-US" b="0" baseline="0" dirty="0"/>
          </a:p>
          <a:p>
            <a:pPr marL="274320" indent="-274320" eaLnBrk="1" hangingPunct="1">
              <a:lnSpc>
                <a:spcPct val="80000"/>
              </a:lnSpc>
              <a:defRPr/>
            </a:pPr>
            <a:r>
              <a:rPr lang="en-US" b="1" baseline="0" dirty="0"/>
              <a:t>B5:</a:t>
            </a:r>
          </a:p>
          <a:p>
            <a:pPr marL="274320" indent="-274320" eaLnBrk="1" hangingPunct="1">
              <a:lnSpc>
                <a:spcPct val="80000"/>
              </a:lnSpc>
              <a:defRPr/>
            </a:pPr>
            <a:r>
              <a:rPr lang="en-US" b="0" dirty="0"/>
              <a:t>1.  Christians</a:t>
            </a:r>
            <a:r>
              <a:rPr lang="en-US" b="0" baseline="0" dirty="0"/>
              <a:t> claim that it is very reasonable based on the evidence of creation.</a:t>
            </a:r>
          </a:p>
          <a:p>
            <a:pPr marL="274320" indent="-274320" eaLnBrk="1" hangingPunct="1">
              <a:lnSpc>
                <a:spcPct val="80000"/>
              </a:lnSpc>
              <a:defRPr/>
            </a:pPr>
            <a:r>
              <a:rPr lang="en-US" b="0" baseline="0" dirty="0"/>
              <a:t>2.  Faith in God is a reasonable extrapolation of the evidence we have all around us.</a:t>
            </a:r>
          </a:p>
          <a:p>
            <a:pPr marL="274320" indent="-274320" eaLnBrk="1" hangingPunct="1">
              <a:lnSpc>
                <a:spcPct val="80000"/>
              </a:lnSpc>
              <a:defRPr/>
            </a:pPr>
            <a:r>
              <a:rPr lang="en-US" b="0" baseline="0" dirty="0"/>
              <a:t>3.  The laws of science demand a supernatural creation.</a:t>
            </a:r>
          </a:p>
          <a:p>
            <a:pPr marL="274320" indent="-274320" eaLnBrk="1" hangingPunct="1">
              <a:lnSpc>
                <a:spcPct val="80000"/>
              </a:lnSpc>
              <a:defRPr/>
            </a:pPr>
            <a:r>
              <a:rPr lang="en-US" b="0" baseline="0" dirty="0"/>
              <a:t>4.  The law of cause and effect says that anything that had a beginning had a cause that’s greater than the effect.  </a:t>
            </a:r>
          </a:p>
          <a:p>
            <a:pPr marL="274320" indent="-274320" eaLnBrk="1" hangingPunct="1">
              <a:lnSpc>
                <a:spcPct val="80000"/>
              </a:lnSpc>
              <a:defRPr/>
            </a:pPr>
            <a:r>
              <a:rPr lang="en-US" b="0" baseline="0" dirty="0"/>
              <a:t>5.  The cause of creation must be eternal (without beginning), spaceless (not limited by space), immaterial (not limited to matter), extraordinarily intelligent, and extremely powerful.  That’s God.  </a:t>
            </a:r>
          </a:p>
          <a:p>
            <a:pPr marL="274320" indent="-274320" eaLnBrk="1" hangingPunct="1">
              <a:lnSpc>
                <a:spcPct val="80000"/>
              </a:lnSpc>
              <a:defRPr/>
            </a:pPr>
            <a:r>
              <a:rPr lang="en-US" b="0" baseline="0" dirty="0"/>
              <a:t>6.  The first law of thermodynamics says mass and energy can neither be created nor destroyed by natural processes, so creation must have been supernatural.</a:t>
            </a:r>
          </a:p>
          <a:p>
            <a:pPr marL="274320" indent="-274320" eaLnBrk="1" hangingPunct="1">
              <a:lnSpc>
                <a:spcPct val="80000"/>
              </a:lnSpc>
              <a:defRPr/>
            </a:pPr>
            <a:r>
              <a:rPr lang="en-US" b="0" baseline="0" dirty="0"/>
              <a:t>7.  The second law of thermodynamics says that the universe naturally runs down, becomes disordered and cools off, so something supernatural must have organized it and heated it up in the beginning.</a:t>
            </a:r>
          </a:p>
          <a:p>
            <a:pPr marL="274320" indent="-274320" eaLnBrk="1" hangingPunct="1">
              <a:lnSpc>
                <a:spcPct val="80000"/>
              </a:lnSpc>
              <a:defRPr/>
            </a:pPr>
            <a:r>
              <a:rPr lang="en-US" b="0" baseline="0" dirty="0"/>
              <a:t>8.  The law of biogenesis says that life comes only from life, so the first life forms must have been created supernaturally.</a:t>
            </a:r>
          </a:p>
          <a:p>
            <a:pPr marL="274320" indent="-274320" eaLnBrk="1" hangingPunct="1">
              <a:lnSpc>
                <a:spcPct val="80000"/>
              </a:lnSpc>
              <a:defRPr/>
            </a:pPr>
            <a:r>
              <a:rPr lang="en-US" b="0" baseline="0" dirty="0"/>
              <a:t>9.  In fact, the only reasonable explanation for the creation we see is that it is the work of a supernatural Creator we cannot see.</a:t>
            </a:r>
          </a:p>
          <a:p>
            <a:pPr marL="274320" indent="-274320" eaLnBrk="1" hangingPunct="1">
              <a:lnSpc>
                <a:spcPct val="80000"/>
              </a:lnSpc>
              <a:defRPr/>
            </a:pPr>
            <a:r>
              <a:rPr lang="en-US" b="0" dirty="0"/>
              <a:t>10. Don’t let these atheistic evolutionists bamboozle you: all the really good scientific evidence is on the side of creation,</a:t>
            </a:r>
            <a:r>
              <a:rPr lang="en-US" b="0" baseline="0" dirty="0"/>
              <a:t> not evolution.</a:t>
            </a:r>
            <a:endParaRPr lang="en-US" b="0" dirty="0"/>
          </a:p>
          <a:p>
            <a:pPr marL="274320" indent="-274320"/>
            <a:r>
              <a:rPr lang="en-US" sz="1200" b="0" i="0" kern="1200" dirty="0">
                <a:solidFill>
                  <a:schemeClr val="tx1"/>
                </a:solidFill>
                <a:effectLst/>
                <a:latin typeface="Arial" charset="0"/>
                <a:ea typeface="+mn-ea"/>
                <a:cs typeface="+mn-cs"/>
              </a:rPr>
              <a:t>11. A second branch of empirical evidence that supports our faith in the unseen is the fulfillment of Bible prophecy.</a:t>
            </a:r>
          </a:p>
          <a:p>
            <a:pPr marL="274320" indent="-274320"/>
            <a:r>
              <a:rPr lang="en-US" sz="1200" b="0" i="0" kern="1200" dirty="0">
                <a:solidFill>
                  <a:schemeClr val="tx1"/>
                </a:solidFill>
                <a:effectLst/>
                <a:latin typeface="Arial" charset="0"/>
                <a:ea typeface="+mn-ea"/>
                <a:cs typeface="+mn-cs"/>
              </a:rPr>
              <a:t>12. God tells us in advance in His Word what He is going to do and then He acts to bring it about.</a:t>
            </a:r>
          </a:p>
          <a:p>
            <a:pPr marL="274320" indent="-274320"/>
            <a:r>
              <a:rPr lang="en-US" sz="1200" b="0" i="0" kern="1200" dirty="0">
                <a:solidFill>
                  <a:schemeClr val="tx1"/>
                </a:solidFill>
                <a:effectLst/>
                <a:latin typeface="Arial" charset="0"/>
                <a:ea typeface="+mn-ea"/>
                <a:cs typeface="+mn-cs"/>
              </a:rPr>
              <a:t>13. Fulfilled prophecy tells us that God is in control of human history and the Bible is His word.</a:t>
            </a:r>
          </a:p>
          <a:p>
            <a:pPr marL="274320" indent="-274320"/>
            <a:r>
              <a:rPr lang="en-US" sz="1200" b="0" i="0" kern="1200" dirty="0">
                <a:solidFill>
                  <a:schemeClr val="tx1"/>
                </a:solidFill>
                <a:effectLst/>
                <a:latin typeface="Arial" charset="0"/>
                <a:ea typeface="+mn-ea"/>
                <a:cs typeface="+mn-cs"/>
              </a:rPr>
              <a:t>14. One of my favorite prophecies is the 70-week prophecy of Daniel 9 which predicts the exact time of the baptism of Jesus, His death on the cross for our sins, and the time of the gospel going to the Gentile world.</a:t>
            </a:r>
          </a:p>
          <a:p>
            <a:pPr marL="274320" indent="-274320"/>
            <a:r>
              <a:rPr lang="en-US" sz="1200" b="0" i="0" kern="1200" dirty="0">
                <a:solidFill>
                  <a:schemeClr val="tx1"/>
                </a:solidFill>
                <a:effectLst/>
                <a:latin typeface="Arial" charset="0"/>
                <a:ea typeface="+mn-ea"/>
                <a:cs typeface="+mn-cs"/>
              </a:rPr>
              <a:t>15. Scores of OT messianic prophecies were fulfilled in the life, death, and resurrection of Jesus. </a:t>
            </a:r>
          </a:p>
          <a:p>
            <a:pPr marL="274320" indent="-274320"/>
            <a:r>
              <a:rPr lang="en-US" sz="1200" b="0" i="0" kern="1200" dirty="0">
                <a:solidFill>
                  <a:schemeClr val="tx1"/>
                </a:solidFill>
                <a:effectLst/>
                <a:latin typeface="Arial" charset="0"/>
                <a:ea typeface="+mn-ea"/>
                <a:cs typeface="+mn-cs"/>
              </a:rPr>
              <a:t>16. Prophecies about cities, and nations, kingdoms have been amazingly fulfilled.</a:t>
            </a:r>
          </a:p>
          <a:p>
            <a:pPr marL="274320" indent="-274320"/>
            <a:r>
              <a:rPr lang="en-US" sz="1200" b="0" i="0" kern="1200" dirty="0">
                <a:solidFill>
                  <a:schemeClr val="tx1"/>
                </a:solidFill>
                <a:effectLst/>
                <a:latin typeface="Arial" charset="0"/>
                <a:ea typeface="+mn-ea"/>
                <a:cs typeface="+mn-cs"/>
              </a:rPr>
              <a:t>17. We can extrapolate this record of fulfilled promises to be confident in the eventual fulfillment of all the promises of God.</a:t>
            </a:r>
          </a:p>
          <a:p>
            <a:pPr marL="274320" indent="-274320"/>
            <a:r>
              <a:rPr lang="en-US" sz="1200" b="0" i="0" kern="1200" dirty="0">
                <a:solidFill>
                  <a:schemeClr val="tx1"/>
                </a:solidFill>
                <a:effectLst/>
                <a:latin typeface="Arial" charset="0"/>
                <a:ea typeface="+mn-ea"/>
                <a:cs typeface="+mn-cs"/>
              </a:rPr>
              <a:t>18. Faith is not a leap into the dark but a step into the light.</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941219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Here we have three verses where “the faith” is kept.</a:t>
            </a:r>
          </a:p>
          <a:p>
            <a:pPr marL="274320" indent="-274320"/>
            <a:r>
              <a:rPr lang="en-US" dirty="0"/>
              <a:t>2.  The apostle Paul, looked back over his life and said he has kept the faith.</a:t>
            </a:r>
          </a:p>
          <a:p>
            <a:pPr marL="274320" indent="-274320"/>
            <a:r>
              <a:rPr lang="en-US" dirty="0"/>
              <a:t>3.  What was “the faith” he kept? It was the faith of Jesus.  </a:t>
            </a:r>
          </a:p>
          <a:p>
            <a:pPr marL="274320" indent="-274320"/>
            <a:r>
              <a:rPr lang="en-US" dirty="0"/>
              <a:t>4.  It was the NT teachings of Jesus that centered in the gospel: that Christ died for our sins, was buried, and rose again the third day according to the Scriptures. (1 Cor 15:1-4)</a:t>
            </a:r>
          </a:p>
          <a:p>
            <a:pPr marL="274320" indent="-274320"/>
            <a:r>
              <a:rPr lang="en-US" dirty="0"/>
              <a:t>5.  It was the gospel of salvation by grace through faith in the Lord Jesus Christ.</a:t>
            </a:r>
          </a:p>
          <a:p>
            <a:pPr marL="274320" indent="-274320"/>
            <a:endParaRPr lang="en-US" dirty="0"/>
          </a:p>
          <a:p>
            <a:pPr marL="274320" indent="-274320"/>
            <a:r>
              <a:rPr lang="en-US" dirty="0"/>
              <a:t>1.  Many of the priests were obedient to “the faith,” meaning they kept it.</a:t>
            </a:r>
          </a:p>
          <a:p>
            <a:pPr marL="274320" indent="-274320"/>
            <a:r>
              <a:rPr lang="en-US" dirty="0"/>
              <a:t>2.  It was the same NT faith that Christ delivered to His church, the gospel of righteousness by faith, of justification and sanctification and glorification.</a:t>
            </a:r>
          </a:p>
          <a:p>
            <a:pPr marL="274320" indent="-274320"/>
            <a:endParaRPr lang="en-US" dirty="0"/>
          </a:p>
          <a:p>
            <a:pPr marL="274320" indent="-274320"/>
            <a:r>
              <a:rPr lang="en-US" dirty="0"/>
              <a:t>1.  Jude encourages the saints in his letter to earnestly contend for “the faith” that was once and for all delivered to the saints.</a:t>
            </a:r>
          </a:p>
          <a:p>
            <a:pPr marL="274320" indent="-274320"/>
            <a:r>
              <a:rPr lang="en-US" dirty="0"/>
              <a:t>2.  And who delivered that faith?  (It was the Lord Jesus Christ.)</a:t>
            </a:r>
          </a:p>
          <a:p>
            <a:pPr marL="274320" indent="-274320"/>
            <a:r>
              <a:rPr lang="en-US" dirty="0"/>
              <a:t>3.  The faith of Jesus is simply the doctrines or teaching of the apostolic church which they received from Jesus.</a:t>
            </a:r>
          </a:p>
          <a:p>
            <a:pPr marL="274320" indent="-274320"/>
            <a:r>
              <a:rPr lang="en-US" dirty="0"/>
              <a:t>4.  First and foremost, the doctrine of salvation by grace through faith.</a:t>
            </a:r>
          </a:p>
          <a:p>
            <a:pPr marL="274320" marR="0" lvl="0" indent="-274320" algn="l" defTabSz="914400" rtl="0" eaLnBrk="0" fontAlgn="base" latinLnBrk="0" hangingPunct="0">
              <a:lnSpc>
                <a:spcPct val="100000"/>
              </a:lnSpc>
              <a:spcBef>
                <a:spcPct val="30000"/>
              </a:spcBef>
              <a:spcAft>
                <a:spcPct val="0"/>
              </a:spcAft>
              <a:buClrTx/>
              <a:buSzTx/>
              <a:buFontTx/>
              <a:buNone/>
              <a:tabLst/>
              <a:defRPr/>
            </a:pPr>
            <a:r>
              <a:rPr lang="en-US" dirty="0"/>
              <a:t>5.  Let me now share two quotes from Adventist theologians on the next two slides.</a:t>
            </a:r>
          </a:p>
          <a:p>
            <a:pPr marL="27432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20</a:t>
            </a:fld>
            <a:endParaRPr lang="en-US" dirty="0"/>
          </a:p>
        </p:txBody>
      </p:sp>
    </p:spTree>
    <p:extLst>
      <p:ext uri="{BB962C8B-B14F-4D97-AF65-F5344CB8AC3E}">
        <p14:creationId xmlns:p14="http://schemas.microsoft.com/office/powerpoint/2010/main" val="3159048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dirty="0"/>
              <a:t>1.  Hans </a:t>
            </a:r>
            <a:r>
              <a:rPr lang="en-US" dirty="0" err="1"/>
              <a:t>LaRondelle</a:t>
            </a:r>
            <a:r>
              <a:rPr lang="en-US" dirty="0"/>
              <a:t> was a professor at Andrews University Seminary for many years.  </a:t>
            </a:r>
          </a:p>
          <a:p>
            <a:pPr marL="274320" indent="-274320"/>
            <a:r>
              <a:rPr lang="en-US" dirty="0"/>
              <a:t>2.  This is from one of several books he wrote on end time events.</a:t>
            </a:r>
          </a:p>
          <a:p>
            <a:pPr marL="274320" indent="-274320"/>
            <a:r>
              <a:rPr lang="en-US" dirty="0"/>
              <a:t>[Go to next slide.]</a:t>
            </a:r>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21</a:t>
            </a:fld>
            <a:endParaRPr lang="en-US" dirty="0"/>
          </a:p>
        </p:txBody>
      </p:sp>
    </p:spTree>
    <p:extLst>
      <p:ext uri="{BB962C8B-B14F-4D97-AF65-F5344CB8AC3E}">
        <p14:creationId xmlns:p14="http://schemas.microsoft.com/office/powerpoint/2010/main" val="3159631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0" dirty="0"/>
              <a:t>1.  William G. </a:t>
            </a:r>
            <a:r>
              <a:rPr lang="en-US" b="0" dirty="0" err="1"/>
              <a:t>Johnsson</a:t>
            </a:r>
            <a:r>
              <a:rPr lang="en-US" b="0" dirty="0"/>
              <a:t> was for many years editor of the Adventist Review.</a:t>
            </a:r>
          </a:p>
          <a:p>
            <a:pPr marL="274320" indent="-274320"/>
            <a:r>
              <a:rPr lang="en-US" b="0" dirty="0"/>
              <a:t>2.  He has published many books and articles and contributed to the DARCOM (Daniel and Revelation Committee) Symposium on Revelation – Book 2.</a:t>
            </a:r>
          </a:p>
          <a:p>
            <a:pPr marL="274320" indent="-274320"/>
            <a:r>
              <a:rPr lang="en-US" b="0" dirty="0"/>
              <a:t>3.  We find this theme of </a:t>
            </a:r>
            <a:r>
              <a:rPr lang="en-US" b="1" dirty="0"/>
              <a:t>the two witnesses</a:t>
            </a:r>
            <a:r>
              <a:rPr lang="en-US" b="0" dirty="0"/>
              <a:t> throughout the book of Revelation.</a:t>
            </a:r>
          </a:p>
          <a:p>
            <a:pPr marL="274320" indent="-274320"/>
            <a:r>
              <a:rPr lang="en-US" b="0" dirty="0"/>
              <a:t>4.  In chapter 1 John is exiled to Patmos because of “the word of God and the testimony of Jesus.”</a:t>
            </a:r>
          </a:p>
          <a:p>
            <a:pPr marL="274320" indent="-274320"/>
            <a:r>
              <a:rPr lang="en-US" b="0" dirty="0"/>
              <a:t>5.  In chapter 6 the saints figuratively under the alter are there because of “</a:t>
            </a:r>
            <a:r>
              <a:rPr lang="en-US" sz="1200" b="0" i="0" kern="1200" dirty="0">
                <a:solidFill>
                  <a:schemeClr val="tx1"/>
                </a:solidFill>
                <a:effectLst/>
                <a:latin typeface="+mn-lt"/>
                <a:ea typeface="+mn-ea"/>
                <a:cs typeface="+mn-cs"/>
              </a:rPr>
              <a:t>the word of God, and for the testimony which they held” on to.</a:t>
            </a:r>
            <a:endParaRPr lang="en-US" b="0" dirty="0"/>
          </a:p>
          <a:p>
            <a:pPr marL="274320" indent="-274320"/>
            <a:r>
              <a:rPr lang="en-US" b="0" dirty="0"/>
              <a:t>6.  In Rev 12 the remnant “k</a:t>
            </a:r>
            <a:r>
              <a:rPr lang="en-US" sz="1200" b="0" i="0" kern="1200" dirty="0">
                <a:solidFill>
                  <a:schemeClr val="tx1"/>
                </a:solidFill>
                <a:effectLst/>
                <a:latin typeface="+mn-lt"/>
                <a:ea typeface="+mn-ea"/>
                <a:cs typeface="+mn-cs"/>
              </a:rPr>
              <a:t>eep the commandments of God and have the testimony of Jesus.”</a:t>
            </a:r>
          </a:p>
          <a:p>
            <a:pPr marL="274320" indent="-274320"/>
            <a:r>
              <a:rPr lang="en-US" sz="1200" b="0" i="0" kern="1200" dirty="0">
                <a:solidFill>
                  <a:schemeClr val="tx1"/>
                </a:solidFill>
                <a:effectLst/>
                <a:latin typeface="+mn-lt"/>
                <a:ea typeface="+mn-ea"/>
                <a:cs typeface="+mn-cs"/>
              </a:rPr>
              <a:t>7.  And in Rev 14 the saints “keep the commandments of God and the faith of Jesus.”</a:t>
            </a:r>
          </a:p>
          <a:p>
            <a:pPr marL="274320" indent="-274320"/>
            <a:r>
              <a:rPr lang="en-US" sz="1200" b="0" i="0" kern="1200" dirty="0">
                <a:solidFill>
                  <a:schemeClr val="tx1"/>
                </a:solidFill>
                <a:effectLst/>
                <a:latin typeface="+mn-lt"/>
                <a:ea typeface="+mn-ea"/>
                <a:cs typeface="+mn-cs"/>
              </a:rPr>
              <a:t>8.  These texts are all saying the same thing: God’s people are always true to Scripture.</a:t>
            </a:r>
          </a:p>
          <a:p>
            <a:pPr marL="274320" indent="-274320"/>
            <a:r>
              <a:rPr lang="en-US" sz="1200" b="1" i="0" kern="1200" dirty="0">
                <a:solidFill>
                  <a:schemeClr val="tx1"/>
                </a:solidFill>
                <a:effectLst/>
                <a:latin typeface="+mn-lt"/>
                <a:ea typeface="+mn-ea"/>
                <a:cs typeface="+mn-cs"/>
              </a:rPr>
              <a:t>Isaiah 8:20 NKJV </a:t>
            </a:r>
            <a:r>
              <a:rPr lang="en-US" sz="1200" b="0" i="0" kern="1200" dirty="0">
                <a:solidFill>
                  <a:schemeClr val="tx1"/>
                </a:solidFill>
                <a:effectLst/>
                <a:latin typeface="+mn-lt"/>
                <a:ea typeface="+mn-ea"/>
                <a:cs typeface="+mn-cs"/>
              </a:rPr>
              <a:t>- To the law and to the testimony! If they do not speak according to this word, it is because there is no light in them.</a:t>
            </a:r>
          </a:p>
          <a:p>
            <a:pPr marL="274320" indent="-274320"/>
            <a:r>
              <a:rPr lang="en-US" sz="1200" b="0" i="0" kern="1200" dirty="0">
                <a:solidFill>
                  <a:schemeClr val="tx1"/>
                </a:solidFill>
                <a:effectLst/>
                <a:latin typeface="+mn-lt"/>
                <a:ea typeface="+mn-ea"/>
                <a:cs typeface="+mn-cs"/>
              </a:rPr>
              <a:t>9.  The word of God or the commandments of God refer to the OT, and the testimony of Jesus or the faith of Jesus refer to the NT.</a:t>
            </a:r>
          </a:p>
          <a:p>
            <a:pPr marL="274320" indent="-274320"/>
            <a:r>
              <a:rPr lang="en-US" sz="1200" b="0" i="0" kern="1200" dirty="0">
                <a:solidFill>
                  <a:schemeClr val="tx1"/>
                </a:solidFill>
                <a:effectLst/>
                <a:latin typeface="+mn-lt"/>
                <a:ea typeface="+mn-ea"/>
                <a:cs typeface="+mn-cs"/>
              </a:rPr>
              <a:t>10. And in Revelation 11 we have the two witnesses that are caught up to heaven that we have identified as the OT and the NT.</a:t>
            </a:r>
            <a:endParaRPr lang="en-US" b="0" dirty="0"/>
          </a:p>
          <a:p>
            <a:pPr marL="274320" indent="-274320"/>
            <a:r>
              <a:rPr lang="en-US" b="0" dirty="0"/>
              <a:t>11.  This is the hallmark of God’s true remnant people in the Christian age: they keep the word of God as found in the OT and the NT.  </a:t>
            </a:r>
          </a:p>
          <a:p>
            <a:pPr marL="274320" indent="-274320"/>
            <a:r>
              <a:rPr lang="en-US" b="0" dirty="0"/>
              <a:t>12.  The Bible and the Bible only is their rule of faith and practice.</a:t>
            </a:r>
          </a:p>
          <a:p>
            <a:pPr marL="274320" indent="-274320"/>
            <a:r>
              <a:rPr lang="en-US" b="0" dirty="0"/>
              <a:t>13.  If you want to avoid the mark of the beast, keep the faith: live by the word of God, OT and NT.</a:t>
            </a:r>
          </a:p>
        </p:txBody>
      </p:sp>
      <p:sp>
        <p:nvSpPr>
          <p:cNvPr id="4" name="Slide Number Placeholder 3"/>
          <p:cNvSpPr>
            <a:spLocks noGrp="1"/>
          </p:cNvSpPr>
          <p:nvPr>
            <p:ph type="sldNum" sz="quarter" idx="10"/>
          </p:nvPr>
        </p:nvSpPr>
        <p:spPr/>
        <p:txBody>
          <a:bodyPr/>
          <a:lstStyle/>
          <a:p>
            <a:pPr>
              <a:defRPr/>
            </a:pPr>
            <a:fld id="{8FA03DF1-0740-4641-8846-A13960E4BC68}" type="slidenum">
              <a:rPr lang="en-US" smtClean="0"/>
              <a:pPr>
                <a:defRPr/>
              </a:pPr>
              <a:t>22</a:t>
            </a:fld>
            <a:endParaRPr lang="en-US" dirty="0"/>
          </a:p>
        </p:txBody>
      </p:sp>
    </p:spTree>
    <p:extLst>
      <p:ext uri="{BB962C8B-B14F-4D97-AF65-F5344CB8AC3E}">
        <p14:creationId xmlns:p14="http://schemas.microsoft.com/office/powerpoint/2010/main" val="143188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457200"/>
            <a:endParaRPr lang="en-US" dirty="0"/>
          </a:p>
        </p:txBody>
      </p:sp>
      <p:sp>
        <p:nvSpPr>
          <p:cNvPr id="4" name="Slide Number Placeholder 3"/>
          <p:cNvSpPr>
            <a:spLocks noGrp="1"/>
          </p:cNvSpPr>
          <p:nvPr>
            <p:ph type="sldNum" sz="quarter" idx="5"/>
          </p:nvPr>
        </p:nvSpPr>
        <p:spPr/>
        <p:txBody>
          <a:bodyPr/>
          <a:lstStyle/>
          <a:p>
            <a:pPr>
              <a:defRPr/>
            </a:pPr>
            <a:fld id="{8FA03DF1-0740-4641-8846-A13960E4BC68}" type="slidenum">
              <a:rPr lang="en-US" smtClean="0"/>
              <a:pPr>
                <a:defRPr/>
              </a:pPr>
              <a:t>3</a:t>
            </a:fld>
            <a:endParaRPr lang="en-US" dirty="0"/>
          </a:p>
        </p:txBody>
      </p:sp>
    </p:spTree>
    <p:extLst>
      <p:ext uri="{BB962C8B-B14F-4D97-AF65-F5344CB8AC3E}">
        <p14:creationId xmlns:p14="http://schemas.microsoft.com/office/powerpoint/2010/main" val="3944285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1.  If we look at these two words in English, many people see a difference.</a:t>
            </a:r>
          </a:p>
          <a:p>
            <a:pPr marL="274320" indent="-274320"/>
            <a:r>
              <a:rPr lang="en-US" b="0" dirty="0"/>
              <a:t>2.  Faith is defined as belief and trust and loyalty to God.</a:t>
            </a:r>
          </a:p>
          <a:p>
            <a:pPr marL="274320" indent="-274320"/>
            <a:r>
              <a:rPr lang="en-US" b="0" dirty="0"/>
              <a:t>3.  Belief is often seen as simply accepting certain facts as true.</a:t>
            </a:r>
          </a:p>
          <a:p>
            <a:pPr marL="274320" indent="-274320"/>
            <a:r>
              <a:rPr lang="en-US" b="0" dirty="0"/>
              <a:t>4.  So James can write that the devils believe and tremble.</a:t>
            </a:r>
          </a:p>
          <a:p>
            <a:pPr marL="274320" indent="-274320"/>
            <a:r>
              <a:rPr lang="en-US" b="0" dirty="0"/>
              <a:t>5.  But they don’t trust God and are not loyal to Him.</a:t>
            </a:r>
          </a:p>
          <a:p>
            <a:pPr marL="274320" indent="-274320"/>
            <a:r>
              <a:rPr lang="en-US" b="0" dirty="0"/>
              <a:t>6.  But if we look at the dictionary definition of belief, it is similar to the definition of faith: </a:t>
            </a:r>
            <a:r>
              <a:rPr lang="en-US" b="0" i="0" dirty="0">
                <a:solidFill>
                  <a:srgbClr val="212529"/>
                </a:solidFill>
                <a:effectLst/>
                <a:latin typeface="Open Sans" panose="020B0606030504020204" pitchFamily="34" charset="0"/>
              </a:rPr>
              <a:t>a state of mind in which trust or confidence is placed in some person or thing</a:t>
            </a:r>
            <a:endParaRPr lang="en-US" b="0" dirty="0"/>
          </a:p>
          <a:p>
            <a:pPr marL="274320" indent="-274320"/>
            <a:r>
              <a:rPr lang="en-US" dirty="0"/>
              <a:t>7.  So we can have different shades of meaning of faith and belief.</a:t>
            </a:r>
          </a:p>
          <a:p>
            <a:pPr marL="274320" indent="-274320"/>
            <a:r>
              <a:rPr lang="en-US" dirty="0"/>
              <a:t>8.  In the Greek, they are quite similar.</a:t>
            </a:r>
          </a:p>
          <a:p>
            <a:pPr marL="274320" indent="-274320"/>
            <a:r>
              <a:rPr lang="en-US" dirty="0"/>
              <a:t>9.  Faith is a noun and believe is a verb, but they both come from the same root in Greek.</a:t>
            </a:r>
          </a:p>
          <a:p>
            <a:pPr marL="274320" indent="-274320"/>
            <a:r>
              <a:rPr lang="en-US" dirty="0"/>
              <a:t>10. The Geek for faith is </a:t>
            </a:r>
            <a:r>
              <a:rPr lang="en-US" dirty="0" err="1"/>
              <a:t>pistis</a:t>
            </a:r>
            <a:r>
              <a:rPr lang="en-US" dirty="0"/>
              <a:t> (</a:t>
            </a:r>
            <a:r>
              <a:rPr lang="en-US" b="0" i="0" dirty="0" err="1">
                <a:solidFill>
                  <a:srgbClr val="0A0A0A"/>
                </a:solidFill>
                <a:effectLst/>
                <a:latin typeface="arial" panose="020B0604020202020204" pitchFamily="34" charset="0"/>
              </a:rPr>
              <a:t>pis'</a:t>
            </a:r>
            <a:r>
              <a:rPr lang="en-US" b="0" i="0" dirty="0">
                <a:solidFill>
                  <a:srgbClr val="0A0A0A"/>
                </a:solidFill>
                <a:effectLst/>
                <a:latin typeface="arial" panose="020B0604020202020204" pitchFamily="34" charset="0"/>
              </a:rPr>
              <a:t>-tis)</a:t>
            </a:r>
            <a:r>
              <a:rPr lang="en-US" dirty="0"/>
              <a:t>; the Greek for believe is </a:t>
            </a:r>
            <a:r>
              <a:rPr lang="en-US" b="0" i="1" dirty="0" err="1">
                <a:solidFill>
                  <a:srgbClr val="0A0A0A"/>
                </a:solidFill>
                <a:effectLst/>
                <a:latin typeface="arial" panose="020B0604020202020204" pitchFamily="34" charset="0"/>
              </a:rPr>
              <a:t>pisteuō</a:t>
            </a:r>
            <a:r>
              <a:rPr lang="en-US" b="0" i="1" dirty="0">
                <a:solidFill>
                  <a:srgbClr val="0A0A0A"/>
                </a:solidFill>
                <a:effectLst/>
                <a:latin typeface="arial" panose="020B0604020202020204" pitchFamily="34" charset="0"/>
              </a:rPr>
              <a:t> (</a:t>
            </a:r>
            <a:r>
              <a:rPr lang="en-US" b="0" i="0" dirty="0" err="1">
                <a:solidFill>
                  <a:srgbClr val="0A0A0A"/>
                </a:solidFill>
                <a:effectLst/>
                <a:latin typeface="arial" panose="020B0604020202020204" pitchFamily="34" charset="0"/>
              </a:rPr>
              <a:t>pist</a:t>
            </a:r>
            <a:r>
              <a:rPr lang="en-US" b="0" i="0" dirty="0">
                <a:solidFill>
                  <a:srgbClr val="0A0A0A"/>
                </a:solidFill>
                <a:effectLst/>
                <a:latin typeface="arial" panose="020B0604020202020204" pitchFamily="34" charset="0"/>
              </a:rPr>
              <a:t>-</a:t>
            </a:r>
            <a:r>
              <a:rPr lang="en-US" b="0" i="0" dirty="0" err="1">
                <a:solidFill>
                  <a:srgbClr val="0A0A0A"/>
                </a:solidFill>
                <a:effectLst/>
                <a:latin typeface="arial" panose="020B0604020202020204" pitchFamily="34" charset="0"/>
              </a:rPr>
              <a:t>yoo</a:t>
            </a:r>
            <a:r>
              <a:rPr lang="en-US" b="0" i="0" dirty="0">
                <a:solidFill>
                  <a:srgbClr val="0A0A0A"/>
                </a:solidFill>
                <a:effectLst/>
                <a:latin typeface="arial" panose="020B0604020202020204" pitchFamily="34" charset="0"/>
              </a:rPr>
              <a:t>’-o)</a:t>
            </a:r>
          </a:p>
          <a:p>
            <a:pPr marL="274320" indent="-274320"/>
            <a:r>
              <a:rPr lang="en-US" b="0" i="0" dirty="0">
                <a:solidFill>
                  <a:srgbClr val="0A0A0A"/>
                </a:solidFill>
                <a:effectLst/>
                <a:latin typeface="arial" panose="020B0604020202020204" pitchFamily="34" charset="0"/>
              </a:rPr>
              <a:t>11. Strong’s definition for </a:t>
            </a:r>
            <a:r>
              <a:rPr lang="en-US" b="0" i="0" dirty="0" err="1">
                <a:solidFill>
                  <a:srgbClr val="0A0A0A"/>
                </a:solidFill>
                <a:effectLst/>
                <a:latin typeface="arial" panose="020B0604020202020204" pitchFamily="34" charset="0"/>
              </a:rPr>
              <a:t>pisteuo</a:t>
            </a:r>
            <a:r>
              <a:rPr lang="en-US" b="0" i="0" dirty="0">
                <a:solidFill>
                  <a:srgbClr val="0A0A0A"/>
                </a:solidFill>
                <a:effectLst/>
                <a:latin typeface="arial" panose="020B0604020202020204" pitchFamily="34" charset="0"/>
              </a:rPr>
              <a:t> is to have faith in a person or thing.</a:t>
            </a:r>
            <a:endParaRPr lang="en-US" dirty="0"/>
          </a:p>
          <a:p>
            <a:pPr marL="274320" indent="-274320"/>
            <a:r>
              <a:rPr lang="en-US" dirty="0"/>
              <a:t>12. John appears to use “believe in Jesus” the same way Paul uses “have faith in Jesus.”</a:t>
            </a:r>
          </a:p>
          <a:p>
            <a:pPr marL="274320" indent="-274320"/>
            <a:r>
              <a:rPr lang="en-US" dirty="0"/>
              <a:t>13. So in Biblical usage, these two forms of describing a relationship with Jesus are essentially the same.</a:t>
            </a:r>
          </a:p>
          <a:p>
            <a:pPr marL="274320" indent="-274320"/>
            <a:endParaRPr lang="en-US" dirty="0"/>
          </a:p>
          <a:p>
            <a:pPr marL="274320" indent="-274320"/>
            <a:r>
              <a:rPr lang="en-US" b="1" dirty="0"/>
              <a:t>B3:</a:t>
            </a:r>
          </a:p>
          <a:p>
            <a:pPr marL="274320" indent="-274320"/>
            <a:r>
              <a:rPr lang="en-US" dirty="0"/>
              <a:t>1.  My favorite definition of saving faith is from Wayne Grudem in his book </a:t>
            </a:r>
            <a:r>
              <a:rPr lang="en-US" i="1" dirty="0"/>
              <a:t>Systematic Theology</a:t>
            </a:r>
            <a:r>
              <a:rPr lang="en-US" dirty="0"/>
              <a:t>.</a:t>
            </a:r>
          </a:p>
          <a:p>
            <a:pPr marL="731520" lvl="1" indent="-274320"/>
            <a:r>
              <a:rPr lang="en-US" dirty="0"/>
              <a:t>“Saving faith is trust in Jesus Christ as a living Person for forgiveness of sins and for eternal life with God.”</a:t>
            </a:r>
          </a:p>
          <a:p>
            <a:pPr marL="274320" indent="-274320"/>
            <a:r>
              <a:rPr lang="en-US" dirty="0"/>
              <a:t>2.  We can also use the word “Faith” as an acronym for a definition: </a:t>
            </a:r>
            <a:r>
              <a:rPr lang="en-US" u="sng" dirty="0"/>
              <a:t>F</a:t>
            </a:r>
            <a:r>
              <a:rPr lang="en-US" dirty="0"/>
              <a:t>orsaking </a:t>
            </a:r>
            <a:r>
              <a:rPr lang="en-US" u="sng" dirty="0"/>
              <a:t>A</a:t>
            </a:r>
            <a:r>
              <a:rPr lang="en-US" dirty="0"/>
              <a:t>ll, </a:t>
            </a:r>
            <a:r>
              <a:rPr lang="en-US" u="sng" dirty="0"/>
              <a:t>I</a:t>
            </a:r>
            <a:r>
              <a:rPr lang="en-US" dirty="0"/>
              <a:t> </a:t>
            </a:r>
            <a:r>
              <a:rPr lang="en-US" u="sng" dirty="0"/>
              <a:t>T</a:t>
            </a:r>
            <a:r>
              <a:rPr lang="en-US" dirty="0"/>
              <a:t>ake </a:t>
            </a:r>
            <a:r>
              <a:rPr lang="en-US" u="sng" dirty="0"/>
              <a:t>H</a:t>
            </a:r>
            <a:r>
              <a:rPr lang="en-US" dirty="0"/>
              <a:t>im.</a:t>
            </a:r>
          </a:p>
          <a:p>
            <a:pPr marL="274320" indent="-274320"/>
            <a:r>
              <a:rPr lang="en-US" dirty="0"/>
              <a:t>3.  Here’s a definition for the SDA Bible commentary</a:t>
            </a:r>
          </a:p>
          <a:p>
            <a:pPr marL="731520" lvl="1" indent="-274320"/>
            <a:r>
              <a:rPr lang="en-US" sz="1800" dirty="0">
                <a:effectLst/>
                <a:latin typeface="Times New Roman" panose="02020603050405020304" pitchFamily="18" charset="0"/>
                <a:ea typeface="Times New Roman" panose="02020603050405020304" pitchFamily="18" charset="0"/>
              </a:rPr>
              <a:t>“a confidence of heart and mind in God and His ways that lead one to act in accordance with His … will.”  (SDA Bible Dictionary p 360). </a:t>
            </a:r>
          </a:p>
          <a:p>
            <a:pPr marL="274320" indent="-274320"/>
            <a:r>
              <a:rPr lang="en-US" sz="1800" dirty="0">
                <a:effectLst/>
                <a:latin typeface="Times New Roman" panose="02020603050405020304" pitchFamily="18" charset="0"/>
              </a:rPr>
              <a:t>4.  We can go back to the Bible definition from Hebrews 11:1</a:t>
            </a:r>
          </a:p>
          <a:p>
            <a:pPr marL="274320" indent="-274320"/>
            <a:r>
              <a:rPr lang="en-US" b="1" dirty="0"/>
              <a:t>Hebrews 11:1 ESV</a:t>
            </a:r>
            <a:r>
              <a:rPr lang="en-US" dirty="0"/>
              <a:t> - Now faith is the assurance of things hoped for, the conviction of things not seen.</a:t>
            </a:r>
          </a:p>
          <a:p>
            <a:pPr marL="274320" indent="-274320"/>
            <a:r>
              <a:rPr lang="en-US" dirty="0"/>
              <a:t>5.  This is not a complete definition but served the purposes of introducing the great hall of faith chapter in Hebrews 11.</a:t>
            </a:r>
          </a:p>
          <a:p>
            <a:pPr marL="274320" indent="-274320"/>
            <a:r>
              <a:rPr lang="en-US" dirty="0"/>
              <a:t>6.  The things hoped for are the things God has promised.</a:t>
            </a:r>
          </a:p>
          <a:p>
            <a:pPr marL="274320" indent="-274320"/>
            <a:r>
              <a:rPr lang="en-US" dirty="0"/>
              <a:t>7.  So we can paraphrase this definition by saying: </a:t>
            </a:r>
            <a:r>
              <a:rPr lang="en-US" b="0" i="0" dirty="0">
                <a:solidFill>
                  <a:srgbClr val="001320"/>
                </a:solidFill>
                <a:effectLst/>
                <a:latin typeface="Roboto" panose="02000000000000000000" pitchFamily="2" charset="0"/>
              </a:rPr>
              <a:t> Faith is a firm persuasion and expectation, that God will perform all he has promised to us in Christ.</a:t>
            </a:r>
          </a:p>
          <a:p>
            <a:pPr marL="274320" indent="-274320"/>
            <a:r>
              <a:rPr lang="en-US" b="0" i="0" dirty="0">
                <a:solidFill>
                  <a:srgbClr val="001320"/>
                </a:solidFill>
                <a:effectLst/>
                <a:latin typeface="Roboto" panose="02000000000000000000" pitchFamily="2" charset="0"/>
              </a:rPr>
              <a:t>8.  Martin Weber defines faith as follows.</a:t>
            </a:r>
          </a:p>
          <a:p>
            <a:pPr marL="731520" lvl="1" indent="-274320"/>
            <a:r>
              <a:rPr lang="en-US" sz="1800" dirty="0">
                <a:effectLst/>
                <a:latin typeface="Times New Roman" panose="02020603050405020304" pitchFamily="18" charset="0"/>
                <a:ea typeface="Times New Roman" panose="02020603050405020304" pitchFamily="18" charset="0"/>
              </a:rPr>
              <a:t>“Faith is simply the willingness to exchange what the world offers for what God offers us in Christ.”  (</a:t>
            </a:r>
            <a:r>
              <a:rPr lang="en-US" sz="1800" i="1" dirty="0">
                <a:effectLst/>
                <a:latin typeface="Times New Roman" panose="02020603050405020304" pitchFamily="18" charset="0"/>
                <a:ea typeface="Times New Roman" panose="02020603050405020304" pitchFamily="18" charset="0"/>
              </a:rPr>
              <a:t>Who’s Got the Truth</a:t>
            </a:r>
            <a:r>
              <a:rPr lang="en-US" sz="1800" dirty="0">
                <a:effectLst/>
                <a:latin typeface="Times New Roman" panose="02020603050405020304" pitchFamily="18" charset="0"/>
                <a:ea typeface="Times New Roman" panose="02020603050405020304" pitchFamily="18" charset="0"/>
              </a:rPr>
              <a:t>, p 171)</a:t>
            </a:r>
          </a:p>
          <a:p>
            <a:pPr marL="274320" indent="-274320"/>
            <a:endParaRPr lang="en-US" sz="1800" dirty="0">
              <a:effectLst/>
              <a:latin typeface="Times New Roman" panose="02020603050405020304" pitchFamily="18" charset="0"/>
              <a:ea typeface="Times New Roman" panose="02020603050405020304" pitchFamily="18" charset="0"/>
            </a:endParaRPr>
          </a:p>
          <a:p>
            <a:pPr marL="274320" indent="-274320"/>
            <a:r>
              <a:rPr lang="en-US" sz="1800" dirty="0">
                <a:effectLst/>
                <a:latin typeface="Times New Roman" panose="02020603050405020304" pitchFamily="18" charset="0"/>
                <a:ea typeface="Times New Roman" panose="02020603050405020304" pitchFamily="18" charset="0"/>
              </a:rPr>
              <a:t>B4:</a:t>
            </a:r>
          </a:p>
          <a:p>
            <a:pPr marL="274320" indent="-274320"/>
            <a:r>
              <a:rPr lang="en-US" sz="1800" dirty="0">
                <a:effectLst/>
                <a:latin typeface="Times New Roman" panose="02020603050405020304" pitchFamily="18" charset="0"/>
                <a:ea typeface="Times New Roman" panose="02020603050405020304" pitchFamily="18" charset="0"/>
              </a:rPr>
              <a:t>[See notes on linked slide]</a:t>
            </a:r>
          </a:p>
          <a:p>
            <a:pPr marL="274320" indent="-274320"/>
            <a:endParaRPr lang="en-US" sz="1800" dirty="0">
              <a:effectLst/>
              <a:latin typeface="Times New Roman" panose="02020603050405020304" pitchFamily="18" charset="0"/>
              <a:ea typeface="Times New Roman" panose="02020603050405020304" pitchFamily="18" charset="0"/>
            </a:endParaRPr>
          </a:p>
          <a:p>
            <a:pPr marL="274320" indent="-274320"/>
            <a:r>
              <a:rPr lang="en-US" sz="1800" dirty="0">
                <a:effectLst/>
                <a:latin typeface="Times New Roman" panose="02020603050405020304" pitchFamily="18" charset="0"/>
                <a:ea typeface="Times New Roman" panose="02020603050405020304" pitchFamily="18" charset="0"/>
              </a:rPr>
              <a:t>B5:</a:t>
            </a:r>
          </a:p>
          <a:p>
            <a:pPr marL="274320" indent="-274320"/>
            <a:r>
              <a:rPr lang="en-US" sz="1800" dirty="0">
                <a:effectLst/>
                <a:latin typeface="Times New Roman" panose="02020603050405020304" pitchFamily="18" charset="0"/>
                <a:ea typeface="Times New Roman" panose="02020603050405020304" pitchFamily="18" charset="0"/>
              </a:rPr>
              <a:t>[See notes on linked slide.]</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93112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b="1" dirty="0"/>
              <a:t>B1:</a:t>
            </a:r>
          </a:p>
          <a:p>
            <a:pPr marL="274320" indent="-274320"/>
            <a:r>
              <a:rPr lang="en-US" b="0" dirty="0"/>
              <a:t>[See notes on linked slide.]</a:t>
            </a:r>
          </a:p>
          <a:p>
            <a:pPr marL="274320" indent="-274320"/>
            <a:endParaRPr lang="en-US" b="0" dirty="0"/>
          </a:p>
          <a:p>
            <a:pPr marL="274320" indent="-274320"/>
            <a:r>
              <a:rPr lang="en-US" b="1" dirty="0"/>
              <a:t>B2:</a:t>
            </a:r>
          </a:p>
          <a:p>
            <a:pPr marL="274320" indent="-274320"/>
            <a:r>
              <a:rPr lang="en-US" b="0" dirty="0"/>
              <a:t>[See notes on linked slide.]</a:t>
            </a:r>
          </a:p>
          <a:p>
            <a:pPr marL="274320" indent="-274320"/>
            <a:endParaRPr lang="en-US" b="0" dirty="0"/>
          </a:p>
          <a:p>
            <a:pPr marL="274320" indent="-274320"/>
            <a:r>
              <a:rPr lang="en-US" b="1" dirty="0"/>
              <a:t>B3:</a:t>
            </a:r>
          </a:p>
          <a:p>
            <a:pPr marL="274320" indent="-274320"/>
            <a:r>
              <a:rPr lang="en-US" b="0" dirty="0"/>
              <a:t>[See notes on linked slide.]</a:t>
            </a:r>
          </a:p>
          <a:p>
            <a:pPr marL="274320" indent="-274320"/>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505225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74320" indent="-274320"/>
            <a:r>
              <a:rPr lang="en-US" altLang="en-US" b="1" dirty="0"/>
              <a:t>B1:</a:t>
            </a:r>
          </a:p>
          <a:p>
            <a:pPr marL="274320" indent="-274320"/>
            <a:r>
              <a:rPr lang="en-US" altLang="en-US" dirty="0"/>
              <a:t>[See notes on linked slide.]</a:t>
            </a:r>
          </a:p>
          <a:p>
            <a:pPr marL="274320" indent="-274320"/>
            <a:endParaRPr lang="en-US" altLang="en-US" dirty="0"/>
          </a:p>
          <a:p>
            <a:pPr marL="274320" indent="-274320"/>
            <a:r>
              <a:rPr lang="en-US" altLang="en-US" b="1" dirty="0"/>
              <a:t>B2:</a:t>
            </a:r>
          </a:p>
          <a:p>
            <a:pPr marL="274320" indent="-274320"/>
            <a:r>
              <a:rPr lang="en-US" altLang="en-US" dirty="0"/>
              <a:t>[See notes on linked slide.]</a:t>
            </a:r>
          </a:p>
          <a:p>
            <a:pPr marL="274320" indent="-274320"/>
            <a:endParaRPr lang="en-US"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508531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E88C43-A5A7-7F50-203D-0B169EEA2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AA0043-D596-9E8B-F863-DB532FABE6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53ECAC-82E4-6AEC-8770-FF3DF7C78E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30752F2-7D19-7420-2F8C-78F944D00DB9}"/>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597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26286-5CEB-A5DC-F80B-413401387F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CFE37E-EF5A-9408-ABFE-BB7CFD4115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CA1F0C-7B57-B56A-B9A2-0544C5238C51}"/>
              </a:ext>
            </a:extLst>
          </p:cNvPr>
          <p:cNvSpPr>
            <a:spLocks noGrp="1"/>
          </p:cNvSpPr>
          <p:nvPr>
            <p:ph type="body" idx="1"/>
          </p:nvPr>
        </p:nvSpPr>
        <p:spPr/>
        <p:txBody>
          <a:bodyPr/>
          <a:lstStyle/>
          <a:p>
            <a:pPr marL="0" indent="0">
              <a:buFontTx/>
              <a:buNone/>
            </a:pPr>
            <a:endParaRPr lang="en-US" dirty="0"/>
          </a:p>
        </p:txBody>
      </p:sp>
      <p:sp>
        <p:nvSpPr>
          <p:cNvPr id="4" name="Slide Number Placeholder 3">
            <a:extLst>
              <a:ext uri="{FF2B5EF4-FFF2-40B4-BE49-F238E27FC236}">
                <a16:creationId xmlns:a16="http://schemas.microsoft.com/office/drawing/2014/main" id="{D8BD811E-F6FE-EBBF-D285-C073F4F96D24}"/>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84008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648D8-4B30-1990-030E-E528BE730F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4EEE5D6-996E-52E9-60B0-EB6129AB73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71FE1F-AFCA-8014-7646-42CA574A7BA1}"/>
              </a:ext>
            </a:extLst>
          </p:cNvPr>
          <p:cNvSpPr>
            <a:spLocks noGrp="1"/>
          </p:cNvSpPr>
          <p:nvPr>
            <p:ph type="body" idx="1"/>
          </p:nvPr>
        </p:nvSpPr>
        <p:spPr/>
        <p:txBody>
          <a:bodyPr/>
          <a:lstStyle/>
          <a:p>
            <a:pPr marL="274320" indent="-274320"/>
            <a:endParaRPr lang="en-US" dirty="0"/>
          </a:p>
        </p:txBody>
      </p:sp>
      <p:sp>
        <p:nvSpPr>
          <p:cNvPr id="4" name="Slide Number Placeholder 3">
            <a:extLst>
              <a:ext uri="{FF2B5EF4-FFF2-40B4-BE49-F238E27FC236}">
                <a16:creationId xmlns:a16="http://schemas.microsoft.com/office/drawing/2014/main" id="{A287B321-1CE4-160D-084D-1291D76BA0AC}"/>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FA03DF1-0740-4641-8846-A13960E4BC68}"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03033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2703051468"/>
      </p:ext>
    </p:extLst>
  </p:cSld>
  <p:clrMapOvr>
    <a:masterClrMapping/>
  </p:clrMapOvr>
  <p:transition spd="med">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084114"/>
      </p:ext>
    </p:extLst>
  </p:cSld>
  <p:clrMapOvr>
    <a:masterClrMapping/>
  </p:clrMapOvr>
  <p:transition spd="med">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588730810"/>
      </p:ext>
    </p:extLst>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0276372"/>
      </p:ext>
    </p:extLst>
  </p:cSld>
  <p:clrMapOvr>
    <a:masterClrMapping/>
  </p:clrMapOvr>
  <p:transition spd="med">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028086995"/>
      </p:ext>
    </p:extLst>
  </p:cSld>
  <p:clrMapOvr>
    <a:masterClrMapping/>
  </p:clrMapOvr>
  <p:transition spd="med">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620000" cy="990600"/>
          </a:xfrm>
        </p:spPr>
        <p:txBody>
          <a:bodyPr/>
          <a:lstStyle>
            <a:lvl1pPr>
              <a:defRPr b="1"/>
            </a:lvl1pPr>
          </a:lstStyle>
          <a:p>
            <a:r>
              <a:rPr lang="en-US" dirty="0"/>
              <a:t>Click to edit Master title style</a:t>
            </a:r>
          </a:p>
        </p:txBody>
      </p:sp>
      <p:sp>
        <p:nvSpPr>
          <p:cNvPr id="4" name="Content Placeholder 3"/>
          <p:cNvSpPr>
            <a:spLocks noGrp="1"/>
          </p:cNvSpPr>
          <p:nvPr>
            <p:ph sz="quarter" idx="10"/>
          </p:nvPr>
        </p:nvSpPr>
        <p:spPr>
          <a:xfrm>
            <a:off x="609600" y="1905000"/>
            <a:ext cx="35814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1"/>
          </p:nvPr>
        </p:nvSpPr>
        <p:spPr>
          <a:xfrm>
            <a:off x="4419600" y="1905000"/>
            <a:ext cx="3810000" cy="4267200"/>
          </a:xfrm>
        </p:spPr>
        <p:txBody>
          <a:bodyPr>
            <a:normAutofit/>
          </a:bodyPr>
          <a:lstStyle>
            <a:lvl1pPr>
              <a:defRPr b="1"/>
            </a:lvl1pPr>
            <a:lvl2pPr>
              <a:defRPr b="1"/>
            </a:lvl2pPr>
            <a:lvl3pPr>
              <a:defRPr b="1"/>
            </a:lvl3pPr>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66486915"/>
      </p:ext>
    </p:extLst>
  </p:cSld>
  <p:clrMapOvr>
    <a:masterClrMapping/>
  </p:clrMapOvr>
  <p:transition spd="med">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lvl1pPr>
          </a:lstStyle>
          <a:p>
            <a:pPr lvl="0"/>
            <a:endParaRPr lang="en-US" noProof="0" dirty="0"/>
          </a:p>
        </p:txBody>
      </p:sp>
    </p:spTree>
    <p:extLst>
      <p:ext uri="{BB962C8B-B14F-4D97-AF65-F5344CB8AC3E}">
        <p14:creationId xmlns:p14="http://schemas.microsoft.com/office/powerpoint/2010/main" val="1844114447"/>
      </p:ext>
    </p:extLst>
  </p:cSld>
  <p:clrMapOvr>
    <a:masterClrMapping/>
  </p:clrMapOvr>
  <p:transition spd="med">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93884091"/>
      </p:ext>
    </p:extLst>
  </p:cSld>
  <p:clrMapOvr>
    <a:masterClrMapping/>
  </p:clrMapOvr>
  <p:transition spd="med">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810000" y="1143001"/>
            <a:ext cx="4953000" cy="1524000"/>
          </a:xfrm>
        </p:spPr>
        <p:txBody>
          <a:bodyPr/>
          <a:lstStyle>
            <a:lvl1pPr>
              <a:defRPr/>
            </a:lvl1pPr>
          </a:lstStyle>
          <a:p>
            <a:pPr lvl="0"/>
            <a:r>
              <a:rPr lang="en-US" noProof="0" dirty="0"/>
              <a:t>Click to edit Master title style</a:t>
            </a:r>
          </a:p>
        </p:txBody>
      </p:sp>
      <p:sp>
        <p:nvSpPr>
          <p:cNvPr id="4099" name="Rectangle 3"/>
          <p:cNvSpPr>
            <a:spLocks noGrp="1" noChangeArrowheads="1"/>
          </p:cNvSpPr>
          <p:nvPr>
            <p:ph type="subTitle" idx="1"/>
          </p:nvPr>
        </p:nvSpPr>
        <p:spPr>
          <a:xfrm>
            <a:off x="4343400" y="3581400"/>
            <a:ext cx="4495800" cy="1371600"/>
          </a:xfrm>
        </p:spPr>
        <p:txBody>
          <a:bodyPr/>
          <a:lstStyle>
            <a:lvl1pPr marL="0" indent="0" algn="ctr">
              <a:buFontTx/>
              <a:buNone/>
              <a:defRPr/>
            </a:lvl1pPr>
          </a:lstStyle>
          <a:p>
            <a:pPr lvl="0"/>
            <a:r>
              <a:rPr lang="en-US" noProof="0" dirty="0"/>
              <a:t>Click to edit Master subtitle style</a:t>
            </a:r>
          </a:p>
        </p:txBody>
      </p:sp>
    </p:spTree>
    <p:extLst>
      <p:ext uri="{BB962C8B-B14F-4D97-AF65-F5344CB8AC3E}">
        <p14:creationId xmlns:p14="http://schemas.microsoft.com/office/powerpoint/2010/main" val="1147024218"/>
      </p:ext>
    </p:extLst>
  </p:cSld>
  <p:clrMapOvr>
    <a:masterClrMapping/>
  </p:clrMapOvr>
  <p:transition spd="med">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baseline="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b="1" i="0" baseline="0"/>
            </a:lvl1pPr>
            <a:lvl2pPr>
              <a:defRPr b="1" i="0" baseline="0"/>
            </a:lvl2pPr>
            <a:lvl3pPr>
              <a:defRPr b="1" i="0" baseline="0"/>
            </a:lvl3pPr>
            <a:lvl4pPr>
              <a:defRPr b="1" i="0" baseline="0"/>
            </a:lvl4pPr>
            <a:lvl5pPr>
              <a:defRPr b="1" i="0" baseline="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7652573"/>
      </p:ext>
    </p:extLst>
  </p:cSld>
  <p:clrMapOvr>
    <a:masterClrMapping/>
  </p:clrMapOvr>
  <p:transition spd="med">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7772400" cy="1112838"/>
          </a:xfrm>
        </p:spPr>
        <p:txBody>
          <a:bodyPr/>
          <a:lstStyle>
            <a:lvl1pPr>
              <a:defRPr b="1"/>
            </a:lvl1pPr>
          </a:lstStyle>
          <a:p>
            <a:r>
              <a:rPr lang="en-US" dirty="0"/>
              <a:t>Click to edit Master title style</a:t>
            </a:r>
          </a:p>
        </p:txBody>
      </p:sp>
      <p:sp>
        <p:nvSpPr>
          <p:cNvPr id="5" name="Rectangle 3"/>
          <p:cNvSpPr>
            <a:spLocks noGrp="1" noChangeArrowheads="1"/>
          </p:cNvSpPr>
          <p:nvPr>
            <p:ph idx="1"/>
          </p:nvPr>
        </p:nvSpPr>
        <p:spPr bwMode="auto">
          <a:xfrm>
            <a:off x="533400" y="1905000"/>
            <a:ext cx="7772400" cy="444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defRPr b="1"/>
            </a:lvl1pPr>
          </a:lstStyle>
          <a:p>
            <a:pPr lvl="0"/>
            <a:r>
              <a:rPr lang="en-US" noProof="0" dirty="0"/>
              <a:t>Click</a:t>
            </a:r>
          </a:p>
        </p:txBody>
      </p:sp>
    </p:spTree>
    <p:extLst>
      <p:ext uri="{BB962C8B-B14F-4D97-AF65-F5344CB8AC3E}">
        <p14:creationId xmlns:p14="http://schemas.microsoft.com/office/powerpoint/2010/main" val="2725975715"/>
      </p:ext>
    </p:extLst>
  </p:cSld>
  <p:clrMapOvr>
    <a:masterClrMapping/>
  </p:clrMapOvr>
  <p:transition spd="med">
    <p:random/>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6.jp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3.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5054434"/>
      </p:ext>
    </p:extLst>
  </p:cSld>
  <p:clrMap bg1="dk2" tx1="lt1" bg2="dk1" tx2="lt2" accent1="accent1" accent2="accent2" accent3="accent3" accent4="accent4" accent5="accent5" accent6="accent6" hlink="hlink" folHlink="folHlink"/>
  <p:sldLayoutIdLst>
    <p:sldLayoutId id="2147486566" r:id="rId1"/>
    <p:sldLayoutId id="2147486567" r:id="rId2"/>
    <p:sldLayoutId id="2147486568" r:id="rId3"/>
    <p:sldLayoutId id="2147486569" r:id="rId4"/>
    <p:sldLayoutId id="2147486570"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5752229"/>
      </p:ext>
    </p:extLst>
  </p:cSld>
  <p:clrMap bg1="dk2" tx1="lt1" bg2="dk1" tx2="lt2" accent1="accent1" accent2="accent2" accent3="accent3" accent4="accent4" accent5="accent5" accent6="accent6" hlink="hlink" folHlink="folHlink"/>
  <p:sldLayoutIdLst>
    <p:sldLayoutId id="2147486579" r:id="rId1"/>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0" y="457200"/>
            <a:ext cx="5029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3505200" y="1676400"/>
            <a:ext cx="55626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5421266"/>
      </p:ext>
    </p:extLst>
  </p:cSld>
  <p:clrMap bg1="dk2" tx1="lt1" bg2="dk1" tx2="lt2" accent1="accent1" accent2="accent2" accent3="accent3" accent4="accent4" accent5="accent5" accent6="accent6" hlink="hlink" folHlink="folHlink"/>
  <p:sldLayoutIdLst>
    <p:sldLayoutId id="2147486581" r:id="rId1"/>
    <p:sldLayoutId id="2147486582" r:id="rId2"/>
    <p:sldLayoutId id="2147486583" r:id="rId3"/>
    <p:sldLayoutId id="2147486584" r:id="rId4"/>
    <p:sldLayoutId id="2147486585" r:id="rId5"/>
  </p:sldLayoutIdLst>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p:cTn id="7" dur="500" fill="hold"/>
                                        <p:tgtEl>
                                          <p:spTgt spid="1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2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027">
                                            <p:txEl>
                                              <p:pRg st="1" end="1"/>
                                            </p:txEl>
                                          </p:spTgt>
                                        </p:tgtEl>
                                        <p:attrNameLst>
                                          <p:attrName>style.visibility</p:attrName>
                                        </p:attrNameLst>
                                      </p:cBhvr>
                                      <p:to>
                                        <p:strVal val="visible"/>
                                      </p:to>
                                    </p:set>
                                    <p:anim calcmode="lin" valueType="num">
                                      <p:cBhvr>
                                        <p:cTn id="13" dur="500" fill="hold"/>
                                        <p:tgtEl>
                                          <p:spTgt spid="1027">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1027">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027">
                                            <p:txEl>
                                              <p:pRg st="2" end="2"/>
                                            </p:txEl>
                                          </p:spTgt>
                                        </p:tgtEl>
                                        <p:attrNameLst>
                                          <p:attrName>style.visibility</p:attrName>
                                        </p:attrNameLst>
                                      </p:cBhvr>
                                      <p:to>
                                        <p:strVal val="visible"/>
                                      </p:to>
                                    </p:set>
                                    <p:anim calcmode="lin" valueType="num">
                                      <p:cBhvr>
                                        <p:cTn id="19" dur="500" fill="hold"/>
                                        <p:tgtEl>
                                          <p:spTgt spid="102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02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 calcmode="lin" valueType="num">
                                      <p:cBhvr>
                                        <p:cTn id="25" dur="500" fill="hold"/>
                                        <p:tgtEl>
                                          <p:spTgt spid="1027">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102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027">
                                            <p:txEl>
                                              <p:pRg st="4" end="4"/>
                                            </p:txEl>
                                          </p:spTgt>
                                        </p:tgtEl>
                                        <p:attrNameLst>
                                          <p:attrName>style.visibility</p:attrName>
                                        </p:attrNameLst>
                                      </p:cBhvr>
                                      <p:to>
                                        <p:strVal val="visible"/>
                                      </p:to>
                                    </p:set>
                                    <p:anim calcmode="lin" valueType="num">
                                      <p:cBhvr>
                                        <p:cTn id="31" dur="500" fill="hold"/>
                                        <p:tgtEl>
                                          <p:spTgt spid="1027">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027">
                                            <p:txEl>
                                              <p:pRg st="4" end="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2">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3">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4">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 lvl="5">
            <p:tnLst>
              <p:par>
                <p:cTn presetID="17" presetClass="entr" presetSubtype="1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p:cTn dur="500" fill="hold"/>
                        <p:tgtEl>
                          <p:spTgt spid="1027"/>
                        </p:tgtEl>
                        <p:attrNameLst>
                          <p:attrName>ppt_w</p:attrName>
                        </p:attrNameLst>
                      </p:cBhvr>
                      <p:tavLst>
                        <p:tav tm="0">
                          <p:val>
                            <p:fltVal val="0"/>
                          </p:val>
                        </p:tav>
                        <p:tav tm="100000">
                          <p:val>
                            <p:strVal val="#ppt_w"/>
                          </p:val>
                        </p:tav>
                      </p:tavLst>
                    </p:anim>
                    <p:anim calcmode="lin" valueType="num">
                      <p:cBhvr>
                        <p:cTn dur="500" fill="hold"/>
                        <p:tgtEl>
                          <p:spTgt spid="1027"/>
                        </p:tgtEl>
                        <p:attrNameLst>
                          <p:attrName>ppt_h</p:attrName>
                        </p:attrNameLst>
                      </p:cBhvr>
                      <p:tavLst>
                        <p:tav tm="0">
                          <p:val>
                            <p:strVal val="#ppt_h"/>
                          </p:val>
                        </p:tav>
                        <p:tav tm="100000">
                          <p:val>
                            <p:strVal val="#ppt_h"/>
                          </p:val>
                        </p:tav>
                      </p:tavLst>
                    </p:anim>
                  </p:childTnLst>
                </p:cTn>
              </p:par>
            </p:tnLst>
          </p:tmpl>
        </p:tmplLst>
      </p:bldP>
    </p:bldLst>
  </p:timing>
  <p:txStyles>
    <p:titleStyle>
      <a:lvl1pPr algn="ctr" rtl="0" eaLnBrk="0" fontAlgn="base" hangingPunct="0">
        <a:spcBef>
          <a:spcPct val="0"/>
        </a:spcBef>
        <a:spcAft>
          <a:spcPct val="0"/>
        </a:spcAft>
        <a:defRPr sz="3600" b="1">
          <a:solidFill>
            <a:srgbClr val="FFCC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2pPr>
      <a:lvl3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3pPr>
      <a:lvl4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4pPr>
      <a:lvl5pPr algn="ctr" rtl="0" eaLnBrk="0" fontAlgn="base" hangingPunct="0">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5pPr>
      <a:lvl6pPr marL="4572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6pPr>
      <a:lvl7pPr marL="9144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7pPr>
      <a:lvl8pPr marL="13716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8pPr>
      <a:lvl9pPr marL="1828800" algn="ctr" rtl="0" fontAlgn="base">
        <a:spcBef>
          <a:spcPct val="0"/>
        </a:spcBef>
        <a:spcAft>
          <a:spcPct val="0"/>
        </a:spcAft>
        <a:defRPr sz="3600">
          <a:solidFill>
            <a:srgbClr val="FFCCFF"/>
          </a:solidFill>
          <a:effectLst>
            <a:outerShdw blurRad="38100" dist="38100" dir="2700000" algn="tl">
              <a:srgbClr val="000000"/>
            </a:outerShdw>
          </a:effectLst>
          <a:latin typeface="Arial Rounded MT Bold" pitchFamily="34" charset="0"/>
        </a:defRPr>
      </a:lvl9pPr>
    </p:titleStyle>
    <p:bodyStyle>
      <a:lvl1pPr marL="342900" indent="-342900" algn="l" rtl="0" eaLnBrk="0" fontAlgn="base" hangingPunct="0">
        <a:spcBef>
          <a:spcPct val="20000"/>
        </a:spcBef>
        <a:spcAft>
          <a:spcPct val="0"/>
        </a:spcAft>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6pPr>
      <a:lvl7pPr marL="29718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7pPr>
      <a:lvl8pPr marL="34290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8pPr>
      <a:lvl9pPr marL="3886200" indent="-228600" algn="l" rtl="0" fontAlgn="base">
        <a:spcBef>
          <a:spcPct val="20000"/>
        </a:spcBef>
        <a:spcAft>
          <a:spcPct val="0"/>
        </a:spcAft>
        <a:buChar char="»"/>
        <a:defRPr sz="2000">
          <a:solidFill>
            <a:srgbClr val="CC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slide" Target="slide13.xml"/><Relationship Id="rId5" Type="http://schemas.openxmlformats.org/officeDocument/2006/relationships/slide" Target="slide12.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18.xml"/><Relationship Id="rId5" Type="http://schemas.openxmlformats.org/officeDocument/2006/relationships/slide" Target="slide17.xml"/><Relationship Id="rId4" Type="http://schemas.openxmlformats.org/officeDocument/2006/relationships/slide" Target="slide1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slide" Target="slide20.xml"/><Relationship Id="rId4" Type="http://schemas.openxmlformats.org/officeDocument/2006/relationships/slide" Target="slide19.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F6631-CE54-8039-036E-FB89CFE84FEC}"/>
              </a:ext>
            </a:extLst>
          </p:cNvPr>
          <p:cNvSpPr>
            <a:spLocks noGrp="1"/>
          </p:cNvSpPr>
          <p:nvPr>
            <p:ph type="ctrTitle"/>
          </p:nvPr>
        </p:nvSpPr>
        <p:spPr/>
        <p:txBody>
          <a:bodyPr/>
          <a:lstStyle/>
          <a:p>
            <a:r>
              <a:rPr lang="en-US" dirty="0"/>
              <a:t>Growing in a Relationship with God</a:t>
            </a:r>
          </a:p>
        </p:txBody>
      </p:sp>
      <p:sp>
        <p:nvSpPr>
          <p:cNvPr id="3" name="Subtitle 2">
            <a:extLst>
              <a:ext uri="{FF2B5EF4-FFF2-40B4-BE49-F238E27FC236}">
                <a16:creationId xmlns:a16="http://schemas.microsoft.com/office/drawing/2014/main" id="{95AACCD0-1677-0641-7DC5-690A14B58FA7}"/>
              </a:ext>
            </a:extLst>
          </p:cNvPr>
          <p:cNvSpPr>
            <a:spLocks noGrp="1"/>
          </p:cNvSpPr>
          <p:nvPr>
            <p:ph type="subTitle" idx="1"/>
          </p:nvPr>
        </p:nvSpPr>
        <p:spPr/>
        <p:txBody>
          <a:bodyPr/>
          <a:lstStyle/>
          <a:p>
            <a:r>
              <a:rPr lang="en-US" dirty="0"/>
              <a:t>Lesson 8</a:t>
            </a:r>
          </a:p>
          <a:p>
            <a:r>
              <a:rPr lang="en-US" dirty="0"/>
              <a:t>Having Faith</a:t>
            </a:r>
          </a:p>
        </p:txBody>
      </p:sp>
    </p:spTree>
    <p:extLst>
      <p:ext uri="{BB962C8B-B14F-4D97-AF65-F5344CB8AC3E}">
        <p14:creationId xmlns:p14="http://schemas.microsoft.com/office/powerpoint/2010/main" val="4076639488"/>
      </p:ext>
    </p:extLst>
  </p:cSld>
  <p:clrMapOvr>
    <a:masterClrMapping/>
  </p:clrMapOvr>
  <p:transition spd="med">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997D7-779E-4CAD-B924-531D746A2D9C}"/>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9C274BE-070B-425B-9BE2-C4B40B80013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1169275825"/>
      </p:ext>
    </p:extLst>
  </p:cSld>
  <p:clrMapOvr>
    <a:masterClrMapping/>
  </p:clrMapOvr>
  <p:transition spd="med">
    <p:random/>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John 1:11-13 ESV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a:xfrm>
            <a:off x="533400" y="1981200"/>
            <a:ext cx="7772400" cy="4449763"/>
          </a:xfrm>
        </p:spPr>
        <p:txBody>
          <a:bodyPr>
            <a:normAutofit/>
          </a:bodyPr>
          <a:lstStyle/>
          <a:p>
            <a:r>
              <a:rPr lang="en-US" dirty="0">
                <a:effectLst>
                  <a:outerShdw blurRad="38100" dist="38100" dir="2700000" algn="tl">
                    <a:srgbClr val="000000">
                      <a:alpha val="43137"/>
                    </a:srgbClr>
                  </a:outerShdw>
                </a:effectLst>
              </a:rPr>
              <a:t>He came to his own, and his own people did not receive him. </a:t>
            </a:r>
            <a:r>
              <a:rPr lang="en-US" baseline="30000" dirty="0">
                <a:effectLst>
                  <a:outerShdw blurRad="38100" dist="38100" dir="2700000" algn="tl">
                    <a:srgbClr val="000000">
                      <a:alpha val="43137"/>
                    </a:srgbClr>
                  </a:outerShdw>
                </a:effectLst>
              </a:rPr>
              <a:t>12</a:t>
            </a:r>
            <a:r>
              <a:rPr lang="en-US" dirty="0">
                <a:effectLst>
                  <a:outerShdw blurRad="38100" dist="38100" dir="2700000" algn="tl">
                    <a:srgbClr val="000000">
                      <a:alpha val="43137"/>
                    </a:srgbClr>
                  </a:outerShdw>
                </a:effectLst>
              </a:rPr>
              <a:t> But to all who did receive him, who believed in his name, he gave the right to become children of God, </a:t>
            </a:r>
            <a:r>
              <a:rPr lang="en-US" baseline="30000" dirty="0">
                <a:effectLst>
                  <a:outerShdw blurRad="38100" dist="38100" dir="2700000" algn="tl">
                    <a:srgbClr val="000000">
                      <a:alpha val="43137"/>
                    </a:srgbClr>
                  </a:outerShdw>
                </a:effectLst>
              </a:rPr>
              <a:t>13</a:t>
            </a:r>
            <a:r>
              <a:rPr lang="en-US" dirty="0">
                <a:effectLst>
                  <a:outerShdw blurRad="38100" dist="38100" dir="2700000" algn="tl">
                    <a:srgbClr val="000000">
                      <a:alpha val="43137"/>
                    </a:srgbClr>
                  </a:outerShdw>
                </a:effectLst>
              </a:rPr>
              <a:t> who were born, not of blood nor of the will of the flesh nor of the will of man, but of God.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endParaRPr lang="en-US" dirty="0"/>
          </a:p>
        </p:txBody>
      </p:sp>
    </p:spTree>
    <p:extLst>
      <p:ext uri="{BB962C8B-B14F-4D97-AF65-F5344CB8AC3E}">
        <p14:creationId xmlns:p14="http://schemas.microsoft.com/office/powerpoint/2010/main" val="682922024"/>
      </p:ext>
    </p:extLst>
  </p:cSld>
  <p:clrMapOvr>
    <a:masterClrMapping/>
  </p:clrMapOvr>
  <p:transition spd="med">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B689-DB1D-B0D8-5FE7-2ED3F4FA3D3C}"/>
              </a:ext>
            </a:extLst>
          </p:cNvPr>
          <p:cNvSpPr>
            <a:spLocks noGrp="1"/>
          </p:cNvSpPr>
          <p:nvPr>
            <p:ph type="title"/>
          </p:nvPr>
        </p:nvSpPr>
        <p:spPr/>
        <p:txBody>
          <a:bodyPr/>
          <a:lstStyle/>
          <a:p>
            <a:r>
              <a:rPr lang="en-US" dirty="0"/>
              <a:t>Saving Faith</a:t>
            </a:r>
          </a:p>
        </p:txBody>
      </p:sp>
      <p:sp>
        <p:nvSpPr>
          <p:cNvPr id="3" name="Content Placeholder 2">
            <a:extLst>
              <a:ext uri="{FF2B5EF4-FFF2-40B4-BE49-F238E27FC236}">
                <a16:creationId xmlns:a16="http://schemas.microsoft.com/office/drawing/2014/main" id="{0035A1C3-7636-8F60-87CA-BC8037D72B76}"/>
              </a:ext>
            </a:extLst>
          </p:cNvPr>
          <p:cNvSpPr>
            <a:spLocks noGrp="1"/>
          </p:cNvSpPr>
          <p:nvPr>
            <p:ph idx="1"/>
          </p:nvPr>
        </p:nvSpPr>
        <p:spPr/>
        <p:txBody>
          <a:bodyPr>
            <a:normAutofit/>
          </a:bodyPr>
          <a:lstStyle/>
          <a:p>
            <a:r>
              <a:rPr lang="en-US" dirty="0"/>
              <a:t>Romans 10:17 KJV - So then faith cometh by hearing, and hearing by the word of God.</a:t>
            </a:r>
          </a:p>
          <a:p>
            <a:r>
              <a:rPr lang="en-US" dirty="0"/>
              <a:t>Romans 10:17 NLT -  So faith comes from hearing, that is, hearing the Good News about Christ.  [</a:t>
            </a:r>
            <a:r>
              <a:rPr lang="en-US" dirty="0">
                <a:hlinkClick r:id="rId3" action="ppaction://hlinksldjump"/>
              </a:rPr>
              <a:t>R</a:t>
            </a:r>
            <a:r>
              <a:rPr lang="en-US" dirty="0"/>
              <a:t>]</a:t>
            </a:r>
          </a:p>
          <a:p>
            <a:endParaRPr lang="en-US" i="1" dirty="0"/>
          </a:p>
        </p:txBody>
      </p:sp>
    </p:spTree>
    <p:extLst>
      <p:ext uri="{BB962C8B-B14F-4D97-AF65-F5344CB8AC3E}">
        <p14:creationId xmlns:p14="http://schemas.microsoft.com/office/powerpoint/2010/main" val="1471564393"/>
      </p:ext>
    </p:extLst>
  </p:cSld>
  <p:clrMapOvr>
    <a:masterClrMapping/>
  </p:clrMapOvr>
  <p:transition spd="med">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Ephesians 2:8-9 NKJV</a:t>
            </a:r>
          </a:p>
        </p:txBody>
      </p:sp>
      <p:sp>
        <p:nvSpPr>
          <p:cNvPr id="3" name="Content Placeholder 2"/>
          <p:cNvSpPr>
            <a:spLocks noGrp="1"/>
          </p:cNvSpPr>
          <p:nvPr>
            <p:ph idx="1"/>
          </p:nvPr>
        </p:nvSpPr>
        <p:spPr>
          <a:xfrm>
            <a:off x="533400" y="1905000"/>
            <a:ext cx="7772400" cy="4648200"/>
          </a:xfrm>
        </p:spPr>
        <p:txBody>
          <a:bodyPr>
            <a:normAutofit/>
          </a:bodyPr>
          <a:lstStyle/>
          <a:p>
            <a:r>
              <a:rPr lang="en-US" dirty="0"/>
              <a:t>For by grace you have been saved through faith, and </a:t>
            </a:r>
            <a:r>
              <a:rPr lang="en-US" u="sng" dirty="0"/>
              <a:t>that</a:t>
            </a:r>
            <a:r>
              <a:rPr lang="en-US" dirty="0"/>
              <a:t> [</a:t>
            </a:r>
            <a:r>
              <a:rPr lang="en-US" dirty="0" err="1"/>
              <a:t>tauto</a:t>
            </a:r>
            <a:r>
              <a:rPr lang="en-US" dirty="0"/>
              <a:t>] not of yourselves; it is the gift of God, </a:t>
            </a:r>
            <a:r>
              <a:rPr lang="en-US" baseline="30000" dirty="0"/>
              <a:t>9</a:t>
            </a:r>
            <a:r>
              <a:rPr lang="en-US" dirty="0"/>
              <a:t> not of works, lest anyone should boast.</a:t>
            </a:r>
          </a:p>
        </p:txBody>
      </p:sp>
    </p:spTree>
    <p:extLst>
      <p:ext uri="{BB962C8B-B14F-4D97-AF65-F5344CB8AC3E}">
        <p14:creationId xmlns:p14="http://schemas.microsoft.com/office/powerpoint/2010/main" val="3936609345"/>
      </p:ext>
    </p:extLst>
  </p:cSld>
  <p:clrMapOvr>
    <a:masterClrMapping/>
  </p:clrMapOvr>
  <p:transition spd="med">
    <p:random/>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774146" name="Rectangle 2">
            <a:extLst>
              <a:ext uri="{FF2B5EF4-FFF2-40B4-BE49-F238E27FC236}">
                <a16:creationId xmlns:a16="http://schemas.microsoft.com/office/drawing/2014/main" id="{675DB7D3-2E14-623E-A24F-5B5C68EC89F0}"/>
              </a:ext>
            </a:extLst>
          </p:cNvPr>
          <p:cNvSpPr>
            <a:spLocks noGrp="1" noChangeArrowheads="1"/>
          </p:cNvSpPr>
          <p:nvPr>
            <p:ph type="body" idx="1"/>
          </p:nvPr>
        </p:nvSpPr>
        <p:spPr>
          <a:xfrm>
            <a:off x="304800" y="1828800"/>
            <a:ext cx="8686800" cy="4876800"/>
          </a:xfrm>
        </p:spPr>
        <p:txBody>
          <a:bodyPr/>
          <a:lstStyle/>
          <a:p>
            <a:pPr>
              <a:lnSpc>
                <a:spcPct val="90000"/>
              </a:lnSpc>
            </a:pPr>
            <a:r>
              <a:rPr lang="en-US" altLang="en-US"/>
              <a:t>“The fact that the demonstrative pronoun ‘that’ in neuter in Greek (</a:t>
            </a:r>
            <a:r>
              <a:rPr lang="en-US" altLang="en-US" i="1"/>
              <a:t>tauto</a:t>
            </a:r>
            <a:r>
              <a:rPr lang="en-US" altLang="en-US"/>
              <a:t>) whereas ‘faith’ is a feminine noun (</a:t>
            </a:r>
            <a:r>
              <a:rPr lang="en-US" altLang="en-US" i="1"/>
              <a:t>pistis</a:t>
            </a:r>
            <a:r>
              <a:rPr lang="en-US" altLang="en-US"/>
              <a:t>), combines with other considerations to suggest that it is the whole concept of salvation by grace through faith that is described as the gift of God.  This incidentally, was Calvin’s interpretation.” </a:t>
            </a:r>
          </a:p>
          <a:p>
            <a:pPr>
              <a:lnSpc>
                <a:spcPct val="90000"/>
              </a:lnSpc>
              <a:buFontTx/>
              <a:buNone/>
            </a:pPr>
            <a:r>
              <a:rPr lang="en-US" altLang="en-US" sz="2800"/>
              <a:t>	F.F. Bruce in </a:t>
            </a:r>
            <a:r>
              <a:rPr lang="en-US" altLang="en-US" sz="2800" i="1"/>
              <a:t>The Epistle to the Ephesians</a:t>
            </a:r>
            <a:r>
              <a:rPr lang="en-US" altLang="en-US" sz="2800"/>
              <a:t>, p 51-52</a:t>
            </a:r>
            <a:endParaRPr lang="en-US" altLang="en-US" sz="3500"/>
          </a:p>
        </p:txBody>
      </p:sp>
      <p:sp>
        <p:nvSpPr>
          <p:cNvPr id="774147" name="Rectangle 3">
            <a:extLst>
              <a:ext uri="{FF2B5EF4-FFF2-40B4-BE49-F238E27FC236}">
                <a16:creationId xmlns:a16="http://schemas.microsoft.com/office/drawing/2014/main" id="{38DC1DEE-3AB3-35CB-8147-A7BA069BEFA4}"/>
              </a:ext>
            </a:extLst>
          </p:cNvPr>
          <p:cNvSpPr>
            <a:spLocks noChangeArrowheads="1"/>
          </p:cNvSpPr>
          <p:nvPr/>
        </p:nvSpPr>
        <p:spPr bwMode="auto">
          <a:xfrm>
            <a:off x="1905000" y="533400"/>
            <a:ext cx="5638800" cy="111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3600">
                <a:solidFill>
                  <a:srgbClr val="FFCCFF"/>
                </a:solidFill>
                <a:effectLst>
                  <a:outerShdw blurRad="38100" dist="38100" dir="2700000" algn="tl">
                    <a:srgbClr val="000000"/>
                  </a:outerShdw>
                </a:effectLst>
                <a:latin typeface="Arial Rounded MT Bold" panose="020F0704030504030204" pitchFamily="34" charset="0"/>
              </a:defRPr>
            </a:lvl1pPr>
            <a:lvl2pPr algn="ctr">
              <a:defRPr sz="3600">
                <a:solidFill>
                  <a:srgbClr val="FFCCFF"/>
                </a:solidFill>
                <a:effectLst>
                  <a:outerShdw blurRad="38100" dist="38100" dir="2700000" algn="tl">
                    <a:srgbClr val="000000"/>
                  </a:outerShdw>
                </a:effectLst>
                <a:latin typeface="Arial Rounded MT Bold" panose="020F0704030504030204" pitchFamily="34" charset="0"/>
              </a:defRPr>
            </a:lvl2pPr>
            <a:lvl3pPr algn="ctr">
              <a:defRPr sz="3600">
                <a:solidFill>
                  <a:srgbClr val="FFCCFF"/>
                </a:solidFill>
                <a:effectLst>
                  <a:outerShdw blurRad="38100" dist="38100" dir="2700000" algn="tl">
                    <a:srgbClr val="000000"/>
                  </a:outerShdw>
                </a:effectLst>
                <a:latin typeface="Arial Rounded MT Bold" panose="020F0704030504030204" pitchFamily="34" charset="0"/>
              </a:defRPr>
            </a:lvl3pPr>
            <a:lvl4pPr algn="ctr">
              <a:defRPr sz="3600">
                <a:solidFill>
                  <a:srgbClr val="FFCCFF"/>
                </a:solidFill>
                <a:effectLst>
                  <a:outerShdw blurRad="38100" dist="38100" dir="2700000" algn="tl">
                    <a:srgbClr val="000000"/>
                  </a:outerShdw>
                </a:effectLst>
                <a:latin typeface="Arial Rounded MT Bold" panose="020F0704030504030204" pitchFamily="34" charset="0"/>
              </a:defRPr>
            </a:lvl4pPr>
            <a:lvl5pPr algn="ctr">
              <a:defRPr sz="3600">
                <a:solidFill>
                  <a:srgbClr val="FFCCFF"/>
                </a:solidFill>
                <a:effectLst>
                  <a:outerShdw blurRad="38100" dist="38100" dir="2700000" algn="tl">
                    <a:srgbClr val="000000"/>
                  </a:outerShdw>
                </a:effectLst>
                <a:latin typeface="Arial Rounded MT Bold" panose="020F0704030504030204" pitchFamily="34" charset="0"/>
              </a:defRPr>
            </a:lvl5pPr>
            <a:lvl6pPr marL="457200" algn="ctr" fontAlgn="base">
              <a:spcBef>
                <a:spcPct val="0"/>
              </a:spcBef>
              <a:spcAft>
                <a:spcPct val="0"/>
              </a:spcAft>
              <a:defRPr sz="3600">
                <a:solidFill>
                  <a:srgbClr val="FFCCFF"/>
                </a:solidFill>
                <a:effectLst>
                  <a:outerShdw blurRad="38100" dist="38100" dir="2700000" algn="tl">
                    <a:srgbClr val="000000"/>
                  </a:outerShdw>
                </a:effectLst>
                <a:latin typeface="Arial Rounded MT Bold" panose="020F0704030504030204" pitchFamily="34" charset="0"/>
              </a:defRPr>
            </a:lvl6pPr>
            <a:lvl7pPr marL="914400" algn="ctr" fontAlgn="base">
              <a:spcBef>
                <a:spcPct val="0"/>
              </a:spcBef>
              <a:spcAft>
                <a:spcPct val="0"/>
              </a:spcAft>
              <a:defRPr sz="3600">
                <a:solidFill>
                  <a:srgbClr val="FFCCFF"/>
                </a:solidFill>
                <a:effectLst>
                  <a:outerShdw blurRad="38100" dist="38100" dir="2700000" algn="tl">
                    <a:srgbClr val="000000"/>
                  </a:outerShdw>
                </a:effectLst>
                <a:latin typeface="Arial Rounded MT Bold" panose="020F0704030504030204" pitchFamily="34" charset="0"/>
              </a:defRPr>
            </a:lvl7pPr>
            <a:lvl8pPr marL="1371600" algn="ctr" fontAlgn="base">
              <a:spcBef>
                <a:spcPct val="0"/>
              </a:spcBef>
              <a:spcAft>
                <a:spcPct val="0"/>
              </a:spcAft>
              <a:defRPr sz="3600">
                <a:solidFill>
                  <a:srgbClr val="FFCCFF"/>
                </a:solidFill>
                <a:effectLst>
                  <a:outerShdw blurRad="38100" dist="38100" dir="2700000" algn="tl">
                    <a:srgbClr val="000000"/>
                  </a:outerShdw>
                </a:effectLst>
                <a:latin typeface="Arial Rounded MT Bold" panose="020F0704030504030204" pitchFamily="34" charset="0"/>
              </a:defRPr>
            </a:lvl8pPr>
            <a:lvl9pPr marL="1828800" algn="ctr" fontAlgn="base">
              <a:spcBef>
                <a:spcPct val="0"/>
              </a:spcBef>
              <a:spcAft>
                <a:spcPct val="0"/>
              </a:spcAft>
              <a:defRPr sz="3600">
                <a:solidFill>
                  <a:srgbClr val="FFCCFF"/>
                </a:solidFill>
                <a:effectLst>
                  <a:outerShdw blurRad="38100" dist="38100" dir="2700000" algn="tl">
                    <a:srgbClr val="000000"/>
                  </a:outerShdw>
                </a:effectLst>
                <a:latin typeface="Arial Rounded MT Bold" panose="020F07040305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a:ln>
                  <a:noFill/>
                </a:ln>
                <a:solidFill>
                  <a:srgbClr val="FFCCFF"/>
                </a:solidFill>
                <a:effectLst>
                  <a:outerShdw blurRad="38100" dist="38100" dir="2700000" algn="tl">
                    <a:srgbClr val="000000"/>
                  </a:outerShdw>
                </a:effectLst>
                <a:uLnTx/>
                <a:uFillTx/>
                <a:latin typeface="Arial Rounded MT Bold" panose="020F0704030504030204" pitchFamily="34" charset="0"/>
                <a:ea typeface="+mn-ea"/>
                <a:cs typeface="Arial" charset="0"/>
              </a:rPr>
              <a:t>Authoritative Quotation on Eph 2:8-9</a:t>
            </a:r>
          </a:p>
        </p:txBody>
      </p:sp>
    </p:spTree>
  </p:cSld>
  <p:clrMapOvr>
    <a:masterClrMapping/>
  </p:clrMapOvr>
  <p:transition spd="med">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24AF4-55B9-481C-996C-A575F031E14F}"/>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Ephesians 2:8-9 (KJV)</a:t>
            </a:r>
          </a:p>
        </p:txBody>
      </p:sp>
      <p:sp>
        <p:nvSpPr>
          <p:cNvPr id="3" name="Content Placeholder 2">
            <a:extLst>
              <a:ext uri="{FF2B5EF4-FFF2-40B4-BE49-F238E27FC236}">
                <a16:creationId xmlns:a16="http://schemas.microsoft.com/office/drawing/2014/main" id="{FF838560-5BD1-40D7-8D7B-221E0DD05BEC}"/>
              </a:ext>
            </a:extLst>
          </p:cNvPr>
          <p:cNvSpPr>
            <a:spLocks noGrp="1"/>
          </p:cNvSpPr>
          <p:nvPr>
            <p:ph idx="1"/>
          </p:nvPr>
        </p:nvSpPr>
        <p:spPr/>
        <p:txBody>
          <a:bodyPr>
            <a:normAutofit lnSpcReduction="10000"/>
          </a:bodyPr>
          <a:lstStyle/>
          <a:p>
            <a:r>
              <a:rPr lang="en-US" baseline="30000" dirty="0">
                <a:effectLst>
                  <a:outerShdw blurRad="38100" dist="38100" dir="2700000" algn="tl">
                    <a:srgbClr val="000000">
                      <a:alpha val="43137"/>
                    </a:srgbClr>
                  </a:outerShdw>
                </a:effectLst>
              </a:rPr>
              <a:t>8 </a:t>
            </a:r>
            <a:r>
              <a:rPr lang="en-US" dirty="0">
                <a:effectLst>
                  <a:outerShdw blurRad="38100" dist="38100" dir="2700000" algn="tl">
                    <a:srgbClr val="000000">
                      <a:alpha val="43137"/>
                    </a:srgbClr>
                  </a:outerShdw>
                </a:effectLst>
              </a:rPr>
              <a:t>For by grace (God’s part: His unmerited favor toward us in sending His Son to die for our sins) are ye saved through faith (our part: trusting in Christ for forgiveness of sins) ; and that (salvation by grace through faith is) not of yourselves: it is the gift of God: </a:t>
            </a:r>
            <a:r>
              <a:rPr lang="en-US" baseline="30000" dirty="0">
                <a:effectLst>
                  <a:outerShdw blurRad="38100" dist="38100" dir="2700000" algn="tl">
                    <a:srgbClr val="000000">
                      <a:alpha val="43137"/>
                    </a:srgbClr>
                  </a:outerShdw>
                </a:effectLst>
              </a:rPr>
              <a:t>9 </a:t>
            </a:r>
            <a:r>
              <a:rPr lang="en-US" dirty="0">
                <a:effectLst>
                  <a:outerShdw blurRad="38100" dist="38100" dir="2700000" algn="tl">
                    <a:srgbClr val="000000">
                      <a:alpha val="43137"/>
                    </a:srgbClr>
                  </a:outerShdw>
                </a:effectLst>
              </a:rPr>
              <a:t>Not of works (salvation is not of works), lest any man should boast (about being saved by his works).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effectLst>
                <a:outerShdw blurRad="38100" dist="38100" dir="2700000" algn="tl">
                  <a:srgbClr val="000000">
                    <a:alpha val="43137"/>
                  </a:srgbClr>
                </a:outerShdw>
              </a:effectLst>
            </a:endParaRPr>
          </a:p>
          <a:p>
            <a:pPr marL="0" indent="0">
              <a:buNone/>
            </a:pPr>
            <a:endParaRPr lang="en-US" dirty="0"/>
          </a:p>
        </p:txBody>
      </p:sp>
    </p:spTree>
    <p:extLst>
      <p:ext uri="{BB962C8B-B14F-4D97-AF65-F5344CB8AC3E}">
        <p14:creationId xmlns:p14="http://schemas.microsoft.com/office/powerpoint/2010/main" val="4134408378"/>
      </p:ext>
    </p:extLst>
  </p:cSld>
  <p:clrMapOvr>
    <a:masterClrMapping/>
  </p:clrMapOvr>
  <p:transition spd="med">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772400" cy="1112838"/>
          </a:xfrm>
        </p:spPr>
        <p:txBody>
          <a:bodyPr/>
          <a:lstStyle/>
          <a:p>
            <a:r>
              <a:rPr lang="en-US" dirty="0"/>
              <a:t>Romans 12:3 NKJV</a:t>
            </a:r>
            <a:endParaRPr lang="en-US" b="1" dirty="0"/>
          </a:p>
        </p:txBody>
      </p:sp>
      <p:sp>
        <p:nvSpPr>
          <p:cNvPr id="3" name="Content Placeholder 2"/>
          <p:cNvSpPr>
            <a:spLocks noGrp="1"/>
          </p:cNvSpPr>
          <p:nvPr>
            <p:ph idx="1"/>
          </p:nvPr>
        </p:nvSpPr>
        <p:spPr>
          <a:xfrm>
            <a:off x="609600" y="1752600"/>
            <a:ext cx="7924800" cy="4800600"/>
          </a:xfrm>
        </p:spPr>
        <p:txBody>
          <a:bodyPr>
            <a:normAutofit/>
          </a:bodyPr>
          <a:lstStyle/>
          <a:p>
            <a:r>
              <a:rPr lang="en-US" dirty="0"/>
              <a:t>For I say, through the grace given to me, to everyone who is among you, not to think of himself more highly than he ought to think, but to think soberly, as God has dealt to each one a measure of faith.  [</a:t>
            </a:r>
            <a:r>
              <a:rPr lang="en-US" dirty="0">
                <a:hlinkClick r:id="rId3" action="ppaction://hlinksldjump"/>
              </a:rPr>
              <a:t>R</a:t>
            </a:r>
            <a:r>
              <a:rPr lang="en-US" dirty="0"/>
              <a:t>]</a:t>
            </a:r>
          </a:p>
        </p:txBody>
      </p:sp>
    </p:spTree>
    <p:extLst>
      <p:ext uri="{BB962C8B-B14F-4D97-AF65-F5344CB8AC3E}">
        <p14:creationId xmlns:p14="http://schemas.microsoft.com/office/powerpoint/2010/main" val="1901710182"/>
      </p:ext>
    </p:extLst>
  </p:cSld>
  <p:clrMapOvr>
    <a:masterClrMapping/>
  </p:clrMapOvr>
  <p:transition spd="med">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Matthew 12:38-40 NKJV</a:t>
            </a:r>
          </a:p>
        </p:txBody>
      </p:sp>
      <p:sp>
        <p:nvSpPr>
          <p:cNvPr id="3" name="Content Placeholder 2"/>
          <p:cNvSpPr>
            <a:spLocks noGrp="1"/>
          </p:cNvSpPr>
          <p:nvPr>
            <p:ph idx="1"/>
          </p:nvPr>
        </p:nvSpPr>
        <p:spPr>
          <a:xfrm>
            <a:off x="533400" y="1905000"/>
            <a:ext cx="7772400" cy="4648200"/>
          </a:xfrm>
        </p:spPr>
        <p:txBody>
          <a:bodyPr>
            <a:normAutofit fontScale="92500" lnSpcReduction="10000"/>
          </a:bodyPr>
          <a:lstStyle/>
          <a:p>
            <a:r>
              <a:rPr lang="en-US" dirty="0"/>
              <a:t>Then some of the scribes and Pharisees answered, saying, "Teacher, we want to see a sign from You." </a:t>
            </a:r>
            <a:r>
              <a:rPr lang="en-US" baseline="30000" dirty="0"/>
              <a:t>39</a:t>
            </a:r>
            <a:r>
              <a:rPr lang="en-US" dirty="0"/>
              <a:t> But He answered and said to them, "An evil and adulterous generation seeks after a sign, and no sign will be given to it except the sign of the prophet Jonah. </a:t>
            </a:r>
            <a:r>
              <a:rPr lang="en-US" baseline="30000" dirty="0"/>
              <a:t>40</a:t>
            </a:r>
            <a:r>
              <a:rPr lang="en-US" dirty="0"/>
              <a:t> "For as Jonah was three days and three nights in the belly of the great fish, so will the Son of Man be three days and three nights in the heart of the earth.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1532300492"/>
      </p:ext>
    </p:extLst>
  </p:cSld>
  <p:clrMapOvr>
    <a:masterClrMapping/>
  </p:clrMapOvr>
  <p:transition spd="med">
    <p:random/>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 9:24 NKJV</a:t>
            </a:r>
          </a:p>
        </p:txBody>
      </p:sp>
      <p:sp>
        <p:nvSpPr>
          <p:cNvPr id="3" name="Content Placeholder 2"/>
          <p:cNvSpPr>
            <a:spLocks noGrp="1"/>
          </p:cNvSpPr>
          <p:nvPr>
            <p:ph idx="1"/>
          </p:nvPr>
        </p:nvSpPr>
        <p:spPr/>
        <p:txBody>
          <a:bodyPr>
            <a:normAutofit/>
          </a:bodyPr>
          <a:lstStyle/>
          <a:p>
            <a:r>
              <a:rPr lang="en-US" dirty="0"/>
              <a:t>Immediately the father of the child cried out and said with tears, "Lord, I believe; help my unbelief!"  [</a:t>
            </a:r>
            <a:r>
              <a:rPr lang="en-US" dirty="0">
                <a:hlinkClick r:id="rId3" action="ppaction://hlinksldjump"/>
              </a:rPr>
              <a:t>R</a:t>
            </a:r>
            <a:r>
              <a:rPr lang="en-US" dirty="0"/>
              <a:t>]</a:t>
            </a:r>
          </a:p>
          <a:p>
            <a:endParaRPr lang="en-US" dirty="0"/>
          </a:p>
        </p:txBody>
      </p:sp>
    </p:spTree>
    <p:extLst>
      <p:ext uri="{BB962C8B-B14F-4D97-AF65-F5344CB8AC3E}">
        <p14:creationId xmlns:p14="http://schemas.microsoft.com/office/powerpoint/2010/main" val="623387798"/>
      </p:ext>
    </p:extLst>
  </p:cSld>
  <p:clrMapOvr>
    <a:masterClrMapping/>
  </p:clrMapOvr>
  <p:transition spd="med">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DADF2-5730-4D7D-B887-7D6E601157BD}"/>
              </a:ext>
            </a:extLst>
          </p:cNvPr>
          <p:cNvSpPr>
            <a:spLocks noGrp="1"/>
          </p:cNvSpPr>
          <p:nvPr>
            <p:ph type="title"/>
          </p:nvPr>
        </p:nvSpPr>
        <p:spPr/>
        <p:txBody>
          <a:bodyPr/>
          <a:lstStyle/>
          <a:p>
            <a:r>
              <a:rPr lang="en-US" dirty="0">
                <a:effectLst>
                  <a:outerShdw blurRad="38100" dist="38100" dir="2700000" algn="tl">
                    <a:srgbClr val="000000">
                      <a:alpha val="43137"/>
                    </a:srgbClr>
                  </a:outerShdw>
                </a:effectLst>
              </a:rPr>
              <a:t>Revelation 14:12 KJV</a:t>
            </a:r>
          </a:p>
        </p:txBody>
      </p:sp>
      <p:sp>
        <p:nvSpPr>
          <p:cNvPr id="3" name="Content Placeholder 2">
            <a:extLst>
              <a:ext uri="{FF2B5EF4-FFF2-40B4-BE49-F238E27FC236}">
                <a16:creationId xmlns:a16="http://schemas.microsoft.com/office/drawing/2014/main" id="{81BA5910-127E-4FA5-9BAE-AC06F481F414}"/>
              </a:ext>
            </a:extLst>
          </p:cNvPr>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Here is the patience of the saints: here are they that keep the commandments of God, and the faith of Jesus. </a:t>
            </a:r>
          </a:p>
          <a:p>
            <a:r>
              <a:rPr lang="en-US" dirty="0">
                <a:effectLst>
                  <a:outerShdw blurRad="38100" dist="38100" dir="2700000" algn="tl">
                    <a:srgbClr val="000000">
                      <a:alpha val="43137"/>
                    </a:srgbClr>
                  </a:outerShdw>
                </a:effectLst>
              </a:rPr>
              <a:t>Greek Interlinear, Nestle text: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“Here is the endurance of the saints, the ones keeping the commandments of God and the faith of Jesus.” (Rev 14:12)  [</a:t>
            </a:r>
            <a:r>
              <a:rPr lang="en-US" dirty="0">
                <a:effectLst>
                  <a:outerShdw blurRad="38100" dist="38100" dir="2700000" algn="tl">
                    <a:srgbClr val="000000">
                      <a:alpha val="43137"/>
                    </a:srgbClr>
                  </a:outerShdw>
                </a:effectLst>
                <a:hlinkClick r:id="rId3" action="ppaction://hlinksldjump"/>
              </a:rPr>
              <a:t>R</a:t>
            </a:r>
            <a:r>
              <a:rPr lang="en-US" dirty="0">
                <a:effectLst>
                  <a:outerShdw blurRad="38100" dist="38100" dir="2700000" algn="tl">
                    <a:srgbClr val="000000">
                      <a:alpha val="43137"/>
                    </a:srgbClr>
                  </a:outerShdw>
                </a:effectLst>
              </a:rPr>
              <a:t>]</a:t>
            </a:r>
          </a:p>
          <a:p>
            <a:endParaRPr lang="en-US" dirty="0">
              <a:effectLst>
                <a:outerShdw blurRad="38100" dist="38100" dir="2700000" algn="tl">
                  <a:srgbClr val="000000">
                    <a:alpha val="43137"/>
                  </a:srgbClr>
                </a:outerShdw>
              </a:effectLst>
            </a:endParaRPr>
          </a:p>
          <a:p>
            <a:endParaRPr lang="en-US" dirty="0"/>
          </a:p>
        </p:txBody>
      </p:sp>
    </p:spTree>
    <p:extLst>
      <p:ext uri="{BB962C8B-B14F-4D97-AF65-F5344CB8AC3E}">
        <p14:creationId xmlns:p14="http://schemas.microsoft.com/office/powerpoint/2010/main" val="2972846428"/>
      </p:ext>
    </p:extLst>
  </p:cSld>
  <p:clrMapOvr>
    <a:masterClrMapping/>
  </p:clrMapOvr>
  <p:transition spd="med">
    <p:random/>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F7916-91C0-460C-B558-8DAA48680440}"/>
              </a:ext>
            </a:extLst>
          </p:cNvPr>
          <p:cNvSpPr>
            <a:spLocks noGrp="1"/>
          </p:cNvSpPr>
          <p:nvPr>
            <p:ph type="title"/>
          </p:nvPr>
        </p:nvSpPr>
        <p:spPr/>
        <p:txBody>
          <a:bodyPr/>
          <a:lstStyle/>
          <a:p>
            <a:r>
              <a:rPr lang="en-US" dirty="0"/>
              <a:t>Memory Text</a:t>
            </a:r>
            <a:br>
              <a:rPr lang="en-US" dirty="0"/>
            </a:br>
            <a:r>
              <a:rPr lang="en-US" dirty="0">
                <a:effectLst>
                  <a:outerShdw blurRad="38100" dist="38100" dir="2700000" algn="tl">
                    <a:srgbClr val="000000">
                      <a:alpha val="43137"/>
                    </a:srgbClr>
                  </a:outerShdw>
                </a:effectLst>
              </a:rPr>
              <a:t>Hebrews 11:1 NLT</a:t>
            </a:r>
          </a:p>
        </p:txBody>
      </p:sp>
      <p:sp>
        <p:nvSpPr>
          <p:cNvPr id="3" name="Content Placeholder 2">
            <a:extLst>
              <a:ext uri="{FF2B5EF4-FFF2-40B4-BE49-F238E27FC236}">
                <a16:creationId xmlns:a16="http://schemas.microsoft.com/office/drawing/2014/main" id="{CB2D42D4-7BB8-4C00-A5B5-07B01AC9DAC0}"/>
              </a:ext>
            </a:extLst>
          </p:cNvPr>
          <p:cNvSpPr>
            <a:spLocks noGrp="1"/>
          </p:cNvSpPr>
          <p:nvPr>
            <p:ph idx="1"/>
          </p:nvPr>
        </p:nvSpPr>
        <p:spPr/>
        <p:txBody>
          <a:bodyPr>
            <a:normAutofit fontScale="85000" lnSpcReduction="10000"/>
          </a:bodyPr>
          <a:lstStyle/>
          <a:p>
            <a:r>
              <a:rPr lang="en-US" dirty="0">
                <a:effectLst>
                  <a:outerShdw blurRad="38100" dist="38100" dir="2700000" algn="tl">
                    <a:srgbClr val="000000">
                      <a:alpha val="43137"/>
                    </a:srgbClr>
                  </a:outerShdw>
                </a:effectLst>
              </a:rPr>
              <a:t>Faith shows the reality of what we hope for; it is the evidence of things we cannot see.</a:t>
            </a:r>
          </a:p>
          <a:p>
            <a:r>
              <a:rPr lang="en-US" dirty="0"/>
              <a:t>How would you put this definition of faith in your own words? </a:t>
            </a:r>
          </a:p>
          <a:p>
            <a:r>
              <a:rPr lang="en-US" dirty="0"/>
              <a:t>Is faith a leap into the dark or a step into the light?  Explain.</a:t>
            </a:r>
          </a:p>
          <a:p>
            <a:r>
              <a:rPr lang="en-US" dirty="0"/>
              <a:t>Why does Heb 11:6 say that “without faith it is impossible to please God?”</a:t>
            </a:r>
          </a:p>
          <a:p>
            <a:r>
              <a:rPr lang="en-US" dirty="0"/>
              <a:t>Is this faith reasonable or unreasonable?</a:t>
            </a:r>
          </a:p>
          <a:p>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01151622"/>
      </p:ext>
    </p:extLst>
  </p:cSld>
  <p:clrMapOvr>
    <a:masterClrMapping/>
  </p:clrMapOvr>
  <p:transition spd="med">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5963-1979-55DC-2D1C-97FC789C2562}"/>
              </a:ext>
            </a:extLst>
          </p:cNvPr>
          <p:cNvSpPr>
            <a:spLocks noGrp="1"/>
          </p:cNvSpPr>
          <p:nvPr>
            <p:ph type="title"/>
          </p:nvPr>
        </p:nvSpPr>
        <p:spPr/>
        <p:txBody>
          <a:bodyPr/>
          <a:lstStyle/>
          <a:p>
            <a:r>
              <a:rPr lang="en-US" dirty="0"/>
              <a:t>Keeping the Faith of Jesus</a:t>
            </a:r>
          </a:p>
        </p:txBody>
      </p:sp>
      <p:sp>
        <p:nvSpPr>
          <p:cNvPr id="3" name="Content Placeholder 2">
            <a:extLst>
              <a:ext uri="{FF2B5EF4-FFF2-40B4-BE49-F238E27FC236}">
                <a16:creationId xmlns:a16="http://schemas.microsoft.com/office/drawing/2014/main" id="{9EE65E8C-160B-9939-ECA5-93D985D92A2D}"/>
              </a:ext>
            </a:extLst>
          </p:cNvPr>
          <p:cNvSpPr>
            <a:spLocks noGrp="1"/>
          </p:cNvSpPr>
          <p:nvPr>
            <p:ph idx="1"/>
          </p:nvPr>
        </p:nvSpPr>
        <p:spPr/>
        <p:txBody>
          <a:bodyPr>
            <a:normAutofit fontScale="85000" lnSpcReduction="10000"/>
          </a:bodyPr>
          <a:lstStyle/>
          <a:p>
            <a:r>
              <a:rPr lang="en-US" dirty="0"/>
              <a:t>2 Timothy 4:7 KJV - I have fought a good fight, I have finished my course, I have kept </a:t>
            </a:r>
            <a:r>
              <a:rPr lang="en-US" u="sng" dirty="0"/>
              <a:t>the faith</a:t>
            </a:r>
            <a:r>
              <a:rPr lang="en-US" dirty="0"/>
              <a:t>:</a:t>
            </a:r>
          </a:p>
          <a:p>
            <a:r>
              <a:rPr lang="en-US" dirty="0"/>
              <a:t>Acts 6:7 KJV - 7 And the word of God increased; and the number of the disciples multiplied in Jerusalem greatly; and a great company of the priests were obedient to </a:t>
            </a:r>
            <a:r>
              <a:rPr lang="en-US" u="sng" dirty="0"/>
              <a:t>the faith</a:t>
            </a:r>
            <a:r>
              <a:rPr lang="en-US" dirty="0"/>
              <a:t>.</a:t>
            </a:r>
          </a:p>
          <a:p>
            <a:r>
              <a:rPr lang="en-US" dirty="0"/>
              <a:t>Jude 1:3 NKJV - 3 Beloved, …I found it necessary to write to you exhorting you to contend earnestly for </a:t>
            </a:r>
            <a:r>
              <a:rPr lang="en-US" u="sng" dirty="0"/>
              <a:t>the faith</a:t>
            </a:r>
            <a:r>
              <a:rPr lang="en-US" dirty="0"/>
              <a:t> which was once for all delivered to the saints.  </a:t>
            </a:r>
          </a:p>
        </p:txBody>
      </p:sp>
    </p:spTree>
    <p:extLst>
      <p:ext uri="{BB962C8B-B14F-4D97-AF65-F5344CB8AC3E}">
        <p14:creationId xmlns:p14="http://schemas.microsoft.com/office/powerpoint/2010/main" val="3988183934"/>
      </p:ext>
    </p:extLst>
  </p:cSld>
  <p:clrMapOvr>
    <a:masterClrMapping/>
  </p:clrMapOvr>
  <p:transition spd="med">
    <p:random/>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8580F-D43B-21E7-1089-E00765231DA9}"/>
              </a:ext>
            </a:extLst>
          </p:cNvPr>
          <p:cNvSpPr>
            <a:spLocks noGrp="1"/>
          </p:cNvSpPr>
          <p:nvPr>
            <p:ph type="title"/>
          </p:nvPr>
        </p:nvSpPr>
        <p:spPr/>
        <p:txBody>
          <a:bodyPr/>
          <a:lstStyle/>
          <a:p>
            <a:r>
              <a:rPr lang="en-US" dirty="0"/>
              <a:t>Hans </a:t>
            </a:r>
            <a:r>
              <a:rPr lang="en-US" dirty="0" err="1"/>
              <a:t>LaRondelle</a:t>
            </a:r>
            <a:endParaRPr lang="en-US" dirty="0"/>
          </a:p>
        </p:txBody>
      </p:sp>
      <p:sp>
        <p:nvSpPr>
          <p:cNvPr id="3" name="Content Placeholder 2">
            <a:extLst>
              <a:ext uri="{FF2B5EF4-FFF2-40B4-BE49-F238E27FC236}">
                <a16:creationId xmlns:a16="http://schemas.microsoft.com/office/drawing/2014/main" id="{D1356365-1E52-F96A-CE79-568F4DC5BE33}"/>
              </a:ext>
            </a:extLst>
          </p:cNvPr>
          <p:cNvSpPr>
            <a:spLocks noGrp="1"/>
          </p:cNvSpPr>
          <p:nvPr>
            <p:ph idx="1"/>
          </p:nvPr>
        </p:nvSpPr>
        <p:spPr/>
        <p:txBody>
          <a:bodyPr>
            <a:normAutofit fontScale="92500" lnSpcReduction="20000"/>
          </a:bodyPr>
          <a:lstStyle/>
          <a:p>
            <a:r>
              <a:rPr lang="en-US" dirty="0"/>
              <a:t>The remnant people not only keep God’s commandments but also keep the “faith of Jesus” (Rev 14:12). This faith of Jesus which His followers “keep” is not simply their subjective faith in Jesus but the objective faith or teachings of Jesus, which the apostles taught and kept faithfully,  Jude, the brother of James, urged the church “to contend for </a:t>
            </a:r>
            <a:r>
              <a:rPr lang="en-US" i="1" dirty="0"/>
              <a:t>the faith</a:t>
            </a:r>
            <a:r>
              <a:rPr lang="en-US" dirty="0"/>
              <a:t> that was once for all entrusted to the saints.” (</a:t>
            </a:r>
            <a:r>
              <a:rPr lang="en-US" i="1" dirty="0"/>
              <a:t>Light for the Last Days</a:t>
            </a:r>
            <a:r>
              <a:rPr lang="en-US" dirty="0"/>
              <a:t>, p 182-183)</a:t>
            </a:r>
          </a:p>
          <a:p>
            <a:endParaRPr lang="en-US" dirty="0"/>
          </a:p>
        </p:txBody>
      </p:sp>
    </p:spTree>
    <p:extLst>
      <p:ext uri="{BB962C8B-B14F-4D97-AF65-F5344CB8AC3E}">
        <p14:creationId xmlns:p14="http://schemas.microsoft.com/office/powerpoint/2010/main" val="3469098323"/>
      </p:ext>
    </p:extLst>
  </p:cSld>
  <p:clrMapOvr>
    <a:masterClrMapping/>
  </p:clrMapOvr>
  <p:transition spd="med">
    <p:random/>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William G. </a:t>
            </a:r>
            <a:r>
              <a:rPr lang="en-US" dirty="0" err="1">
                <a:effectLst>
                  <a:outerShdw blurRad="38100" dist="38100" dir="2700000" algn="tl">
                    <a:srgbClr val="000000">
                      <a:alpha val="43137"/>
                    </a:srgbClr>
                  </a:outerShdw>
                </a:effectLst>
              </a:rPr>
              <a:t>Johnsson</a:t>
            </a:r>
            <a:endParaRPr lang="en-US"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a:effectLst>
                  <a:outerShdw blurRad="38100" dist="38100" dir="2700000" algn="tl">
                    <a:srgbClr val="000000">
                      <a:alpha val="43137"/>
                    </a:srgbClr>
                  </a:outerShdw>
                </a:effectLst>
              </a:rPr>
              <a:t>They keep the faith of Jesus.  This expression does not mean that the people of God have faith in Jesus (although they do), because the faith of Jesus is something they </a:t>
            </a:r>
            <a:r>
              <a:rPr lang="en-US" i="1" dirty="0">
                <a:effectLst>
                  <a:outerShdw blurRad="38100" dist="38100" dir="2700000" algn="tl">
                    <a:srgbClr val="000000">
                      <a:alpha val="43137"/>
                    </a:srgbClr>
                  </a:outerShdw>
                </a:effectLst>
              </a:rPr>
              <a:t>keep</a:t>
            </a:r>
            <a:r>
              <a:rPr lang="en-US" dirty="0">
                <a:effectLst>
                  <a:outerShdw blurRad="38100" dist="38100" dir="2700000" algn="tl">
                    <a:srgbClr val="000000">
                      <a:alpha val="43137"/>
                    </a:srgbClr>
                  </a:outerShdw>
                </a:effectLst>
              </a:rPr>
              <a:t>.  “The faith” probably refers to the Christian tradition, the body of teachings that center in Jesus….When God’s loyal followers keep the faith of Jesus they remain true to basic Christianity – they “keep the faith.” (Symposium on Revelation Book 2 p 38-39)  </a:t>
            </a:r>
            <a:r>
              <a:rPr lang="en-US" dirty="0"/>
              <a:t>[</a:t>
            </a:r>
            <a:r>
              <a:rPr lang="en-US" dirty="0">
                <a:hlinkClick r:id="rId3" action="ppaction://hlinksldjump"/>
              </a:rPr>
              <a:t>R</a:t>
            </a:r>
            <a:r>
              <a:rPr lang="en-US" dirty="0"/>
              <a:t>]</a:t>
            </a:r>
          </a:p>
        </p:txBody>
      </p:sp>
    </p:spTree>
    <p:extLst>
      <p:ext uri="{BB962C8B-B14F-4D97-AF65-F5344CB8AC3E}">
        <p14:creationId xmlns:p14="http://schemas.microsoft.com/office/powerpoint/2010/main" val="2739383380"/>
      </p:ext>
    </p:extLst>
  </p:cSld>
  <p:clrMapOvr>
    <a:masterClrMapping/>
  </p:clrMapOvr>
  <p:transition spd="med">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15120-DBA9-BE04-F86C-6266A707ED4E}"/>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62693C9-4E33-1379-8CC2-81EEAED407DC}"/>
              </a:ext>
            </a:extLst>
          </p:cNvPr>
          <p:cNvSpPr>
            <a:spLocks noGrp="1"/>
          </p:cNvSpPr>
          <p:nvPr>
            <p:ph idx="1"/>
          </p:nvPr>
        </p:nvSpPr>
        <p:spPr/>
        <p:txBody>
          <a:bodyPr>
            <a:normAutofit lnSpcReduction="10000"/>
          </a:bodyPr>
          <a:lstStyle/>
          <a:p>
            <a:r>
              <a:rPr lang="en-US" dirty="0"/>
              <a:t>Without faith it is impossible to have a relationship with God.  Our lesson this week focuses on understanding faith, what it is, how we get it, and how it grows.  </a:t>
            </a:r>
          </a:p>
          <a:p>
            <a:pPr lvl="1"/>
            <a:r>
              <a:rPr lang="en-US" dirty="0"/>
              <a:t>Saving Faith</a:t>
            </a:r>
          </a:p>
          <a:p>
            <a:pPr lvl="1"/>
            <a:r>
              <a:rPr lang="en-US" dirty="0"/>
              <a:t>A Measure of Faith</a:t>
            </a:r>
          </a:p>
          <a:p>
            <a:pPr lvl="1"/>
            <a:r>
              <a:rPr lang="en-US" dirty="0"/>
              <a:t>Faith of Jesus</a:t>
            </a:r>
          </a:p>
          <a:p>
            <a:pPr lvl="1"/>
            <a:r>
              <a:rPr lang="en-US" dirty="0"/>
              <a:t>Summary</a:t>
            </a:r>
          </a:p>
          <a:p>
            <a:pPr lvl="1"/>
            <a:endParaRPr lang="en-US" dirty="0"/>
          </a:p>
        </p:txBody>
      </p:sp>
    </p:spTree>
    <p:extLst>
      <p:ext uri="{BB962C8B-B14F-4D97-AF65-F5344CB8AC3E}">
        <p14:creationId xmlns:p14="http://schemas.microsoft.com/office/powerpoint/2010/main" val="1252613011"/>
      </p:ext>
    </p:extLst>
  </p:cSld>
  <p:clrMapOvr>
    <a:masterClrMapping/>
  </p:clrMapOvr>
  <p:transition spd="med">
    <p:random/>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 Faith</a:t>
            </a:r>
          </a:p>
        </p:txBody>
      </p:sp>
      <p:sp>
        <p:nvSpPr>
          <p:cNvPr id="3" name="Content Placeholder 2"/>
          <p:cNvSpPr>
            <a:spLocks noGrp="1"/>
          </p:cNvSpPr>
          <p:nvPr>
            <p:ph idx="1"/>
          </p:nvPr>
        </p:nvSpPr>
        <p:spPr/>
        <p:txBody>
          <a:bodyPr>
            <a:normAutofit fontScale="85000" lnSpcReduction="10000"/>
          </a:bodyPr>
          <a:lstStyle/>
          <a:p>
            <a:r>
              <a:rPr lang="en-US" dirty="0"/>
              <a:t>How does John’s gospel describe how we can have eternal life? (</a:t>
            </a:r>
            <a:r>
              <a:rPr lang="en-US" dirty="0">
                <a:hlinkClick r:id="rId4" action="ppaction://hlinksldjump"/>
              </a:rPr>
              <a:t>John 1:11-13</a:t>
            </a:r>
            <a:r>
              <a:rPr lang="en-US" dirty="0"/>
              <a:t>)</a:t>
            </a:r>
          </a:p>
          <a:p>
            <a:r>
              <a:rPr lang="en-US" dirty="0"/>
              <a:t>What is the relationship between belief and faith?</a:t>
            </a:r>
          </a:p>
          <a:p>
            <a:r>
              <a:rPr lang="en-US" dirty="0"/>
              <a:t>What is saving faith? How would you define it as it relates to faith in God?</a:t>
            </a:r>
          </a:p>
          <a:p>
            <a:r>
              <a:rPr lang="en-US" dirty="0"/>
              <a:t>How do we get saving faith? (</a:t>
            </a:r>
            <a:r>
              <a:rPr lang="en-US" dirty="0">
                <a:hlinkClick r:id="rId5" action="ppaction://hlinksldjump"/>
              </a:rPr>
              <a:t>Rom 10:17</a:t>
            </a:r>
            <a:r>
              <a:rPr lang="en-US" dirty="0"/>
              <a:t>)</a:t>
            </a:r>
          </a:p>
          <a:p>
            <a:r>
              <a:rPr lang="en-US" dirty="0"/>
              <a:t>Does the Bible say that saving faith is a gift of God? (</a:t>
            </a:r>
            <a:r>
              <a:rPr lang="en-US" dirty="0">
                <a:hlinkClick r:id="rId6" action="ppaction://hlinksldjump"/>
              </a:rPr>
              <a:t>Eph 2:8-9</a:t>
            </a:r>
            <a:r>
              <a:rPr lang="en-US" dirty="0"/>
              <a:t>)</a:t>
            </a:r>
          </a:p>
          <a:p>
            <a:endParaRPr lang="en-US" dirty="0"/>
          </a:p>
        </p:txBody>
      </p:sp>
    </p:spTree>
    <p:extLst>
      <p:ext uri="{BB962C8B-B14F-4D97-AF65-F5344CB8AC3E}">
        <p14:creationId xmlns:p14="http://schemas.microsoft.com/office/powerpoint/2010/main" val="3811159139"/>
      </p:ext>
    </p:extLst>
  </p:cSld>
  <p:clrMapOvr>
    <a:masterClrMapping/>
  </p:clrMapOvr>
  <p:transition spd="med">
    <p:random/>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Measure of Faith</a:t>
            </a:r>
          </a:p>
        </p:txBody>
      </p:sp>
      <p:sp>
        <p:nvSpPr>
          <p:cNvPr id="3" name="Content Placeholder 2"/>
          <p:cNvSpPr>
            <a:spLocks noGrp="1"/>
          </p:cNvSpPr>
          <p:nvPr>
            <p:ph idx="1"/>
          </p:nvPr>
        </p:nvSpPr>
        <p:spPr/>
        <p:txBody>
          <a:bodyPr>
            <a:normAutofit fontScale="92500" lnSpcReduction="10000"/>
          </a:bodyPr>
          <a:lstStyle/>
          <a:p>
            <a:r>
              <a:rPr lang="en-US" dirty="0"/>
              <a:t>What is the context of Paul writing that God has given to every man a measure of faith? (</a:t>
            </a:r>
            <a:r>
              <a:rPr lang="en-US" dirty="0">
                <a:hlinkClick r:id="rId4" action="ppaction://hlinksldjump"/>
              </a:rPr>
              <a:t>Rom 12:3</a:t>
            </a:r>
            <a:r>
              <a:rPr lang="en-US" dirty="0"/>
              <a:t>)</a:t>
            </a:r>
          </a:p>
          <a:p>
            <a:r>
              <a:rPr lang="en-US" dirty="0"/>
              <a:t>What did Jesus tell the Pharisees about looking for extra-biblical signs? (</a:t>
            </a:r>
            <a:r>
              <a:rPr lang="en-US" dirty="0">
                <a:hlinkClick r:id="rId5" action="ppaction://hlinksldjump"/>
              </a:rPr>
              <a:t>Matt 12:38-40</a:t>
            </a:r>
            <a:r>
              <a:rPr lang="en-US" dirty="0"/>
              <a:t>)</a:t>
            </a:r>
          </a:p>
          <a:p>
            <a:r>
              <a:rPr lang="en-US" dirty="0"/>
              <a:t>How can our faith and trust in the Lord Jesus grow?  (</a:t>
            </a:r>
            <a:r>
              <a:rPr lang="en-US" dirty="0">
                <a:hlinkClick r:id="rId6" action="ppaction://hlinksldjump"/>
              </a:rPr>
              <a:t>Mark 9:24</a:t>
            </a:r>
            <a:r>
              <a:rPr lang="en-US" dirty="0"/>
              <a:t>)</a:t>
            </a:r>
          </a:p>
          <a:p>
            <a:pPr marL="0" indent="0">
              <a:buNone/>
            </a:pPr>
            <a:endParaRPr lang="en-US" dirty="0"/>
          </a:p>
          <a:p>
            <a:endParaRPr lang="en-US" dirty="0"/>
          </a:p>
        </p:txBody>
      </p:sp>
    </p:spTree>
    <p:extLst>
      <p:ext uri="{BB962C8B-B14F-4D97-AF65-F5344CB8AC3E}">
        <p14:creationId xmlns:p14="http://schemas.microsoft.com/office/powerpoint/2010/main" val="3022653906"/>
      </p:ext>
    </p:extLst>
  </p:cSld>
  <p:clrMapOvr>
    <a:masterClrMapping/>
  </p:clrMapOvr>
  <p:transition spd="med">
    <p:random/>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Faith of Jesus</a:t>
            </a:r>
          </a:p>
        </p:txBody>
      </p:sp>
      <p:sp>
        <p:nvSpPr>
          <p:cNvPr id="3" name="Content Placeholder 2"/>
          <p:cNvSpPr>
            <a:spLocks noGrp="1"/>
          </p:cNvSpPr>
          <p:nvPr>
            <p:ph idx="1"/>
          </p:nvPr>
        </p:nvSpPr>
        <p:spPr/>
        <p:txBody>
          <a:bodyPr>
            <a:normAutofit/>
          </a:bodyPr>
          <a:lstStyle/>
          <a:p>
            <a:r>
              <a:rPr lang="en-US" dirty="0"/>
              <a:t>How does John describe those who avoid the mark of the beast and the worship of his image? (</a:t>
            </a:r>
            <a:r>
              <a:rPr lang="en-US" dirty="0">
                <a:hlinkClick r:id="rId4" action="ppaction://hlinksldjump"/>
              </a:rPr>
              <a:t>Rev 14:12</a:t>
            </a:r>
            <a:r>
              <a:rPr lang="en-US" dirty="0"/>
              <a:t>)</a:t>
            </a:r>
          </a:p>
          <a:p>
            <a:r>
              <a:rPr lang="en-US" dirty="0"/>
              <a:t>What does the New Testament say about keeping the faith of Jesus? (</a:t>
            </a:r>
            <a:r>
              <a:rPr lang="en-US" dirty="0">
                <a:hlinkClick r:id="rId5" action="ppaction://hlinksldjump"/>
              </a:rPr>
              <a:t>2 Tim 4:7, Acts 6:7, Jude 1:3</a:t>
            </a:r>
            <a:r>
              <a:rPr lang="en-US" dirty="0"/>
              <a:t>)</a:t>
            </a:r>
          </a:p>
          <a:p>
            <a:pPr>
              <a:defRPr/>
            </a:pPr>
            <a:endParaRPr lang="en-US" dirty="0"/>
          </a:p>
          <a:p>
            <a:endParaRPr lang="en-US" dirty="0"/>
          </a:p>
        </p:txBody>
      </p:sp>
    </p:spTree>
    <p:extLst>
      <p:ext uri="{BB962C8B-B14F-4D97-AF65-F5344CB8AC3E}">
        <p14:creationId xmlns:p14="http://schemas.microsoft.com/office/powerpoint/2010/main" val="3224175296"/>
      </p:ext>
    </p:extLst>
  </p:cSld>
  <p:clrMapOvr>
    <a:masterClrMapping/>
  </p:clrMapOvr>
  <p:transition spd="med">
    <p:random/>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32FF5A9C-3BC6-76C4-D968-DF25BFB2BE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27F174-2F35-EF73-4BF0-E15398964765}"/>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30F56A72-B621-6128-3482-1E386920BE43}"/>
              </a:ext>
            </a:extLst>
          </p:cNvPr>
          <p:cNvSpPr>
            <a:spLocks noGrp="1"/>
          </p:cNvSpPr>
          <p:nvPr>
            <p:ph idx="1"/>
          </p:nvPr>
        </p:nvSpPr>
        <p:spPr>
          <a:xfrm>
            <a:off x="3429000" y="1676400"/>
            <a:ext cx="5638800" cy="5181600"/>
          </a:xfrm>
        </p:spPr>
        <p:txBody>
          <a:bodyPr>
            <a:normAutofit fontScale="70000" lnSpcReduction="20000"/>
          </a:bodyPr>
          <a:lstStyle/>
          <a:p>
            <a:r>
              <a:rPr lang="en-US" dirty="0"/>
              <a:t>Without faith it is impossible to please God.</a:t>
            </a:r>
          </a:p>
          <a:p>
            <a:r>
              <a:rPr lang="en-US" dirty="0"/>
              <a:t>Faith extrapolates what we can be sure of to a confidence in a greater unseen reality.</a:t>
            </a:r>
          </a:p>
          <a:p>
            <a:r>
              <a:rPr lang="en-US" dirty="0"/>
              <a:t>Faith goes beyond the empirical evidence we see but not counter to it.</a:t>
            </a:r>
          </a:p>
          <a:p>
            <a:r>
              <a:rPr lang="en-US" dirty="0"/>
              <a:t>At least two branches of empirical evidence support the Christian faith: creation and fulfilled prophecy.</a:t>
            </a:r>
          </a:p>
          <a:p>
            <a:r>
              <a:rPr lang="en-US" dirty="0"/>
              <a:t>Saving faith is trusting in Jesus as a living Person for the forgiveness of our sins and eternal life with God.</a:t>
            </a:r>
          </a:p>
          <a:p>
            <a:r>
              <a:rPr lang="en-US" dirty="0"/>
              <a:t>Romans 10:17 declares that saving faith comes by hearing, understanding and accepting the gospel of what Christ did to save us.</a:t>
            </a:r>
          </a:p>
        </p:txBody>
      </p:sp>
    </p:spTree>
    <p:extLst>
      <p:ext uri="{BB962C8B-B14F-4D97-AF65-F5344CB8AC3E}">
        <p14:creationId xmlns:p14="http://schemas.microsoft.com/office/powerpoint/2010/main" val="1871190204"/>
      </p:ext>
    </p:extLst>
  </p:cSld>
  <p:clrMapOvr>
    <a:masterClrMapping/>
  </p:clrMapOvr>
  <p:transition spd="med">
    <p:random/>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C69B01FD-54D7-D1C9-31DB-9B4ACC16B1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BF3340-7752-73FE-44EF-2BD11FA2B4FE}"/>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E760C847-8632-7962-539D-D18EE7E1FD5E}"/>
              </a:ext>
            </a:extLst>
          </p:cNvPr>
          <p:cNvSpPr>
            <a:spLocks noGrp="1"/>
          </p:cNvSpPr>
          <p:nvPr>
            <p:ph idx="1"/>
          </p:nvPr>
        </p:nvSpPr>
        <p:spPr>
          <a:xfrm>
            <a:off x="3505200" y="1676400"/>
            <a:ext cx="5562600" cy="5181600"/>
          </a:xfrm>
        </p:spPr>
        <p:txBody>
          <a:bodyPr>
            <a:normAutofit fontScale="70000" lnSpcReduction="20000"/>
          </a:bodyPr>
          <a:lstStyle/>
          <a:p>
            <a:r>
              <a:rPr lang="en-US" dirty="0"/>
              <a:t>When we hear the gospel and the Holy Spirit convicts us of sin and the need of a Savior, we can exercise our freedom of choice to trust Jesus as Savior and Lord.</a:t>
            </a:r>
          </a:p>
          <a:p>
            <a:r>
              <a:rPr lang="en-US" altLang="en-US" dirty="0"/>
              <a:t>Eph 2:8-9 teaches that salvation comes by grace (God’s part) through faith (our part).  It is clear from the Greek that it is not the faith that is the gift of God but the salvation by grace.  </a:t>
            </a:r>
          </a:p>
          <a:p>
            <a:r>
              <a:rPr lang="en-US" dirty="0"/>
              <a:t>While God deals to each man a measure of faith, this is best understood in the context of the work of the Holy Spirit on those who have already been saved: the fruit of the Spirit brings faithfulness in the exercise of our spiritual gifts.</a:t>
            </a:r>
          </a:p>
          <a:p>
            <a:r>
              <a:rPr lang="en-US" dirty="0"/>
              <a:t>Our faith can continue to grow as we look to Jesus, our trustworthy Savor and Lord.</a:t>
            </a:r>
          </a:p>
          <a:p>
            <a:endParaRPr lang="en-US" dirty="0"/>
          </a:p>
          <a:p>
            <a:pPr>
              <a:defRPr/>
            </a:pPr>
            <a:endParaRPr lang="en-US" dirty="0"/>
          </a:p>
        </p:txBody>
      </p:sp>
    </p:spTree>
    <p:extLst>
      <p:ext uri="{BB962C8B-B14F-4D97-AF65-F5344CB8AC3E}">
        <p14:creationId xmlns:p14="http://schemas.microsoft.com/office/powerpoint/2010/main" val="1872224627"/>
      </p:ext>
    </p:extLst>
  </p:cSld>
  <p:clrMapOvr>
    <a:masterClrMapping/>
  </p:clrMapOvr>
  <p:transition spd="med">
    <p:random/>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a:extLst>
            <a:ext uri="{FF2B5EF4-FFF2-40B4-BE49-F238E27FC236}">
              <a16:creationId xmlns:a16="http://schemas.microsoft.com/office/drawing/2014/main" id="{75364285-449E-A52D-F417-F618AE09A1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6906C5-6779-D880-195E-53AB8B4C2149}"/>
              </a:ext>
            </a:extLst>
          </p:cNvPr>
          <p:cNvSpPr>
            <a:spLocks noGrp="1"/>
          </p:cNvSpPr>
          <p:nvPr>
            <p:ph type="title"/>
          </p:nvPr>
        </p:nvSpPr>
        <p:spPr>
          <a:xfrm>
            <a:off x="3810000" y="457200"/>
            <a:ext cx="5029200" cy="990600"/>
          </a:xfrm>
        </p:spPr>
        <p:txBody>
          <a:bodyPr/>
          <a:lstStyle/>
          <a:p>
            <a:r>
              <a:rPr lang="en-US" dirty="0"/>
              <a:t>Summary</a:t>
            </a:r>
          </a:p>
        </p:txBody>
      </p:sp>
      <p:sp>
        <p:nvSpPr>
          <p:cNvPr id="5" name="Content Placeholder 4">
            <a:extLst>
              <a:ext uri="{FF2B5EF4-FFF2-40B4-BE49-F238E27FC236}">
                <a16:creationId xmlns:a16="http://schemas.microsoft.com/office/drawing/2014/main" id="{B14BD3FA-DCF5-2B39-12C6-6778AAF53CD8}"/>
              </a:ext>
            </a:extLst>
          </p:cNvPr>
          <p:cNvSpPr>
            <a:spLocks noGrp="1"/>
          </p:cNvSpPr>
          <p:nvPr>
            <p:ph idx="1"/>
          </p:nvPr>
        </p:nvSpPr>
        <p:spPr>
          <a:xfrm>
            <a:off x="3505200" y="1676400"/>
            <a:ext cx="5562600" cy="5181600"/>
          </a:xfrm>
        </p:spPr>
        <p:txBody>
          <a:bodyPr>
            <a:normAutofit fontScale="70000" lnSpcReduction="20000"/>
          </a:bodyPr>
          <a:lstStyle/>
          <a:p>
            <a:r>
              <a:rPr lang="en-US" altLang="en-US" dirty="0"/>
              <a:t>Rev 14:12 points to the saints who have steadfast endurance and avoid the mark of the beast by keeping the commandments of God and the faith of Jesus.</a:t>
            </a:r>
          </a:p>
          <a:p>
            <a:r>
              <a:rPr lang="en-US" altLang="en-US" dirty="0"/>
              <a:t>The faith of Jesus is best understood as the apostolic faith, the body of doctrines and teachings that Jesus once and for all delivered to the saints.</a:t>
            </a:r>
          </a:p>
          <a:p>
            <a:r>
              <a:rPr lang="en-US" altLang="en-US" dirty="0"/>
              <a:t>This faith is defined in the inspired NT writings of the apostles and focuses primarily on the everlasting gospel of salvation by grace through faith that results in justification, sanctification, and glorification.</a:t>
            </a:r>
          </a:p>
          <a:p>
            <a:r>
              <a:rPr lang="en-US" altLang="en-US" dirty="0">
                <a:effectLst>
                  <a:outerShdw blurRad="38100" dist="38100" dir="2700000" algn="tl">
                    <a:srgbClr val="000000">
                      <a:alpha val="43137"/>
                    </a:srgbClr>
                  </a:outerShdw>
                </a:effectLst>
              </a:rPr>
              <a:t>Will you stand with that remnant this week and walk in the light that shines on your path from the Law of God and the Testimony of Jesus?</a:t>
            </a:r>
          </a:p>
          <a:p>
            <a:pPr marL="274320" indent="-274320"/>
            <a:endParaRPr lang="en-US" dirty="0"/>
          </a:p>
        </p:txBody>
      </p:sp>
    </p:spTree>
    <p:extLst>
      <p:ext uri="{BB962C8B-B14F-4D97-AF65-F5344CB8AC3E}">
        <p14:creationId xmlns:p14="http://schemas.microsoft.com/office/powerpoint/2010/main" val="2592697620"/>
      </p:ext>
    </p:extLst>
  </p:cSld>
  <p:clrMapOvr>
    <a:masterClrMapping/>
  </p:clrMapOvr>
  <p:transition spd="med">
    <p:random/>
  </p:transition>
</p:sld>
</file>

<file path=ppt/theme/theme1.xml><?xml version="1.0" encoding="utf-8"?>
<a:theme xmlns:a="http://schemas.openxmlformats.org/drawingml/2006/main" name="2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Default Design">
  <a:themeElements>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folHlink"/>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1406275</TotalTime>
  <Words>6847</Words>
  <Application>Microsoft Office PowerPoint</Application>
  <PresentationFormat>On-screen Show (4:3)</PresentationFormat>
  <Paragraphs>411</Paragraphs>
  <Slides>22</Slides>
  <Notes>22</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22</vt:i4>
      </vt:variant>
    </vt:vector>
  </HeadingPairs>
  <TitlesOfParts>
    <vt:vector size="33" baseType="lpstr">
      <vt:lpstr>Arial</vt:lpstr>
      <vt:lpstr>Arial</vt:lpstr>
      <vt:lpstr>Arial Rounded MT Bold</vt:lpstr>
      <vt:lpstr>Calibri</vt:lpstr>
      <vt:lpstr>Open Sans</vt:lpstr>
      <vt:lpstr>Palatino</vt:lpstr>
      <vt:lpstr>Roboto</vt:lpstr>
      <vt:lpstr>Times New Roman</vt:lpstr>
      <vt:lpstr>2_Default Design</vt:lpstr>
      <vt:lpstr>Default Design</vt:lpstr>
      <vt:lpstr>3_Default Design</vt:lpstr>
      <vt:lpstr>Growing in a Relationship with God</vt:lpstr>
      <vt:lpstr>Memory Text Hebrews 11:1 NLT</vt:lpstr>
      <vt:lpstr>Overview</vt:lpstr>
      <vt:lpstr>Saving Faith</vt:lpstr>
      <vt:lpstr>A Measure of Faith</vt:lpstr>
      <vt:lpstr>The Faith of Jesus</vt:lpstr>
      <vt:lpstr>Summary</vt:lpstr>
      <vt:lpstr>Summary</vt:lpstr>
      <vt:lpstr>Summary</vt:lpstr>
      <vt:lpstr>PowerPoint Presentation</vt:lpstr>
      <vt:lpstr>John 1:11-13 ESV</vt:lpstr>
      <vt:lpstr>Saving Faith</vt:lpstr>
      <vt:lpstr>Ephesians 2:8-9 NKJV</vt:lpstr>
      <vt:lpstr>PowerPoint Presentation</vt:lpstr>
      <vt:lpstr>Ephesians 2:8-9 (KJV)</vt:lpstr>
      <vt:lpstr>Romans 12:3 NKJV</vt:lpstr>
      <vt:lpstr>Matthew 12:38-40 NKJV</vt:lpstr>
      <vt:lpstr>Mark 9:24 NKJV</vt:lpstr>
      <vt:lpstr>Revelation 14:12 KJV</vt:lpstr>
      <vt:lpstr>Keeping the Faith of Jesus</vt:lpstr>
      <vt:lpstr>Hans LaRondelle</vt:lpstr>
      <vt:lpstr>William G. Johnsson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8: Having Faith</dc:title>
  <dc:subject>Growing in a Relationship with God</dc:subject>
  <dc:creator>Kenneth J. McNulty</dc:creator>
  <cp:lastModifiedBy>Kenneth McNulty</cp:lastModifiedBy>
  <cp:revision>23588</cp:revision>
  <cp:lastPrinted>2016-06-03T16:02:10Z</cp:lastPrinted>
  <dcterms:created xsi:type="dcterms:W3CDTF">2005-09-30T23:50:48Z</dcterms:created>
  <dcterms:modified xsi:type="dcterms:W3CDTF">2026-05-23T01:56:37Z</dcterms:modified>
  <cp:category>Bible Topic</cp:category>
</cp:coreProperties>
</file>