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6565" r:id="rId1"/>
    <p:sldMasterId id="2147486578" r:id="rId2"/>
  </p:sldMasterIdLst>
  <p:notesMasterIdLst>
    <p:notesMasterId r:id="rId24"/>
  </p:notesMasterIdLst>
  <p:handoutMasterIdLst>
    <p:handoutMasterId r:id="rId25"/>
  </p:handoutMasterIdLst>
  <p:sldIdLst>
    <p:sldId id="3191" r:id="rId3"/>
    <p:sldId id="2881" r:id="rId4"/>
    <p:sldId id="3193" r:id="rId5"/>
    <p:sldId id="1689" r:id="rId6"/>
    <p:sldId id="1134" r:id="rId7"/>
    <p:sldId id="1128" r:id="rId8"/>
    <p:sldId id="1668" r:id="rId9"/>
    <p:sldId id="3159" r:id="rId10"/>
    <p:sldId id="3160" r:id="rId11"/>
    <p:sldId id="3176" r:id="rId12"/>
    <p:sldId id="3118" r:id="rId13"/>
    <p:sldId id="1692" r:id="rId14"/>
    <p:sldId id="2307" r:id="rId15"/>
    <p:sldId id="1092" r:id="rId16"/>
    <p:sldId id="1137" r:id="rId17"/>
    <p:sldId id="1138" r:id="rId18"/>
    <p:sldId id="1853" r:id="rId19"/>
    <p:sldId id="2794" r:id="rId20"/>
    <p:sldId id="2937" r:id="rId21"/>
    <p:sldId id="2938" r:id="rId22"/>
    <p:sldId id="3150" r:id="rId23"/>
  </p:sldIdLst>
  <p:sldSz cx="9144000" cy="6858000" type="screen4x3"/>
  <p:notesSz cx="7102475" cy="9388475"/>
  <p:defaultTextStyle>
    <a:defPPr>
      <a:defRPr lang="en-US"/>
    </a:defPPr>
    <a:lvl1pPr algn="l" rtl="0" fontAlgn="base">
      <a:spcBef>
        <a:spcPct val="0"/>
      </a:spcBef>
      <a:spcAft>
        <a:spcPct val="0"/>
      </a:spcAft>
      <a:defRPr kern="1200">
        <a:solidFill>
          <a:schemeClr val="folHlink"/>
        </a:solidFill>
        <a:latin typeface="Arial" charset="0"/>
        <a:ea typeface="+mn-ea"/>
        <a:cs typeface="Arial" charset="0"/>
      </a:defRPr>
    </a:lvl1pPr>
    <a:lvl2pPr marL="457200" algn="l" rtl="0" fontAlgn="base">
      <a:spcBef>
        <a:spcPct val="0"/>
      </a:spcBef>
      <a:spcAft>
        <a:spcPct val="0"/>
      </a:spcAft>
      <a:defRPr kern="1200">
        <a:solidFill>
          <a:schemeClr val="folHlink"/>
        </a:solidFill>
        <a:latin typeface="Arial" charset="0"/>
        <a:ea typeface="+mn-ea"/>
        <a:cs typeface="Arial" charset="0"/>
      </a:defRPr>
    </a:lvl2pPr>
    <a:lvl3pPr marL="914400" algn="l" rtl="0" fontAlgn="base">
      <a:spcBef>
        <a:spcPct val="0"/>
      </a:spcBef>
      <a:spcAft>
        <a:spcPct val="0"/>
      </a:spcAft>
      <a:defRPr kern="1200">
        <a:solidFill>
          <a:schemeClr val="folHlink"/>
        </a:solidFill>
        <a:latin typeface="Arial" charset="0"/>
        <a:ea typeface="+mn-ea"/>
        <a:cs typeface="Arial" charset="0"/>
      </a:defRPr>
    </a:lvl3pPr>
    <a:lvl4pPr marL="1371600" algn="l" rtl="0" fontAlgn="base">
      <a:spcBef>
        <a:spcPct val="0"/>
      </a:spcBef>
      <a:spcAft>
        <a:spcPct val="0"/>
      </a:spcAft>
      <a:defRPr kern="1200">
        <a:solidFill>
          <a:schemeClr val="folHlink"/>
        </a:solidFill>
        <a:latin typeface="Arial" charset="0"/>
        <a:ea typeface="+mn-ea"/>
        <a:cs typeface="Arial" charset="0"/>
      </a:defRPr>
    </a:lvl4pPr>
    <a:lvl5pPr marL="1828800" algn="l" rtl="0" fontAlgn="base">
      <a:spcBef>
        <a:spcPct val="0"/>
      </a:spcBef>
      <a:spcAft>
        <a:spcPct val="0"/>
      </a:spcAft>
      <a:defRPr kern="1200">
        <a:solidFill>
          <a:schemeClr val="folHlink"/>
        </a:solidFill>
        <a:latin typeface="Arial" charset="0"/>
        <a:ea typeface="+mn-ea"/>
        <a:cs typeface="Arial" charset="0"/>
      </a:defRPr>
    </a:lvl5pPr>
    <a:lvl6pPr marL="2286000" algn="l" defTabSz="914400" rtl="0" eaLnBrk="1" latinLnBrk="0" hangingPunct="1">
      <a:defRPr kern="1200">
        <a:solidFill>
          <a:schemeClr val="folHlink"/>
        </a:solidFill>
        <a:latin typeface="Arial" charset="0"/>
        <a:ea typeface="+mn-ea"/>
        <a:cs typeface="Arial" charset="0"/>
      </a:defRPr>
    </a:lvl6pPr>
    <a:lvl7pPr marL="2743200" algn="l" defTabSz="914400" rtl="0" eaLnBrk="1" latinLnBrk="0" hangingPunct="1">
      <a:defRPr kern="1200">
        <a:solidFill>
          <a:schemeClr val="folHlink"/>
        </a:solidFill>
        <a:latin typeface="Arial" charset="0"/>
        <a:ea typeface="+mn-ea"/>
        <a:cs typeface="Arial" charset="0"/>
      </a:defRPr>
    </a:lvl7pPr>
    <a:lvl8pPr marL="3200400" algn="l" defTabSz="914400" rtl="0" eaLnBrk="1" latinLnBrk="0" hangingPunct="1">
      <a:defRPr kern="1200">
        <a:solidFill>
          <a:schemeClr val="folHlink"/>
        </a:solidFill>
        <a:latin typeface="Arial" charset="0"/>
        <a:ea typeface="+mn-ea"/>
        <a:cs typeface="Arial" charset="0"/>
      </a:defRPr>
    </a:lvl8pPr>
    <a:lvl9pPr marL="3657600" algn="l" defTabSz="914400" rtl="0" eaLnBrk="1" latinLnBrk="0" hangingPunct="1">
      <a:defRPr kern="1200">
        <a:solidFill>
          <a:schemeClr val="folHlink"/>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57">
          <p15:clr>
            <a:srgbClr val="A4A3A4"/>
          </p15:clr>
        </p15:guide>
        <p15:guide id="2" pos="2237">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enneth McNulty" initials="KM" lastIdx="2" clrIdx="0">
    <p:extLst>
      <p:ext uri="{19B8F6BF-5375-455C-9EA6-DF929625EA0E}">
        <p15:presenceInfo xmlns:p15="http://schemas.microsoft.com/office/powerpoint/2012/main" userId="6299ae2126c195aa"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CCFF"/>
    <a:srgbClr val="CC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8265" autoAdjust="0"/>
    <p:restoredTop sz="62453" autoAdjust="0"/>
  </p:normalViewPr>
  <p:slideViewPr>
    <p:cSldViewPr>
      <p:cViewPr varScale="1">
        <p:scale>
          <a:sx n="53" d="100"/>
          <a:sy n="53" d="100"/>
        </p:scale>
        <p:origin x="1733" y="53"/>
      </p:cViewPr>
      <p:guideLst>
        <p:guide orient="horz" pos="2160"/>
        <p:guide pos="2880"/>
      </p:guideLst>
    </p:cSldViewPr>
  </p:slideViewPr>
  <p:outlineViewPr>
    <p:cViewPr>
      <p:scale>
        <a:sx n="33" d="100"/>
        <a:sy n="33" d="100"/>
      </p:scale>
      <p:origin x="0" y="-9269"/>
    </p:cViewPr>
  </p:outlineViewPr>
  <p:notesTextViewPr>
    <p:cViewPr>
      <p:scale>
        <a:sx n="200" d="100"/>
        <a:sy n="200" d="100"/>
      </p:scale>
      <p:origin x="0" y="0"/>
    </p:cViewPr>
  </p:notesTextViewPr>
  <p:sorterViewPr>
    <p:cViewPr>
      <p:scale>
        <a:sx n="75" d="100"/>
        <a:sy n="75" d="100"/>
      </p:scale>
      <p:origin x="0" y="-821"/>
    </p:cViewPr>
  </p:sorterViewPr>
  <p:notesViewPr>
    <p:cSldViewPr>
      <p:cViewPr varScale="1">
        <p:scale>
          <a:sx n="63" d="100"/>
          <a:sy n="63" d="100"/>
        </p:scale>
        <p:origin x="3158" y="67"/>
      </p:cViewPr>
      <p:guideLst>
        <p:guide orient="horz" pos="2957"/>
        <p:guide pos="2237"/>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commentAuthors" Target="commentAuthor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F6D812D-51F5-4FE5-A4A1-470FB017C6E3}"/>
              </a:ext>
            </a:extLst>
          </p:cNvPr>
          <p:cNvSpPr>
            <a:spLocks noGrp="1"/>
          </p:cNvSpPr>
          <p:nvPr>
            <p:ph type="hdr" sz="quarter"/>
          </p:nvPr>
        </p:nvSpPr>
        <p:spPr>
          <a:xfrm>
            <a:off x="0" y="0"/>
            <a:ext cx="3078163" cy="469900"/>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8E5ADB5A-D5F8-451A-BB34-B2E545868C1B}"/>
              </a:ext>
            </a:extLst>
          </p:cNvPr>
          <p:cNvSpPr>
            <a:spLocks noGrp="1"/>
          </p:cNvSpPr>
          <p:nvPr>
            <p:ph type="dt" sz="quarter" idx="1"/>
          </p:nvPr>
        </p:nvSpPr>
        <p:spPr>
          <a:xfrm>
            <a:off x="4022725" y="0"/>
            <a:ext cx="3078163" cy="469900"/>
          </a:xfrm>
          <a:prstGeom prst="rect">
            <a:avLst/>
          </a:prstGeom>
        </p:spPr>
        <p:txBody>
          <a:bodyPr vert="horz" lIns="91440" tIns="45720" rIns="91440" bIns="45720" rtlCol="0"/>
          <a:lstStyle>
            <a:lvl1pPr algn="r">
              <a:defRPr sz="1200"/>
            </a:lvl1pPr>
          </a:lstStyle>
          <a:p>
            <a:fld id="{F929DFDA-FA1E-40FF-9956-D234420C2A14}" type="datetimeFigureOut">
              <a:rPr lang="en-US" smtClean="0"/>
              <a:t>5/14/2026</a:t>
            </a:fld>
            <a:endParaRPr lang="en-US" dirty="0"/>
          </a:p>
        </p:txBody>
      </p:sp>
      <p:sp>
        <p:nvSpPr>
          <p:cNvPr id="4" name="Footer Placeholder 3">
            <a:extLst>
              <a:ext uri="{FF2B5EF4-FFF2-40B4-BE49-F238E27FC236}">
                <a16:creationId xmlns:a16="http://schemas.microsoft.com/office/drawing/2014/main" id="{8D05B59C-FED4-4A56-80F0-C76A98CB748E}"/>
              </a:ext>
            </a:extLst>
          </p:cNvPr>
          <p:cNvSpPr>
            <a:spLocks noGrp="1"/>
          </p:cNvSpPr>
          <p:nvPr>
            <p:ph type="ftr" sz="quarter" idx="2"/>
          </p:nvPr>
        </p:nvSpPr>
        <p:spPr>
          <a:xfrm>
            <a:off x="0" y="8918575"/>
            <a:ext cx="3078163" cy="4699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0DCAAB61-4088-4F01-8AA0-695C9223DD7F}"/>
              </a:ext>
            </a:extLst>
          </p:cNvPr>
          <p:cNvSpPr>
            <a:spLocks noGrp="1"/>
          </p:cNvSpPr>
          <p:nvPr>
            <p:ph type="sldNum" sz="quarter" idx="3"/>
          </p:nvPr>
        </p:nvSpPr>
        <p:spPr>
          <a:xfrm>
            <a:off x="4022725" y="8918575"/>
            <a:ext cx="3078163" cy="469900"/>
          </a:xfrm>
          <a:prstGeom prst="rect">
            <a:avLst/>
          </a:prstGeom>
        </p:spPr>
        <p:txBody>
          <a:bodyPr vert="horz" lIns="91440" tIns="45720" rIns="91440" bIns="45720" rtlCol="0" anchor="b"/>
          <a:lstStyle>
            <a:lvl1pPr algn="r">
              <a:defRPr sz="1200"/>
            </a:lvl1pPr>
          </a:lstStyle>
          <a:p>
            <a:fld id="{06CE996A-FB27-4801-A8E7-9EF22DFC39D1}" type="slidenum">
              <a:rPr lang="en-US" smtClean="0"/>
              <a:t>‹#›</a:t>
            </a:fld>
            <a:endParaRPr lang="en-US" dirty="0"/>
          </a:p>
        </p:txBody>
      </p:sp>
    </p:spTree>
    <p:extLst>
      <p:ext uri="{BB962C8B-B14F-4D97-AF65-F5344CB8AC3E}">
        <p14:creationId xmlns:p14="http://schemas.microsoft.com/office/powerpoint/2010/main" val="220889475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0" y="0"/>
            <a:ext cx="3077739" cy="4694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229" tIns="47114" rIns="94229" bIns="47114" numCol="1" anchor="t" anchorCtr="0" compatLnSpc="1">
            <a:prstTxWarp prst="textNoShape">
              <a:avLst/>
            </a:prstTxWarp>
          </a:bodyPr>
          <a:lstStyle>
            <a:lvl1pPr>
              <a:defRPr sz="1200">
                <a:solidFill>
                  <a:schemeClr val="tx1"/>
                </a:solidFill>
                <a:latin typeface="Arial" charset="0"/>
                <a:cs typeface="+mn-cs"/>
              </a:defRPr>
            </a:lvl1pPr>
          </a:lstStyle>
          <a:p>
            <a:pPr>
              <a:defRPr/>
            </a:pPr>
            <a:endParaRPr lang="en-US" dirty="0"/>
          </a:p>
        </p:txBody>
      </p:sp>
      <p:sp>
        <p:nvSpPr>
          <p:cNvPr id="14339" name="Rectangle 3"/>
          <p:cNvSpPr>
            <a:spLocks noGrp="1" noChangeArrowheads="1"/>
          </p:cNvSpPr>
          <p:nvPr>
            <p:ph type="dt" idx="1"/>
          </p:nvPr>
        </p:nvSpPr>
        <p:spPr bwMode="auto">
          <a:xfrm>
            <a:off x="4023092" y="0"/>
            <a:ext cx="3077739" cy="4694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229" tIns="47114" rIns="94229" bIns="47114" numCol="1" anchor="t" anchorCtr="0" compatLnSpc="1">
            <a:prstTxWarp prst="textNoShape">
              <a:avLst/>
            </a:prstTxWarp>
          </a:bodyPr>
          <a:lstStyle>
            <a:lvl1pPr algn="r">
              <a:defRPr sz="1200">
                <a:solidFill>
                  <a:schemeClr val="tx1"/>
                </a:solidFill>
                <a:latin typeface="Arial" charset="0"/>
                <a:cs typeface="+mn-cs"/>
              </a:defRPr>
            </a:lvl1pPr>
          </a:lstStyle>
          <a:p>
            <a:pPr>
              <a:defRPr/>
            </a:pPr>
            <a:endParaRPr lang="en-US" dirty="0"/>
          </a:p>
        </p:txBody>
      </p:sp>
      <p:sp>
        <p:nvSpPr>
          <p:cNvPr id="32772" name="Rectangle 4"/>
          <p:cNvSpPr>
            <a:spLocks noGrp="1" noRot="1" noChangeAspect="1" noChangeArrowheads="1" noTextEdit="1"/>
          </p:cNvSpPr>
          <p:nvPr>
            <p:ph type="sldImg" idx="2"/>
          </p:nvPr>
        </p:nvSpPr>
        <p:spPr bwMode="auto">
          <a:xfrm>
            <a:off x="1204913" y="704850"/>
            <a:ext cx="4692650" cy="3519488"/>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4341" name="Rectangle 5"/>
          <p:cNvSpPr>
            <a:spLocks noGrp="1" noChangeArrowheads="1"/>
          </p:cNvSpPr>
          <p:nvPr>
            <p:ph type="body" sz="quarter" idx="3"/>
          </p:nvPr>
        </p:nvSpPr>
        <p:spPr bwMode="auto">
          <a:xfrm>
            <a:off x="710248" y="4459526"/>
            <a:ext cx="5681980" cy="42248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229" tIns="47114" rIns="94229" bIns="47114" numCol="1" anchor="t" anchorCtr="0" compatLnSpc="1">
            <a:prstTxWarp prst="textNoShape">
              <a:avLst/>
            </a:prstTxWarp>
          </a:bodyPr>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
        <p:nvSpPr>
          <p:cNvPr id="14342" name="Rectangle 6"/>
          <p:cNvSpPr>
            <a:spLocks noGrp="1" noChangeArrowheads="1"/>
          </p:cNvSpPr>
          <p:nvPr>
            <p:ph type="ftr" sz="quarter" idx="4"/>
          </p:nvPr>
        </p:nvSpPr>
        <p:spPr bwMode="auto">
          <a:xfrm>
            <a:off x="0" y="8917422"/>
            <a:ext cx="3077739" cy="4694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229" tIns="47114" rIns="94229" bIns="47114" numCol="1" anchor="b" anchorCtr="0" compatLnSpc="1">
            <a:prstTxWarp prst="textNoShape">
              <a:avLst/>
            </a:prstTxWarp>
          </a:bodyPr>
          <a:lstStyle>
            <a:lvl1pPr>
              <a:defRPr sz="1200">
                <a:solidFill>
                  <a:schemeClr val="tx1"/>
                </a:solidFill>
                <a:latin typeface="Arial" charset="0"/>
                <a:cs typeface="+mn-cs"/>
              </a:defRPr>
            </a:lvl1pPr>
          </a:lstStyle>
          <a:p>
            <a:pPr>
              <a:defRPr/>
            </a:pPr>
            <a:endParaRPr lang="en-US" dirty="0"/>
          </a:p>
        </p:txBody>
      </p:sp>
      <p:sp>
        <p:nvSpPr>
          <p:cNvPr id="14343" name="Rectangle 7"/>
          <p:cNvSpPr>
            <a:spLocks noGrp="1" noChangeArrowheads="1"/>
          </p:cNvSpPr>
          <p:nvPr>
            <p:ph type="sldNum" sz="quarter" idx="5"/>
          </p:nvPr>
        </p:nvSpPr>
        <p:spPr bwMode="auto">
          <a:xfrm>
            <a:off x="4023092" y="8917422"/>
            <a:ext cx="3077739" cy="4694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229" tIns="47114" rIns="94229" bIns="47114" numCol="1" anchor="b" anchorCtr="0" compatLnSpc="1">
            <a:prstTxWarp prst="textNoShape">
              <a:avLst/>
            </a:prstTxWarp>
          </a:bodyPr>
          <a:lstStyle>
            <a:lvl1pPr algn="r">
              <a:defRPr sz="1200">
                <a:solidFill>
                  <a:schemeClr val="tx1"/>
                </a:solidFill>
                <a:latin typeface="Arial" charset="0"/>
                <a:cs typeface="+mn-cs"/>
              </a:defRPr>
            </a:lvl1pPr>
          </a:lstStyle>
          <a:p>
            <a:pPr>
              <a:defRPr/>
            </a:pPr>
            <a:fld id="{8FA03DF1-0740-4641-8846-A13960E4BC68}" type="slidenum">
              <a:rPr lang="en-US"/>
              <a:pPr>
                <a:defRPr/>
              </a:pPr>
              <a:t>‹#›</a:t>
            </a:fld>
            <a:endParaRPr lang="en-US" dirty="0"/>
          </a:p>
        </p:txBody>
      </p:sp>
    </p:spTree>
    <p:extLst>
      <p:ext uri="{BB962C8B-B14F-4D97-AF65-F5344CB8AC3E}">
        <p14:creationId xmlns:p14="http://schemas.microsoft.com/office/powerpoint/2010/main" val="176988238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8FA03DF1-0740-4641-8846-A13960E4BC68}" type="slidenum">
              <a:rPr lang="en-US" smtClean="0"/>
              <a:pPr>
                <a:defRPr/>
              </a:pPr>
              <a:t>1</a:t>
            </a:fld>
            <a:endParaRPr lang="en-US" dirty="0"/>
          </a:p>
        </p:txBody>
      </p:sp>
    </p:spTree>
    <p:extLst>
      <p:ext uri="{BB962C8B-B14F-4D97-AF65-F5344CB8AC3E}">
        <p14:creationId xmlns:p14="http://schemas.microsoft.com/office/powerpoint/2010/main" val="404408193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B648D8-4B30-1990-030E-E528BE730FB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4EEE5D6-996E-52E9-60B0-EB6129AB731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171FE1F-AFCA-8014-7646-42CA574A7BA1}"/>
              </a:ext>
            </a:extLst>
          </p:cNvPr>
          <p:cNvSpPr>
            <a:spLocks noGrp="1"/>
          </p:cNvSpPr>
          <p:nvPr>
            <p:ph type="body" idx="1"/>
          </p:nvPr>
        </p:nvSpPr>
        <p:spPr/>
        <p:txBody>
          <a:bodyPr/>
          <a:lstStyle/>
          <a:p>
            <a:pPr marL="274320" indent="-274320"/>
            <a:endParaRPr lang="en-US" dirty="0"/>
          </a:p>
        </p:txBody>
      </p:sp>
      <p:sp>
        <p:nvSpPr>
          <p:cNvPr id="4" name="Slide Number Placeholder 3">
            <a:extLst>
              <a:ext uri="{FF2B5EF4-FFF2-40B4-BE49-F238E27FC236}">
                <a16:creationId xmlns:a16="http://schemas.microsoft.com/office/drawing/2014/main" id="{A287B321-1CE4-160D-084D-1291D76BA0AC}"/>
              </a:ext>
            </a:extLst>
          </p:cNvPr>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8FA03DF1-0740-4641-8846-A13960E4BC68}" type="slidenum">
              <a:rPr kumimoji="0" lang="en-US"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10</a:t>
            </a:fld>
            <a:endParaRPr kumimoji="0" lang="en-US" sz="1200" b="0"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39030339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8FA03DF1-0740-4641-8846-A13960E4BC68}" type="slidenum">
              <a:rPr lang="en-US" smtClean="0"/>
              <a:pPr>
                <a:defRPr/>
              </a:pPr>
              <a:t>11</a:t>
            </a:fld>
            <a:endParaRPr lang="en-US" dirty="0"/>
          </a:p>
        </p:txBody>
      </p:sp>
    </p:spTree>
    <p:extLst>
      <p:ext uri="{BB962C8B-B14F-4D97-AF65-F5344CB8AC3E}">
        <p14:creationId xmlns:p14="http://schemas.microsoft.com/office/powerpoint/2010/main" val="14900565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74320" indent="-274320"/>
            <a:r>
              <a:rPr lang="en-US" b="1" dirty="0"/>
              <a:t>Q1: What do these verses say to you about prayer?</a:t>
            </a:r>
          </a:p>
          <a:p>
            <a:pPr marL="274320" indent="-274320"/>
            <a:r>
              <a:rPr lang="en-US" b="0" dirty="0"/>
              <a:t>1.  These verses tell us that prayer changes things.</a:t>
            </a:r>
          </a:p>
          <a:p>
            <a:pPr marL="274320" indent="-274320"/>
            <a:r>
              <a:rPr lang="en-US" b="0" dirty="0"/>
              <a:t>2.  Things</a:t>
            </a:r>
            <a:r>
              <a:rPr lang="en-US" b="0" baseline="0" dirty="0"/>
              <a:t> happen in response to prayer that would not happen without it.</a:t>
            </a:r>
          </a:p>
          <a:p>
            <a:pPr marL="274320" indent="-274320"/>
            <a:r>
              <a:rPr lang="en-US" b="0" dirty="0"/>
              <a:t>3.  Ask and it will be given unto you; don’t ask and it</a:t>
            </a:r>
            <a:r>
              <a:rPr lang="en-US" b="0" baseline="0" dirty="0"/>
              <a:t> won’t be given to you.</a:t>
            </a:r>
          </a:p>
          <a:p>
            <a:pPr marL="274320" indent="-274320"/>
            <a:r>
              <a:rPr lang="en-US" b="0" baseline="0" dirty="0"/>
              <a:t>4.  Seek and you will find; don’t seek and you won’t find.</a:t>
            </a:r>
          </a:p>
          <a:p>
            <a:pPr marL="274320" indent="-274320"/>
            <a:r>
              <a:rPr lang="en-US" b="0" baseline="0" dirty="0"/>
              <a:t>5.  Knock and the door will be opened; don’t knock and it won’t be opened.</a:t>
            </a:r>
          </a:p>
          <a:p>
            <a:pPr marL="274320" indent="-274320"/>
            <a:r>
              <a:rPr lang="en-US" b="0" baseline="0" dirty="0"/>
              <a:t>6.  This tells me that the future is not completely fixed, either by predestination or by God’s exhaustive foreknowledge of it.</a:t>
            </a:r>
          </a:p>
          <a:p>
            <a:pPr marL="274320" indent="-274320"/>
            <a:r>
              <a:rPr lang="en-US" b="0" baseline="0" dirty="0"/>
              <a:t>7.  The future is determined at least to some extent by our choices and by our prayers.</a:t>
            </a:r>
          </a:p>
          <a:p>
            <a:pPr marL="274320" indent="-274320"/>
            <a:r>
              <a:rPr lang="en-US" b="0" baseline="0" dirty="0"/>
              <a:t>8.  God can respond to our choices and decisions.  He can hear our prayers and take action on them.</a:t>
            </a:r>
          </a:p>
          <a:p>
            <a:pPr marL="274320" indent="-274320"/>
            <a:r>
              <a:rPr lang="en-US" b="0" baseline="0" dirty="0"/>
              <a:t>9.  Every sinner who prays the sinner’s prayer, receives Jesus , and repents of his sins is justified and sanctified, and if faithful will be glorified.</a:t>
            </a:r>
          </a:p>
          <a:p>
            <a:pPr marL="274320" indent="-274320"/>
            <a:r>
              <a:rPr lang="en-US" b="0" baseline="0" dirty="0"/>
              <a:t>10. Prayer changes us from sinners to saints.</a:t>
            </a:r>
          </a:p>
          <a:p>
            <a:pPr marL="274320" indent="-274320"/>
            <a:r>
              <a:rPr lang="en-US" b="0" baseline="0" dirty="0"/>
              <a:t>11. One of the clearest examples in the Bible is Hezekiah’s prayer.</a:t>
            </a:r>
          </a:p>
          <a:p>
            <a:pPr marL="274320" indent="-274320"/>
            <a:endParaRPr lang="en-US" dirty="0"/>
          </a:p>
        </p:txBody>
      </p:sp>
      <p:sp>
        <p:nvSpPr>
          <p:cNvPr id="4" name="Slide Number Placeholder 3"/>
          <p:cNvSpPr>
            <a:spLocks noGrp="1"/>
          </p:cNvSpPr>
          <p:nvPr>
            <p:ph type="sldNum" sz="quarter" idx="10"/>
          </p:nvPr>
        </p:nvSpPr>
        <p:spPr/>
        <p:txBody>
          <a:bodyPr/>
          <a:lstStyle/>
          <a:p>
            <a:pPr>
              <a:defRPr/>
            </a:pPr>
            <a:fld id="{8FA03DF1-0740-4641-8846-A13960E4BC68}" type="slidenum">
              <a:rPr lang="en-US" smtClean="0"/>
              <a:pPr>
                <a:defRPr/>
              </a:pPr>
              <a:t>12</a:t>
            </a:fld>
            <a:endParaRPr lang="en-US" dirty="0"/>
          </a:p>
        </p:txBody>
      </p:sp>
    </p:spTree>
    <p:extLst>
      <p:ext uri="{BB962C8B-B14F-4D97-AF65-F5344CB8AC3E}">
        <p14:creationId xmlns:p14="http://schemas.microsoft.com/office/powerpoint/2010/main" val="340728232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74320" indent="-274320"/>
            <a:r>
              <a:rPr lang="en-US" b="1" dirty="0"/>
              <a:t>Q1: Did prayer change things for Hezekiah?</a:t>
            </a:r>
          </a:p>
          <a:p>
            <a:pPr marL="274320" indent="-274320"/>
            <a:r>
              <a:rPr lang="en-US" dirty="0"/>
              <a:t>1.  “The earnest prayer of a righteous person has great power and produces wonderful results.”  (James 5:16 NLT)</a:t>
            </a:r>
          </a:p>
          <a:p>
            <a:pPr marL="274320" indent="-274320"/>
            <a:r>
              <a:rPr lang="en-US" b="0" dirty="0"/>
              <a:t>2.  Here we have the account of an earnest prayer by a righteous king that had great</a:t>
            </a:r>
            <a:r>
              <a:rPr lang="en-US" b="0" baseline="0" dirty="0"/>
              <a:t> power and produced wonderful results in his life.</a:t>
            </a:r>
          </a:p>
          <a:p>
            <a:pPr marL="274320" indent="-274320"/>
            <a:r>
              <a:rPr lang="en-US" b="0" baseline="0" dirty="0"/>
              <a:t>3.  Hezekiah wept bitterly as he pleaded with the Lord.  </a:t>
            </a:r>
          </a:p>
          <a:p>
            <a:pPr marL="274320" indent="-274320"/>
            <a:r>
              <a:rPr lang="en-US" b="0" baseline="0" dirty="0"/>
              <a:t>4.  He reminded God of how he tried to follow God and do what was right.</a:t>
            </a:r>
          </a:p>
          <a:p>
            <a:pPr marL="274320" indent="-274320"/>
            <a:r>
              <a:rPr lang="en-US" b="0" baseline="0" dirty="0"/>
              <a:t>5.  His prayer had power to get the Lord to intervene and give him 15 more years of life instead of death.</a:t>
            </a:r>
          </a:p>
          <a:p>
            <a:endParaRPr lang="en-US" dirty="0"/>
          </a:p>
        </p:txBody>
      </p:sp>
      <p:sp>
        <p:nvSpPr>
          <p:cNvPr id="4" name="Slide Number Placeholder 3"/>
          <p:cNvSpPr>
            <a:spLocks noGrp="1"/>
          </p:cNvSpPr>
          <p:nvPr>
            <p:ph type="sldNum" sz="quarter" idx="10"/>
          </p:nvPr>
        </p:nvSpPr>
        <p:spPr/>
        <p:txBody>
          <a:bodyPr/>
          <a:lstStyle/>
          <a:p>
            <a:pPr>
              <a:defRPr/>
            </a:pPr>
            <a:fld id="{8FA03DF1-0740-4641-8846-A13960E4BC68}" type="slidenum">
              <a:rPr lang="en-US" smtClean="0"/>
              <a:pPr>
                <a:defRPr/>
              </a:pPr>
              <a:t>13</a:t>
            </a:fld>
            <a:endParaRPr lang="en-US" dirty="0"/>
          </a:p>
        </p:txBody>
      </p:sp>
    </p:spTree>
    <p:extLst>
      <p:ext uri="{BB962C8B-B14F-4D97-AF65-F5344CB8AC3E}">
        <p14:creationId xmlns:p14="http://schemas.microsoft.com/office/powerpoint/2010/main" val="229923553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74320" indent="-274320"/>
            <a:r>
              <a:rPr lang="en-US" b="1" dirty="0"/>
              <a:t>Q1: What form</a:t>
            </a:r>
            <a:r>
              <a:rPr lang="en-US" b="1" baseline="0" dirty="0"/>
              <a:t> of personal pronoun does Daniel use over and over again as he opens his prayer?</a:t>
            </a:r>
          </a:p>
          <a:p>
            <a:pPr marL="274320" indent="-274320"/>
            <a:r>
              <a:rPr lang="en-US" baseline="0" dirty="0"/>
              <a:t>1.  He uses the first person plural, “we.”</a:t>
            </a:r>
          </a:p>
          <a:p>
            <a:pPr marL="274320" indent="-274320"/>
            <a:r>
              <a:rPr lang="en-US" baseline="0" dirty="0"/>
              <a:t>2.  He includes himself with the people for whom he is praying.</a:t>
            </a:r>
          </a:p>
          <a:p>
            <a:pPr marL="274320" indent="-274320"/>
            <a:r>
              <a:rPr lang="en-US" baseline="0" dirty="0"/>
              <a:t>3.  Daniel recognizes himself as a sinner even though it was not his sins that brought judgment upon the Jews.</a:t>
            </a:r>
          </a:p>
          <a:p>
            <a:pPr marL="274320" indent="-274320"/>
            <a:r>
              <a:rPr lang="en-US" baseline="0" dirty="0"/>
              <a:t>4.  He identifies with his people and includes himself in their sin, rebellion, and disobedience.</a:t>
            </a:r>
          </a:p>
          <a:p>
            <a:pPr marL="274320" indent="-274320"/>
            <a:endParaRPr lang="en-US" baseline="0" dirty="0"/>
          </a:p>
          <a:p>
            <a:pPr marL="274320" indent="-274320"/>
            <a:r>
              <a:rPr lang="en-US" b="1" baseline="0" dirty="0"/>
              <a:t>Q2: As he closes his prayer in verse 19, for whom is he concerned?</a:t>
            </a:r>
          </a:p>
          <a:p>
            <a:pPr marL="274320" indent="-274320"/>
            <a:r>
              <a:rPr lang="en-US" baseline="0" dirty="0"/>
              <a:t>1.  His concern is for God’s glory, for God’s city Jerusalem, for His people Israel that bear His name.</a:t>
            </a:r>
          </a:p>
          <a:p>
            <a:pPr marL="274320" indent="-274320"/>
            <a:r>
              <a:rPr lang="en-US" baseline="0" dirty="0"/>
              <a:t>2.  He wants to see the shame of captivity lifted from God’s people so that God will look good.</a:t>
            </a:r>
          </a:p>
          <a:p>
            <a:pPr marL="274320" indent="-274320"/>
            <a:endParaRPr lang="en-US" baseline="0" dirty="0"/>
          </a:p>
          <a:p>
            <a:pPr marL="274320" indent="-274320"/>
            <a:r>
              <a:rPr lang="en-US" b="1" baseline="0" dirty="0"/>
              <a:t>Q3:  To what extent will Daniel himself benefit from the answer to his prayer for restoration of Jerusalem and Judah?</a:t>
            </a:r>
          </a:p>
          <a:p>
            <a:pPr marL="274320" indent="-274320"/>
            <a:r>
              <a:rPr lang="en-US" baseline="0" dirty="0"/>
              <a:t>1.  Daniel is an old man at this point.</a:t>
            </a:r>
          </a:p>
          <a:p>
            <a:pPr marL="274320" indent="-274320"/>
            <a:r>
              <a:rPr lang="en-US" baseline="0" dirty="0"/>
              <a:t>2.  There is no record of Daniel returning with Jews under Cyrus’ decree in 538 BC.</a:t>
            </a:r>
          </a:p>
          <a:p>
            <a:pPr marL="274320" indent="-274320"/>
            <a:r>
              <a:rPr lang="en-US" baseline="0" dirty="0"/>
              <a:t>3.  He is content to stay in Babylon.</a:t>
            </a:r>
          </a:p>
          <a:p>
            <a:pPr marL="274320" indent="-274320"/>
            <a:r>
              <a:rPr lang="en-US" baseline="0" dirty="0"/>
              <a:t>4.  Daniel will benefit little from the restoration of the Jews to Jerusalem.</a:t>
            </a:r>
          </a:p>
          <a:p>
            <a:pPr marL="274320" indent="-274320"/>
            <a:r>
              <a:rPr lang="en-US" baseline="0" dirty="0"/>
              <a:t>5.  But that is not his concern.  His concern is God’s name and God’s glory.</a:t>
            </a:r>
          </a:p>
          <a:p>
            <a:pPr marL="274320" indent="-274320"/>
            <a:endParaRPr lang="en-US" baseline="0" dirty="0"/>
          </a:p>
          <a:p>
            <a:pPr marL="274320" indent="-274320"/>
            <a:r>
              <a:rPr lang="en-US" b="1" dirty="0"/>
              <a:t>Q4: What is the focus of Intercessory Prayer?</a:t>
            </a:r>
          </a:p>
          <a:p>
            <a:pPr marL="274320" indent="-274320"/>
            <a:r>
              <a:rPr lang="en-US" b="0" dirty="0"/>
              <a:t>1.  I</a:t>
            </a:r>
            <a:r>
              <a:rPr lang="en-US" dirty="0"/>
              <a:t>ntercessory</a:t>
            </a:r>
            <a:r>
              <a:rPr lang="en-US" baseline="0" dirty="0"/>
              <a:t> prayer focuses on others rather than self.</a:t>
            </a:r>
          </a:p>
          <a:p>
            <a:pPr marL="274320" indent="-274320"/>
            <a:r>
              <a:rPr lang="en-US" baseline="0" dirty="0"/>
              <a:t>2.  In Daniel’s prayer, he identifies himself with the Jewish nation and confesses their sins as including himself.</a:t>
            </a:r>
          </a:p>
          <a:p>
            <a:pPr marL="274320" indent="-274320"/>
            <a:r>
              <a:rPr lang="en-US" baseline="0" dirty="0"/>
              <a:t>3.  He prays for the restoration of Jerusalem and the Jewish nation.</a:t>
            </a:r>
          </a:p>
          <a:p>
            <a:pPr marL="274320" indent="-274320"/>
            <a:r>
              <a:rPr lang="en-US" baseline="0" dirty="0"/>
              <a:t>4.  He is concerned for his people and for the glory of God whose name they bear.</a:t>
            </a:r>
          </a:p>
          <a:p>
            <a:pPr marL="274320" indent="-274320"/>
            <a:r>
              <a:rPr lang="en-US" baseline="0" dirty="0"/>
              <a:t>5.  When God’s people are disgraced, God’s name is disgraced.</a:t>
            </a:r>
          </a:p>
          <a:p>
            <a:pPr marL="274320" indent="-274320"/>
            <a:endParaRPr lang="en-US" dirty="0"/>
          </a:p>
          <a:p>
            <a:pPr marL="274320" indent="-274320"/>
            <a:endParaRPr lang="en-US" dirty="0"/>
          </a:p>
        </p:txBody>
      </p:sp>
      <p:sp>
        <p:nvSpPr>
          <p:cNvPr id="4" name="Slide Number Placeholder 3"/>
          <p:cNvSpPr>
            <a:spLocks noGrp="1"/>
          </p:cNvSpPr>
          <p:nvPr>
            <p:ph type="sldNum" sz="quarter" idx="10"/>
          </p:nvPr>
        </p:nvSpPr>
        <p:spPr/>
        <p:txBody>
          <a:bodyPr/>
          <a:lstStyle/>
          <a:p>
            <a:pPr>
              <a:defRPr/>
            </a:pPr>
            <a:fld id="{8FA03DF1-0740-4641-8846-A13960E4BC68}" type="slidenum">
              <a:rPr lang="en-US" smtClean="0"/>
              <a:pPr>
                <a:defRPr/>
              </a:pPr>
              <a:t>14</a:t>
            </a:fld>
            <a:endParaRPr lang="en-US" dirty="0"/>
          </a:p>
        </p:txBody>
      </p:sp>
    </p:spTree>
    <p:extLst>
      <p:ext uri="{BB962C8B-B14F-4D97-AF65-F5344CB8AC3E}">
        <p14:creationId xmlns:p14="http://schemas.microsoft.com/office/powerpoint/2010/main" val="43545813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a:ln/>
        </p:spPr>
      </p:sp>
      <p:sp>
        <p:nvSpPr>
          <p:cNvPr id="38915" name="Notes Placeholder 2"/>
          <p:cNvSpPr>
            <a:spLocks noGrp="1"/>
          </p:cNvSpPr>
          <p:nvPr>
            <p:ph type="body" idx="1"/>
          </p:nvPr>
        </p:nvSpPr>
        <p:spPr>
          <a:noFill/>
        </p:spPr>
        <p:txBody>
          <a:bodyPr/>
          <a:lstStyle/>
          <a:p>
            <a:pPr marL="274320" indent="-457200"/>
            <a:r>
              <a:rPr lang="en-US" altLang="en-US" dirty="0"/>
              <a:t>1.  Do you get the picture here?</a:t>
            </a:r>
          </a:p>
          <a:p>
            <a:pPr marL="274320" indent="-457200"/>
            <a:r>
              <a:rPr lang="en-US" altLang="en-US" dirty="0"/>
              <a:t>2.  Jesus spent time, lots of time, alone in focused, intimate prayer with His Father in heaven.</a:t>
            </a:r>
          </a:p>
          <a:p>
            <a:pPr marL="274320" indent="-457200"/>
            <a:r>
              <a:rPr lang="en-US" altLang="en-US" dirty="0"/>
              <a:t>3.  He found a place where there were no distractions or interruptions.</a:t>
            </a:r>
          </a:p>
          <a:p>
            <a:pPr marL="274320" indent="-457200"/>
            <a:r>
              <a:rPr lang="en-US" altLang="en-US" dirty="0"/>
              <a:t>4.  And He poured out His heart in prayer.</a:t>
            </a:r>
          </a:p>
          <a:p>
            <a:pPr marL="274320" indent="-457200"/>
            <a:r>
              <a:rPr lang="en-US" altLang="en-US" dirty="0"/>
              <a:t>5.  This was one side of His prayer life: Isolated Intimacy.</a:t>
            </a:r>
          </a:p>
          <a:p>
            <a:pPr marL="274320" indent="-457200"/>
            <a:r>
              <a:rPr lang="en-US" altLang="en-US" dirty="0"/>
              <a:t>[Go to next slide.]</a:t>
            </a:r>
          </a:p>
        </p:txBody>
      </p:sp>
      <p:sp>
        <p:nvSpPr>
          <p:cNvPr id="4" name="Slide Number Placeholder 3"/>
          <p:cNvSpPr>
            <a:spLocks noGrp="1"/>
          </p:cNvSpPr>
          <p:nvPr>
            <p:ph type="sldNum" sz="quarter" idx="5"/>
          </p:nvPr>
        </p:nvSpPr>
        <p:spPr/>
        <p:txBody>
          <a:bodyPr/>
          <a:lstStyle/>
          <a:p>
            <a:pPr>
              <a:defRPr/>
            </a:pPr>
            <a:fld id="{B4E3C30A-2E6E-46EF-93A7-06B4FEAD02AF}" type="slidenum">
              <a:rPr lang="en-US" smtClean="0"/>
              <a:pPr>
                <a:defRPr/>
              </a:pPr>
              <a:t>15</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a:ln/>
        </p:spPr>
      </p:sp>
      <p:sp>
        <p:nvSpPr>
          <p:cNvPr id="39939" name="Notes Placeholder 2"/>
          <p:cNvSpPr>
            <a:spLocks noGrp="1"/>
          </p:cNvSpPr>
          <p:nvPr>
            <p:ph type="body" idx="1"/>
          </p:nvPr>
        </p:nvSpPr>
        <p:spPr>
          <a:noFill/>
        </p:spPr>
        <p:txBody>
          <a:bodyPr/>
          <a:lstStyle/>
          <a:p>
            <a:pPr marL="274320" indent="-274320"/>
            <a:r>
              <a:rPr lang="en-US" altLang="en-US" dirty="0"/>
              <a:t>1.  Do you get the picture here?</a:t>
            </a:r>
          </a:p>
          <a:p>
            <a:pPr marL="274320" indent="-274320"/>
            <a:r>
              <a:rPr lang="en-US" altLang="en-US" dirty="0"/>
              <a:t>2.  Jesus was never alone until He hung on the cross.</a:t>
            </a:r>
          </a:p>
          <a:p>
            <a:pPr marL="274320" indent="-274320"/>
            <a:r>
              <a:rPr lang="en-US" altLang="en-US" dirty="0"/>
              <a:t>3.  His Father was always there.  They were constant companions.</a:t>
            </a:r>
          </a:p>
          <a:p>
            <a:pPr marL="274320" indent="-274320"/>
            <a:r>
              <a:rPr lang="en-US" altLang="en-US" dirty="0"/>
              <a:t>4.  Every decision Jesus was talking over with His Father, and He would do only what pleased His Father in heaven.</a:t>
            </a:r>
          </a:p>
          <a:p>
            <a:pPr marL="274320" indent="-274320"/>
            <a:r>
              <a:rPr lang="en-US" altLang="en-US" dirty="0"/>
              <a:t>5.  Now God has promised us that He will never leave us or forsake us. (Heb 13:5)</a:t>
            </a:r>
          </a:p>
          <a:p>
            <a:pPr marL="274320" indent="-274320"/>
            <a:r>
              <a:rPr lang="en-US" altLang="en-US" dirty="0"/>
              <a:t>6.  He wants us to pray to Him continually without ceasing, giving thanks in everything, worrying about nothing but praying about everything.</a:t>
            </a:r>
          </a:p>
        </p:txBody>
      </p:sp>
      <p:sp>
        <p:nvSpPr>
          <p:cNvPr id="4" name="Slide Number Placeholder 3"/>
          <p:cNvSpPr>
            <a:spLocks noGrp="1"/>
          </p:cNvSpPr>
          <p:nvPr>
            <p:ph type="sldNum" sz="quarter" idx="5"/>
          </p:nvPr>
        </p:nvSpPr>
        <p:spPr/>
        <p:txBody>
          <a:bodyPr/>
          <a:lstStyle/>
          <a:p>
            <a:pPr>
              <a:defRPr/>
            </a:pPr>
            <a:fld id="{8E4FFDC6-4F4D-4B4A-B3D3-F682528A04E8}" type="slidenum">
              <a:rPr lang="en-US" smtClean="0"/>
              <a:pPr>
                <a:defRPr/>
              </a:pPr>
              <a:t>16</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74320" indent="-274320"/>
            <a:r>
              <a:rPr lang="en-US" b="1" dirty="0"/>
              <a:t>Q1:  What is the point that Jesus is making here?</a:t>
            </a:r>
          </a:p>
          <a:p>
            <a:pPr marL="274320" indent="-274320"/>
            <a:r>
              <a:rPr lang="en-US" dirty="0"/>
              <a:t>1.  Prayer is not to be used as a public display of piety.</a:t>
            </a:r>
          </a:p>
          <a:p>
            <a:pPr marL="274320" indent="-274320"/>
            <a:r>
              <a:rPr lang="en-US" dirty="0"/>
              <a:t>2.  Prayer is not to call attention to ourselves and display our praying abilities.</a:t>
            </a:r>
          </a:p>
          <a:p>
            <a:pPr marL="274320" indent="-274320"/>
            <a:r>
              <a:rPr lang="en-US" dirty="0"/>
              <a:t>3.  While there is a place for sincere public prayer, it should be to lead others in corporate prayer, not to call attention to self.</a:t>
            </a:r>
          </a:p>
          <a:p>
            <a:pPr marL="274320" indent="-274320"/>
            <a:r>
              <a:rPr lang="en-US" dirty="0"/>
              <a:t>4.  Jesus is saying that our true prayer life is to be in the isolated intimacy of our inner room with the door closed.</a:t>
            </a:r>
          </a:p>
          <a:p>
            <a:pPr marL="274320" indent="-274320"/>
            <a:r>
              <a:rPr lang="en-US" dirty="0"/>
              <a:t>5.  This is where we can pour out our heart to God in humility and surrender and connect with Him as Savior, Lord, and Friend.</a:t>
            </a:r>
          </a:p>
          <a:p>
            <a:pPr marL="274320" indent="-274320"/>
            <a:r>
              <a:rPr lang="en-US" dirty="0"/>
              <a:t>6.  This is what Jesus did.</a:t>
            </a:r>
          </a:p>
          <a:p>
            <a:pPr marL="274320" indent="-274320"/>
            <a:r>
              <a:rPr lang="en-US" dirty="0"/>
              <a:t>7.  He did occasionally pray in public like at the tomb of Lazarus.</a:t>
            </a:r>
          </a:p>
          <a:p>
            <a:pPr marL="274320" indent="-274320"/>
            <a:r>
              <a:rPr lang="en-US" dirty="0"/>
              <a:t>8.  But His true prayer life was carried out in secret in solitary places.</a:t>
            </a:r>
          </a:p>
          <a:p>
            <a:pPr marL="274320" indent="-274320"/>
            <a:endParaRPr lang="en-US" dirty="0"/>
          </a:p>
          <a:p>
            <a:pPr marL="274320" indent="-274320"/>
            <a:r>
              <a:rPr lang="en-US" b="1" dirty="0"/>
              <a:t>Q2:  What similar thought did Jesus convey in His story about the Pharisee and tax collector that went up to the temple to pray?</a:t>
            </a:r>
          </a:p>
          <a:p>
            <a:pPr marL="274320" indent="-274320"/>
            <a:r>
              <a:rPr lang="en-US" dirty="0"/>
              <a:t>1.  The Pharisee’s prayer was all about himself and how good he was.</a:t>
            </a:r>
          </a:p>
          <a:p>
            <a:pPr marL="274320" indent="-274320"/>
            <a:r>
              <a:rPr lang="en-US" dirty="0"/>
              <a:t>2.  He was proud of his righteousness; he had no sins to confess.</a:t>
            </a:r>
          </a:p>
          <a:p>
            <a:pPr marL="274320" indent="-274320"/>
            <a:r>
              <a:rPr lang="en-US" dirty="0"/>
              <a:t>3.  The tax collector bowed his head in shame and cried out “</a:t>
            </a:r>
            <a:r>
              <a:rPr lang="en-US" sz="1200" b="0" i="0" kern="1200" dirty="0">
                <a:solidFill>
                  <a:schemeClr val="tx1"/>
                </a:solidFill>
                <a:effectLst/>
                <a:latin typeface="+mn-lt"/>
                <a:ea typeface="+mn-ea"/>
                <a:cs typeface="+mn-cs"/>
              </a:rPr>
              <a:t>God be merciful to</a:t>
            </a:r>
            <a:r>
              <a:rPr lang="en-US" dirty="0"/>
              <a:t> me a sinner.”</a:t>
            </a:r>
          </a:p>
          <a:p>
            <a:pPr marL="274320" indent="-274320"/>
            <a:r>
              <a:rPr lang="en-US" dirty="0"/>
              <a:t>4.  The one who went down to his house justified and forgiven was the one who confessed his sins and asked for mercy.</a:t>
            </a:r>
          </a:p>
          <a:p>
            <a:pPr marL="274320" indent="-274320"/>
            <a:endParaRPr lang="en-US" dirty="0"/>
          </a:p>
          <a:p>
            <a:pPr marL="274320" indent="-274320"/>
            <a:endParaRPr lang="en-US" dirty="0"/>
          </a:p>
        </p:txBody>
      </p:sp>
      <p:sp>
        <p:nvSpPr>
          <p:cNvPr id="4" name="Slide Number Placeholder 3"/>
          <p:cNvSpPr>
            <a:spLocks noGrp="1"/>
          </p:cNvSpPr>
          <p:nvPr>
            <p:ph type="sldNum" sz="quarter" idx="10"/>
          </p:nvPr>
        </p:nvSpPr>
        <p:spPr/>
        <p:txBody>
          <a:bodyPr/>
          <a:lstStyle/>
          <a:p>
            <a:pPr>
              <a:defRPr/>
            </a:pPr>
            <a:fld id="{8FA03DF1-0740-4641-8846-A13960E4BC68}" type="slidenum">
              <a:rPr lang="en-US" smtClean="0"/>
              <a:pPr>
                <a:defRPr/>
              </a:pPr>
              <a:t>17</a:t>
            </a:fld>
            <a:endParaRPr lang="en-US" dirty="0"/>
          </a:p>
        </p:txBody>
      </p:sp>
    </p:spTree>
    <p:extLst>
      <p:ext uri="{BB962C8B-B14F-4D97-AF65-F5344CB8AC3E}">
        <p14:creationId xmlns:p14="http://schemas.microsoft.com/office/powerpoint/2010/main" val="30820897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74320" marR="0" lvl="0" indent="-274320" algn="l" defTabSz="914400" rtl="0" eaLnBrk="0" fontAlgn="base" latinLnBrk="0" hangingPunct="0">
              <a:lnSpc>
                <a:spcPct val="100000"/>
              </a:lnSpc>
              <a:spcBef>
                <a:spcPct val="30000"/>
              </a:spcBef>
              <a:spcAft>
                <a:spcPct val="0"/>
              </a:spcAft>
              <a:buClrTx/>
              <a:buSzTx/>
              <a:buFontTx/>
              <a:buNone/>
              <a:tabLst/>
              <a:defRPr/>
            </a:pPr>
            <a:r>
              <a:rPr lang="en-US" b="1" dirty="0"/>
              <a:t>Q1: What warning did Jesus give here about repetitious prayers?</a:t>
            </a:r>
          </a:p>
          <a:p>
            <a:pPr marL="274320" indent="-274320"/>
            <a:r>
              <a:rPr lang="en-US" b="0" dirty="0"/>
              <a:t>1.  Don’t just speak the same words over and over as though the more you say them the more God will listen.</a:t>
            </a:r>
          </a:p>
          <a:p>
            <a:pPr marL="274320" indent="-274320"/>
            <a:r>
              <a:rPr lang="en-US" b="0" dirty="0"/>
              <a:t>2.  God hears and knows the first time we pray, and knows everything that we know even before we pray.</a:t>
            </a:r>
          </a:p>
          <a:p>
            <a:pPr marL="274320" indent="-274320"/>
            <a:endParaRPr lang="en-US" b="0" dirty="0"/>
          </a:p>
          <a:p>
            <a:pPr marL="274320" indent="-274320"/>
            <a:r>
              <a:rPr lang="en-US" b="1" dirty="0"/>
              <a:t>Q2: Would praying the rosary fall into this category?</a:t>
            </a:r>
          </a:p>
          <a:p>
            <a:pPr marL="274320" indent="-274320"/>
            <a:r>
              <a:rPr lang="en-US" b="0" dirty="0"/>
              <a:t>1.  I think it would.</a:t>
            </a:r>
          </a:p>
          <a:p>
            <a:pPr marL="274320" indent="-274320"/>
            <a:r>
              <a:rPr lang="en-US" b="0" dirty="0"/>
              <a:t>2.  Not only is it vain repetition, but it is praying to a woman who is dead and buried and cannot hear a single thing you say.</a:t>
            </a:r>
          </a:p>
          <a:p>
            <a:pPr marL="274320" indent="-274320"/>
            <a:r>
              <a:rPr lang="en-US" b="0" dirty="0"/>
              <a:t>3.  This is blasphemy, making an idol of the virgin Mary.</a:t>
            </a:r>
          </a:p>
          <a:p>
            <a:pPr marL="274320" indent="-274320"/>
            <a:r>
              <a:rPr lang="en-US" b="0" dirty="0"/>
              <a:t>4.  If a Catholic prays the full rosary, they say 53 Hail Mary’s and 6 Our Father’s.  </a:t>
            </a:r>
          </a:p>
          <a:p>
            <a:pPr marL="274320" indent="-274320"/>
            <a:r>
              <a:rPr lang="en-US" b="0" dirty="0"/>
              <a:t>5.  It is a ratio of like 9 to 1.</a:t>
            </a:r>
          </a:p>
          <a:p>
            <a:pPr marL="274320" indent="-274320"/>
            <a:r>
              <a:rPr lang="en-US" b="0" dirty="0"/>
              <a:t>6.  Nine times as many prayers to Mary as to God.</a:t>
            </a:r>
          </a:p>
          <a:p>
            <a:pPr marL="274320" indent="-274320"/>
            <a:endParaRPr lang="en-US" b="0" dirty="0"/>
          </a:p>
          <a:p>
            <a:pPr marL="274320" indent="-274320"/>
            <a:r>
              <a:rPr lang="en-US" b="1" dirty="0"/>
              <a:t>Q3:  What about our own prayers?  If you pray daily, do you find yourself falling into a rut of praying the same words every day?</a:t>
            </a:r>
          </a:p>
          <a:p>
            <a:pPr marL="274320" indent="-274320"/>
            <a:r>
              <a:rPr lang="en-US" b="0" dirty="0"/>
              <a:t>1.  It is very easy, for me at least, to fall into this habit.</a:t>
            </a:r>
          </a:p>
          <a:p>
            <a:pPr marL="274320" indent="-274320"/>
            <a:r>
              <a:rPr lang="en-US" b="0" dirty="0"/>
              <a:t>2.  Many days, I feel like I could just say, “Same as yesterday!!”</a:t>
            </a:r>
          </a:p>
          <a:p>
            <a:pPr marL="274320" indent="-274320"/>
            <a:r>
              <a:rPr lang="en-US" b="0" dirty="0"/>
              <a:t>3.  It is hard to be sincere and original in our prayers.</a:t>
            </a:r>
          </a:p>
          <a:p>
            <a:pPr marL="274320" indent="-274320"/>
            <a:r>
              <a:rPr lang="en-US" b="0" dirty="0"/>
              <a:t>4.  It is much easier to fall into a routine of praying for the same things with the same words each day.</a:t>
            </a:r>
          </a:p>
          <a:p>
            <a:pPr marL="274320" indent="-274320"/>
            <a:r>
              <a:rPr lang="en-US" b="0" dirty="0"/>
              <a:t>5.  So maybe we need to think of ways to shake up our prayer life.</a:t>
            </a:r>
          </a:p>
          <a:p>
            <a:pPr marL="274320" indent="-274320"/>
            <a:endParaRPr lang="en-US" b="0" dirty="0"/>
          </a:p>
          <a:p>
            <a:pPr marL="274320" indent="-274320"/>
            <a:r>
              <a:rPr lang="en-US" b="1" dirty="0"/>
              <a:t>Q4: Do you have the same problem and how have you dealt with it?</a:t>
            </a:r>
          </a:p>
          <a:p>
            <a:pPr marL="274320" indent="-274320"/>
            <a:r>
              <a:rPr lang="en-US" b="0" dirty="0"/>
              <a:t>1.  Perhaps taking time to listen instead of speaking so much.</a:t>
            </a:r>
          </a:p>
          <a:p>
            <a:pPr marL="274320" indent="-274320"/>
            <a:r>
              <a:rPr lang="en-US" b="0" dirty="0"/>
              <a:t>2.  Ask the HS to guide your thoughts for things to pray about.</a:t>
            </a:r>
          </a:p>
          <a:p>
            <a:pPr marL="274320" indent="-274320"/>
            <a:r>
              <a:rPr lang="en-US" b="0" dirty="0"/>
              <a:t>3.  Or ask the HS to simply intercede for us in that for which we should pray.</a:t>
            </a:r>
          </a:p>
          <a:p>
            <a:pPr marL="274320" indent="-274320"/>
            <a:r>
              <a:rPr lang="en-US" b="1" dirty="0"/>
              <a:t>Romans 8:26 KJV </a:t>
            </a:r>
            <a:r>
              <a:rPr lang="en-US" b="0" dirty="0"/>
              <a:t>- …for we know not what we should pray for as we ought: but the Spirit itself maketh intercession for us with groanings which cannot be uttered.</a:t>
            </a:r>
          </a:p>
          <a:p>
            <a:pPr marL="274320" indent="-274320"/>
            <a:endParaRPr lang="en-US" b="0" dirty="0"/>
          </a:p>
        </p:txBody>
      </p:sp>
      <p:sp>
        <p:nvSpPr>
          <p:cNvPr id="4" name="Slide Number Placeholder 3"/>
          <p:cNvSpPr>
            <a:spLocks noGrp="1"/>
          </p:cNvSpPr>
          <p:nvPr>
            <p:ph type="sldNum" sz="quarter" idx="10"/>
          </p:nvPr>
        </p:nvSpPr>
        <p:spPr/>
        <p:txBody>
          <a:bodyPr/>
          <a:lstStyle/>
          <a:p>
            <a:pPr>
              <a:defRPr/>
            </a:pPr>
            <a:fld id="{8FA03DF1-0740-4641-8846-A13960E4BC68}" type="slidenum">
              <a:rPr lang="en-US" smtClean="0"/>
              <a:pPr>
                <a:defRPr/>
              </a:pPr>
              <a:t>18</a:t>
            </a:fld>
            <a:endParaRPr lang="en-US" dirty="0"/>
          </a:p>
        </p:txBody>
      </p:sp>
    </p:spTree>
    <p:extLst>
      <p:ext uri="{BB962C8B-B14F-4D97-AF65-F5344CB8AC3E}">
        <p14:creationId xmlns:p14="http://schemas.microsoft.com/office/powerpoint/2010/main" val="157020388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74320" indent="-457200"/>
            <a:r>
              <a:rPr lang="en-US" dirty="0"/>
              <a:t>1.  Note the order of the Lord’s prayer.</a:t>
            </a:r>
          </a:p>
          <a:p>
            <a:pPr marL="274320" indent="-457200"/>
            <a:r>
              <a:rPr lang="en-US" dirty="0"/>
              <a:t>2.  We put God first, praise and adore Him first, seek His kingdom and His will first.</a:t>
            </a:r>
          </a:p>
          <a:p>
            <a:pPr marL="274320" indent="-457200"/>
            <a:r>
              <a:rPr lang="en-US" dirty="0"/>
              <a:t>3.  Seek ye first what?  The kingdom of God and His righteousness…</a:t>
            </a:r>
          </a:p>
          <a:p>
            <a:pPr marL="274320" indent="-457200"/>
            <a:r>
              <a:rPr lang="en-US" dirty="0"/>
              <a:t>4.  Our requests are second to the glory we seek for Him.</a:t>
            </a:r>
          </a:p>
          <a:p>
            <a:pPr marL="274320" indent="-457200"/>
            <a:r>
              <a:rPr lang="en-US" dirty="0"/>
              <a:t>5.  Andrew Murray has this to say about this order:</a:t>
            </a:r>
          </a:p>
          <a:p>
            <a:pPr marL="274320" indent="-457200"/>
            <a:r>
              <a:rPr lang="en-US" b="0" i="0" dirty="0">
                <a:solidFill>
                  <a:srgbClr val="000000"/>
                </a:solidFill>
                <a:effectLst/>
                <a:latin typeface="Verdana" panose="020B0604030504040204" pitchFamily="34" charset="0"/>
              </a:rPr>
              <a:t>First, Thy name, Thy kingdom, Thy will; then, give us, forgive us, lead us, deliver us.  The lesson is of more importance than we think.  In true worship the Father must be first, must be all.  The sooner I learn to forget myself in the desire that HE may be glorified, the richer will be the blessing that prayer will bring to myself."</a:t>
            </a:r>
            <a:endParaRPr lang="en-US" i="0" dirty="0"/>
          </a:p>
        </p:txBody>
      </p:sp>
      <p:sp>
        <p:nvSpPr>
          <p:cNvPr id="4" name="Slide Number Placeholder 3"/>
          <p:cNvSpPr>
            <a:spLocks noGrp="1"/>
          </p:cNvSpPr>
          <p:nvPr>
            <p:ph type="sldNum" sz="quarter" idx="5"/>
          </p:nvPr>
        </p:nvSpPr>
        <p:spPr/>
        <p:txBody>
          <a:bodyPr/>
          <a:lstStyle/>
          <a:p>
            <a:pPr>
              <a:defRPr/>
            </a:pPr>
            <a:fld id="{8FA03DF1-0740-4641-8846-A13960E4BC68}" type="slidenum">
              <a:rPr lang="en-US" smtClean="0"/>
              <a:pPr>
                <a:defRPr/>
              </a:pPr>
              <a:t>19</a:t>
            </a:fld>
            <a:endParaRPr lang="en-US" dirty="0"/>
          </a:p>
        </p:txBody>
      </p:sp>
    </p:spTree>
    <p:extLst>
      <p:ext uri="{BB962C8B-B14F-4D97-AF65-F5344CB8AC3E}">
        <p14:creationId xmlns:p14="http://schemas.microsoft.com/office/powerpoint/2010/main" val="15858401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74320" indent="-274320"/>
            <a:r>
              <a:rPr lang="en-US" sz="1200" b="1" i="0" kern="1200" dirty="0">
                <a:solidFill>
                  <a:schemeClr val="tx1"/>
                </a:solidFill>
                <a:effectLst/>
                <a:latin typeface="Arial" charset="0"/>
                <a:ea typeface="+mn-ea"/>
                <a:cs typeface="+mn-cs"/>
              </a:rPr>
              <a:t>B2: </a:t>
            </a:r>
          </a:p>
          <a:p>
            <a:pPr marL="274320" indent="-274320"/>
            <a:r>
              <a:rPr lang="en-US" dirty="0"/>
              <a:t>1.  A refuge is a place where you can find safety and comfort.</a:t>
            </a:r>
          </a:p>
          <a:p>
            <a:pPr marL="274320" indent="-274320"/>
            <a:r>
              <a:rPr lang="en-US" dirty="0"/>
              <a:t>2.  It is place where we can find protection from danger, hardship, or trouble.</a:t>
            </a:r>
          </a:p>
          <a:p>
            <a:pPr marL="274320" indent="-274320"/>
            <a:r>
              <a:rPr lang="en-US" dirty="0"/>
              <a:t>3.  If a tornado is headed our way we look for a place to “take refuge.”</a:t>
            </a:r>
          </a:p>
          <a:p>
            <a:pPr marL="274320" indent="-274320"/>
            <a:r>
              <a:rPr lang="en-US" dirty="0"/>
              <a:t>4.  It is a place where we will be safe in the midst of the storm.</a:t>
            </a:r>
          </a:p>
          <a:p>
            <a:pPr marL="274320" indent="-274320"/>
            <a:endParaRPr lang="en-US" dirty="0"/>
          </a:p>
          <a:p>
            <a:pPr marL="274320" indent="-274320"/>
            <a:r>
              <a:rPr lang="en-US" b="1" dirty="0"/>
              <a:t>B3:</a:t>
            </a:r>
          </a:p>
          <a:p>
            <a:pPr marL="274320" indent="-274320"/>
            <a:r>
              <a:rPr lang="en-US" dirty="0"/>
              <a:t>1.  Let’s go back to the beginning of our verse, What does it say?</a:t>
            </a:r>
          </a:p>
          <a:p>
            <a:pPr marL="274320" indent="-274320"/>
            <a:r>
              <a:rPr lang="en-US" dirty="0"/>
              <a:t>2.  Trust in Him at all times.</a:t>
            </a:r>
          </a:p>
          <a:p>
            <a:pPr marL="274320" indent="-274320"/>
            <a:r>
              <a:rPr lang="en-US" dirty="0"/>
              <a:t>3.  We make God our refuge through faith and trust in Him.</a:t>
            </a:r>
          </a:p>
          <a:p>
            <a:pPr marL="274320" indent="-274320"/>
            <a:r>
              <a:rPr lang="en-US" dirty="0"/>
              <a:t>4.  Not just in the good times; not just in the bad times; but at all times.</a:t>
            </a:r>
          </a:p>
          <a:p>
            <a:pPr marL="274320" indent="-274320"/>
            <a:r>
              <a:rPr lang="en-US" dirty="0"/>
              <a:t>5.  God is looking for people who have a living faith that consistently trusts in the power and promises of the almighty God we serve.</a:t>
            </a:r>
          </a:p>
          <a:p>
            <a:pPr marL="274320" indent="-274320"/>
            <a:r>
              <a:rPr lang="en-US" dirty="0"/>
              <a:t>6.  It is by faith that we enter into a saving relationship with Christ.</a:t>
            </a:r>
          </a:p>
          <a:p>
            <a:pPr marL="274320" indent="-274320"/>
            <a:r>
              <a:rPr lang="en-US" dirty="0"/>
              <a:t>7.  Paul writes in Eph 2:8&amp;9:</a:t>
            </a:r>
          </a:p>
          <a:p>
            <a:pPr marL="274320" indent="-274320"/>
            <a:r>
              <a:rPr lang="en-US" b="1" dirty="0"/>
              <a:t>Ephesians 2:8-9 ESV</a:t>
            </a:r>
            <a:r>
              <a:rPr lang="en-US" dirty="0"/>
              <a:t> - For by grace you have been saved through faith. And this is not your own doing; it is the gift of God, </a:t>
            </a:r>
            <a:r>
              <a:rPr lang="en-US" baseline="30000" dirty="0"/>
              <a:t>9</a:t>
            </a:r>
            <a:r>
              <a:rPr lang="en-US" dirty="0"/>
              <a:t> not a result of works, so that no one may boast.</a:t>
            </a:r>
          </a:p>
          <a:p>
            <a:pPr marL="274320" indent="-274320"/>
            <a:r>
              <a:rPr lang="en-US" dirty="0"/>
              <a:t>8.  We are saved by God’s grace that we receive by faith.</a:t>
            </a:r>
          </a:p>
          <a:p>
            <a:pPr marL="274320" indent="-274320"/>
            <a:r>
              <a:rPr lang="en-US" dirty="0"/>
              <a:t>9.  Grace is God’s unmerited favor in sending His Son Jesus to die for our sins.</a:t>
            </a:r>
          </a:p>
          <a:p>
            <a:pPr marL="274320" indent="-274320"/>
            <a:r>
              <a:rPr lang="en-US" dirty="0"/>
              <a:t>10. Faith is receiving Christ as our Savior and trusting His blood for the forgiveness of our sins.</a:t>
            </a:r>
          </a:p>
          <a:p>
            <a:pPr marL="274320" indent="-274320"/>
            <a:r>
              <a:rPr lang="en-US" dirty="0"/>
              <a:t>11. And when we are saved by grace through faith, God has become our refuge.</a:t>
            </a:r>
          </a:p>
          <a:p>
            <a:pPr marL="274320" indent="-274320"/>
            <a:r>
              <a:rPr lang="en-US" dirty="0"/>
              <a:t>12. Are we safe in that refuge?  (Absolutely!!)</a:t>
            </a:r>
          </a:p>
          <a:p>
            <a:pPr marL="274320" indent="-274320"/>
            <a:r>
              <a:rPr lang="en-US" dirty="0"/>
              <a:t>13. The apostle Paul was persuaded of our safety there as he closed the 8</a:t>
            </a:r>
            <a:r>
              <a:rPr lang="en-US" baseline="30000" dirty="0"/>
              <a:t>th</a:t>
            </a:r>
            <a:r>
              <a:rPr lang="en-US" dirty="0"/>
              <a:t> chapter of Romans.</a:t>
            </a:r>
          </a:p>
          <a:p>
            <a:pPr marL="274320" indent="-274320"/>
            <a:r>
              <a:rPr lang="en-US" b="1" dirty="0"/>
              <a:t>Romans 8:35, 37-39 KJV</a:t>
            </a:r>
            <a:r>
              <a:rPr lang="en-US" dirty="0"/>
              <a:t> - Who shall separate us from the love of Christ? shall tribulation, or distress, or persecution, or famine, or nakedness, or peril, or sword? ... </a:t>
            </a:r>
            <a:r>
              <a:rPr lang="en-US" baseline="30000" dirty="0"/>
              <a:t>37</a:t>
            </a:r>
            <a:r>
              <a:rPr lang="en-US" dirty="0"/>
              <a:t> Nay, in all these things we are more than conquerors through him that loved us. </a:t>
            </a:r>
            <a:r>
              <a:rPr lang="en-US" baseline="30000" dirty="0"/>
              <a:t>38</a:t>
            </a:r>
            <a:r>
              <a:rPr lang="en-US" dirty="0"/>
              <a:t> For I am persuaded, that neither death, nor life, nor angels, nor principalities, nor powers, nor things present, nor things to come, </a:t>
            </a:r>
            <a:r>
              <a:rPr lang="en-US" baseline="30000" dirty="0"/>
              <a:t>39</a:t>
            </a:r>
            <a:r>
              <a:rPr lang="en-US" dirty="0"/>
              <a:t> Nor height, nor depth, nor any other creature, shall be able to separate us from the love of God, which is in Christ Jesus our Lord.</a:t>
            </a:r>
          </a:p>
          <a:p>
            <a:pPr marL="274320" indent="-274320"/>
            <a:r>
              <a:rPr lang="en-US" dirty="0"/>
              <a:t>14. Hallelujah!!!</a:t>
            </a:r>
          </a:p>
          <a:p>
            <a:pPr marL="274320" indent="-274320"/>
            <a:r>
              <a:rPr lang="en-US" dirty="0"/>
              <a:t>15. Thank you Lord Jesus!</a:t>
            </a:r>
          </a:p>
          <a:p>
            <a:pPr marL="274320" indent="-274320"/>
            <a:r>
              <a:rPr lang="en-US" dirty="0"/>
              <a:t>16. God is a refuge for us!</a:t>
            </a:r>
          </a:p>
          <a:p>
            <a:pPr marL="274320" indent="-274320"/>
            <a:r>
              <a:rPr lang="en-US" dirty="0"/>
              <a:t>17. Nothing can separate us from His love when we are in Christ.</a:t>
            </a:r>
          </a:p>
          <a:p>
            <a:pPr marL="274320" indent="-274320"/>
            <a:r>
              <a:rPr lang="en-US" dirty="0"/>
              <a:t>18. We are in the ark of safety!</a:t>
            </a:r>
          </a:p>
          <a:p>
            <a:pPr marL="274320" indent="-274320"/>
            <a:r>
              <a:rPr lang="en-US" dirty="0"/>
              <a:t>19. We are bound for the kingdom, and even death cannot stand in our way.</a:t>
            </a:r>
          </a:p>
          <a:p>
            <a:pPr marL="274320" indent="-274320"/>
            <a:r>
              <a:rPr lang="en-US" dirty="0"/>
              <a:t>20. Are you thankful for Jesus today?</a:t>
            </a:r>
          </a:p>
          <a:p>
            <a:pPr marL="274320" indent="-274320"/>
            <a:endParaRPr lang="en-US" dirty="0"/>
          </a:p>
          <a:p>
            <a:pPr marL="274320" indent="-274320"/>
            <a:r>
              <a:rPr lang="en-US" b="1" dirty="0"/>
              <a:t>B4:</a:t>
            </a:r>
          </a:p>
          <a:p>
            <a:pPr marL="274320" indent="-274320"/>
            <a:r>
              <a:rPr lang="en-US" dirty="0"/>
              <a:t>1.  Here in the middle of this verse we have the key to abiding in the refuge of God.</a:t>
            </a:r>
          </a:p>
          <a:p>
            <a:pPr marL="274320" indent="-274320"/>
            <a:r>
              <a:rPr lang="en-US" dirty="0"/>
              <a:t>2.  “Pour out your heart before Him.”</a:t>
            </a:r>
          </a:p>
          <a:p>
            <a:pPr marL="274320" indent="-274320"/>
            <a:r>
              <a:rPr lang="en-US" dirty="0"/>
              <a:t>3.  What does that mean to you?</a:t>
            </a:r>
          </a:p>
          <a:p>
            <a:pPr marL="274320" indent="-274320"/>
            <a:r>
              <a:rPr lang="en-US" dirty="0"/>
              <a:t>4.  How do we pour out our heart before God?</a:t>
            </a:r>
          </a:p>
          <a:p>
            <a:pPr marL="274320" indent="-274320"/>
            <a:r>
              <a:rPr lang="en-US" dirty="0"/>
              <a:t>5.  It means taking time to talk to God, to be honest and open with Him, to confess our sins and shortcomings and plead for His forgiveness.</a:t>
            </a:r>
          </a:p>
          <a:p>
            <a:pPr marL="274320" indent="-274320"/>
            <a:r>
              <a:rPr lang="en-US" dirty="0"/>
              <a:t>6.  We might as well be honest with God because He knows us from the inside out.</a:t>
            </a:r>
          </a:p>
          <a:p>
            <a:pPr marL="274320" indent="-274320"/>
            <a:r>
              <a:rPr lang="en-US" dirty="0"/>
              <a:t>7.  All things ae naked and open to His eyes.</a:t>
            </a:r>
          </a:p>
          <a:p>
            <a:pPr marL="274320" indent="-274320"/>
            <a:r>
              <a:rPr lang="en-US" dirty="0"/>
              <a:t>8.  But more than that this phrase carries the idea of friendship.</a:t>
            </a:r>
          </a:p>
          <a:p>
            <a:pPr marL="274320" indent="-274320"/>
            <a:r>
              <a:rPr lang="en-US" dirty="0"/>
              <a:t>9.  You might have a really good friend that you would pour out your heart to.</a:t>
            </a:r>
          </a:p>
          <a:p>
            <a:pPr marL="274320" indent="-274320"/>
            <a:r>
              <a:rPr lang="en-US" dirty="0"/>
              <a:t>10. And that’s what God wants to become for you.</a:t>
            </a:r>
          </a:p>
          <a:p>
            <a:pPr marL="274320" indent="-274320"/>
            <a:r>
              <a:rPr lang="en-US" dirty="0"/>
              <a:t>11. He wants to be your BFF that you go to with every burden, every joy, all the ups and downs of life; He wants to share them with you.</a:t>
            </a:r>
          </a:p>
          <a:p>
            <a:pPr marL="274320" indent="-274320"/>
            <a:r>
              <a:rPr lang="en-US" dirty="0"/>
              <a:t>12. He wants to have a love relationship with you as Savior, Lord, and Friend.</a:t>
            </a:r>
          </a:p>
          <a:p>
            <a:pPr marL="274320" indent="-274320"/>
            <a:r>
              <a:rPr lang="en-US" dirty="0"/>
              <a:t>13. Let’s make the time and take the effort to pour out our heart before Him in prayer, praise, and thanksgiving as we abide securely in the refuge of His love and power.</a:t>
            </a:r>
          </a:p>
        </p:txBody>
      </p:sp>
      <p:sp>
        <p:nvSpPr>
          <p:cNvPr id="4" name="Slide Number Placeholder 3"/>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8FA03DF1-0740-4641-8846-A13960E4BC68}" type="slidenum">
              <a:rPr kumimoji="0" lang="en-US"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0" lang="en-US" sz="1200" b="0"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94121903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8FA03DF1-0740-4641-8846-A13960E4BC68}" type="slidenum">
              <a:rPr lang="en-US" smtClean="0"/>
              <a:pPr>
                <a:defRPr/>
              </a:pPr>
              <a:t>20</a:t>
            </a:fld>
            <a:endParaRPr lang="en-US" dirty="0"/>
          </a:p>
        </p:txBody>
      </p:sp>
    </p:spTree>
    <p:extLst>
      <p:ext uri="{BB962C8B-B14F-4D97-AF65-F5344CB8AC3E}">
        <p14:creationId xmlns:p14="http://schemas.microsoft.com/office/powerpoint/2010/main" val="131703642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74320" indent="-274320"/>
            <a:r>
              <a:rPr lang="en-US" b="1" dirty="0"/>
              <a:t>Q1:  What distinction do you see here between the Father’s role and the Son’s?</a:t>
            </a:r>
          </a:p>
          <a:p>
            <a:pPr marL="274320" indent="-274320"/>
            <a:r>
              <a:rPr lang="en-US" dirty="0"/>
              <a:t>1.  We are to pray to the Father in the name of the Son.</a:t>
            </a:r>
          </a:p>
          <a:p>
            <a:pPr marL="274320" indent="-274320"/>
            <a:r>
              <a:rPr lang="en-US" dirty="0"/>
              <a:t>2.  Jesus prayed to His Father in heaven.</a:t>
            </a:r>
          </a:p>
          <a:p>
            <a:pPr marL="274320" indent="-274320"/>
            <a:r>
              <a:rPr lang="en-US" dirty="0"/>
              <a:t>3.  He taught his disciples to pray: “Our Father which art in heaven…”</a:t>
            </a:r>
          </a:p>
          <a:p>
            <a:pPr marL="274320" indent="-274320"/>
            <a:r>
              <a:rPr lang="en-US" dirty="0"/>
              <a:t>4.  It is the Father who is considered the source of answered prayer.</a:t>
            </a:r>
          </a:p>
          <a:p>
            <a:pPr marL="274320" indent="-274320"/>
            <a:r>
              <a:rPr lang="en-US" dirty="0"/>
              <a:t>5.  Now I believe that is a preference: I don’t think it is wrong to pray to Jesus or to the Holy Spirit; they are all God, three in one.</a:t>
            </a:r>
          </a:p>
          <a:p>
            <a:pPr marL="274320" indent="-274320"/>
            <a:r>
              <a:rPr lang="en-US" dirty="0"/>
              <a:t>6.  But Jesus serves as a model of the things for which we should pray.</a:t>
            </a:r>
          </a:p>
          <a:p>
            <a:pPr marL="274320" indent="-274320"/>
            <a:r>
              <a:rPr lang="en-US" dirty="0"/>
              <a:t>7.  To pray in the name of Jesus is to pray for the things that He would want in our lives.</a:t>
            </a:r>
          </a:p>
          <a:p>
            <a:pPr marL="274320" indent="-274320"/>
            <a:r>
              <a:rPr lang="en-US" dirty="0"/>
              <a:t>8.  To pray in His name is to pray as He would, if He were in our place.</a:t>
            </a:r>
          </a:p>
          <a:p>
            <a:pPr marL="274320" indent="-274320"/>
            <a:r>
              <a:rPr lang="en-US" dirty="0"/>
              <a:t>9.  And we know how Jesus prayed to His Father during His time of agony in the garden of Gethsemane.  </a:t>
            </a:r>
          </a:p>
          <a:p>
            <a:pPr marL="274320" indent="-274320"/>
            <a:r>
              <a:rPr lang="en-US" dirty="0"/>
              <a:t>10.  Three times it was “not my will but thine be done.”</a:t>
            </a:r>
          </a:p>
          <a:p>
            <a:pPr marL="274320" indent="-274320"/>
            <a:r>
              <a:rPr lang="en-US" dirty="0"/>
              <a:t>11. If that is the attitude that we bring to God in prayer, Jesus assures us that we will receive the right answer from our Father in heaven.</a:t>
            </a:r>
          </a:p>
          <a:p>
            <a:pPr marL="274320" indent="-274320"/>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8FA03DF1-0740-4641-8846-A13960E4BC68}" type="slidenum">
              <a:rPr kumimoji="0" lang="en-US"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21</a:t>
            </a:fld>
            <a:endParaRPr kumimoji="0" lang="en-US" sz="1200" b="0"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17794162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74320" indent="-457200"/>
            <a:endParaRPr lang="en-US" dirty="0"/>
          </a:p>
        </p:txBody>
      </p:sp>
      <p:sp>
        <p:nvSpPr>
          <p:cNvPr id="4" name="Slide Number Placeholder 3"/>
          <p:cNvSpPr>
            <a:spLocks noGrp="1"/>
          </p:cNvSpPr>
          <p:nvPr>
            <p:ph type="sldNum" sz="quarter" idx="5"/>
          </p:nvPr>
        </p:nvSpPr>
        <p:spPr/>
        <p:txBody>
          <a:bodyPr/>
          <a:lstStyle/>
          <a:p>
            <a:pPr>
              <a:defRPr/>
            </a:pPr>
            <a:fld id="{8FA03DF1-0740-4641-8846-A13960E4BC68}" type="slidenum">
              <a:rPr lang="en-US" smtClean="0"/>
              <a:pPr>
                <a:defRPr/>
              </a:pPr>
              <a:t>3</a:t>
            </a:fld>
            <a:endParaRPr lang="en-US" dirty="0"/>
          </a:p>
        </p:txBody>
      </p:sp>
    </p:spTree>
    <p:extLst>
      <p:ext uri="{BB962C8B-B14F-4D97-AF65-F5344CB8AC3E}">
        <p14:creationId xmlns:p14="http://schemas.microsoft.com/office/powerpoint/2010/main" val="39442852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74320" indent="-274320">
              <a:lnSpc>
                <a:spcPct val="80000"/>
              </a:lnSpc>
            </a:pPr>
            <a:r>
              <a:rPr lang="en-US" altLang="en-US" sz="900" b="1" dirty="0"/>
              <a:t>B1:</a:t>
            </a:r>
          </a:p>
          <a:p>
            <a:pPr marL="274320" indent="-274320">
              <a:lnSpc>
                <a:spcPct val="80000"/>
              </a:lnSpc>
            </a:pPr>
            <a:r>
              <a:rPr lang="en-US" altLang="en-US" dirty="0"/>
              <a:t>1.  Probably the definition that we have heard most often is that “prayer is the opening of the heart to God as to a friend.”  (Steps to Christ p 93)</a:t>
            </a:r>
          </a:p>
          <a:p>
            <a:pPr marL="274320" indent="-274320">
              <a:lnSpc>
                <a:spcPct val="80000"/>
              </a:lnSpc>
            </a:pPr>
            <a:r>
              <a:rPr lang="en-US" altLang="en-US" dirty="0"/>
              <a:t>2.  We usually</a:t>
            </a:r>
            <a:r>
              <a:rPr lang="en-US" altLang="en-US" baseline="0" dirty="0"/>
              <a:t> think of prayer as talking to God, but a better definition is that “Prayer is simply communication with God.”</a:t>
            </a:r>
            <a:endParaRPr lang="en-US" altLang="en-US" dirty="0"/>
          </a:p>
          <a:p>
            <a:pPr marL="274320" indent="-274320">
              <a:lnSpc>
                <a:spcPct val="80000"/>
              </a:lnSpc>
            </a:pPr>
            <a:r>
              <a:rPr lang="en-US" altLang="en-US" dirty="0"/>
              <a:t>3.  We can communicate with God through spoken words, written words, thoughts, meditation, or song.</a:t>
            </a:r>
          </a:p>
          <a:p>
            <a:pPr marL="274320" indent="-274320">
              <a:lnSpc>
                <a:spcPct val="80000"/>
              </a:lnSpc>
            </a:pPr>
            <a:r>
              <a:rPr lang="en-US" altLang="en-US" dirty="0"/>
              <a:t>4.  Some of the most beautiful prayers are written prayers because we can take the time to compose and refine them.</a:t>
            </a:r>
          </a:p>
          <a:p>
            <a:pPr marL="274320" indent="-274320">
              <a:lnSpc>
                <a:spcPct val="80000"/>
              </a:lnSpc>
            </a:pPr>
            <a:r>
              <a:rPr lang="en-US" altLang="en-US" dirty="0"/>
              <a:t>5.  Prayer can be as simple as a God-ward thought.  Or it can be a whole series of thoughts as we focus on God and put ourselves in His presence and care.</a:t>
            </a:r>
          </a:p>
          <a:p>
            <a:pPr marL="274320" indent="-274320">
              <a:lnSpc>
                <a:spcPct val="80000"/>
              </a:lnSpc>
            </a:pPr>
            <a:r>
              <a:rPr lang="en-US" altLang="en-US" dirty="0"/>
              <a:t>6.  Hymns and songs can be prayers.  </a:t>
            </a:r>
          </a:p>
          <a:p>
            <a:pPr marL="274320" indent="-274320">
              <a:lnSpc>
                <a:spcPct val="80000"/>
              </a:lnSpc>
            </a:pPr>
            <a:r>
              <a:rPr lang="en-US" altLang="en-US" dirty="0"/>
              <a:t>7.  “I Surrender All” is a prayer hymn.  “All to thee my blessed Savior, I surrender all.”</a:t>
            </a:r>
          </a:p>
          <a:p>
            <a:pPr marL="274320" indent="-274320">
              <a:lnSpc>
                <a:spcPct val="80000"/>
              </a:lnSpc>
            </a:pPr>
            <a:r>
              <a:rPr lang="en-US" altLang="en-US" dirty="0"/>
              <a:t>8.  “Have Thine Own Way Lord” is a prayer.  “Just as I Am” is another.  There are many.  What a beautiful way to pray: sing a hymn to the Lord.</a:t>
            </a:r>
          </a:p>
          <a:p>
            <a:pPr marL="274320" indent="-274320"/>
            <a:endParaRPr lang="en-US" b="1" dirty="0"/>
          </a:p>
          <a:p>
            <a:pPr marL="274320" indent="-274320"/>
            <a:r>
              <a:rPr lang="en-US" b="1" dirty="0"/>
              <a:t>B2:</a:t>
            </a:r>
          </a:p>
          <a:p>
            <a:pPr marL="274320" indent="-274320"/>
            <a:r>
              <a:rPr lang="en-US" dirty="0"/>
              <a:t>[See notes on linked slide.]</a:t>
            </a:r>
          </a:p>
          <a:p>
            <a:pPr marL="274320" indent="-274320"/>
            <a:endParaRPr lang="en-US" dirty="0"/>
          </a:p>
          <a:p>
            <a:pPr marL="274320" indent="-274320"/>
            <a:r>
              <a:rPr lang="en-US" b="1" dirty="0"/>
              <a:t>B3:</a:t>
            </a:r>
          </a:p>
          <a:p>
            <a:pPr marL="274320" indent="-274320"/>
            <a:r>
              <a:rPr lang="en-US" dirty="0"/>
              <a:t>[See notes on linked slide.]</a:t>
            </a:r>
          </a:p>
          <a:p>
            <a:pPr marL="274320" indent="-274320"/>
            <a:endParaRPr lang="en-US" b="0" dirty="0"/>
          </a:p>
          <a:p>
            <a:pPr marL="274320" indent="-274320"/>
            <a:r>
              <a:rPr lang="en-US" b="1" dirty="0"/>
              <a:t>B4:</a:t>
            </a:r>
          </a:p>
          <a:p>
            <a:pPr marL="274320" indent="-274320"/>
            <a:r>
              <a:rPr lang="en-US" b="0" dirty="0"/>
              <a:t>1.  This is Isaiah’s testimony of what</a:t>
            </a:r>
            <a:r>
              <a:rPr lang="en-US" b="0" baseline="0" dirty="0"/>
              <a:t> God said and did.</a:t>
            </a:r>
          </a:p>
          <a:p>
            <a:pPr marL="274320" indent="-274320"/>
            <a:r>
              <a:rPr lang="en-US" b="0" baseline="0" dirty="0"/>
              <a:t>2.  This is not an ambiguous account of how somebody prayed and something happened that he thought was an answer.</a:t>
            </a:r>
          </a:p>
          <a:p>
            <a:pPr marL="274320" indent="-274320"/>
            <a:r>
              <a:rPr lang="en-US" b="0" baseline="0" dirty="0"/>
              <a:t>3.  If we pray for healing and healing comes, some will say the healing would have come anyway, with or without the prayer.</a:t>
            </a:r>
          </a:p>
          <a:p>
            <a:pPr marL="274320" indent="-274320"/>
            <a:r>
              <a:rPr lang="en-US" b="0" baseline="0" dirty="0"/>
              <a:t>4.  But in this case, we have God’s own word to Hezekiah that he was going to die and not recover.</a:t>
            </a:r>
          </a:p>
          <a:p>
            <a:pPr marL="274320" indent="-274320"/>
            <a:r>
              <a:rPr lang="en-US" b="0" baseline="0" dirty="0"/>
              <a:t>5.  Then after he prays, God says that because of his prayer he will not die but live 15 more years.</a:t>
            </a:r>
          </a:p>
          <a:p>
            <a:pPr marL="274320" indent="-274320"/>
            <a:r>
              <a:rPr lang="en-US" b="0" baseline="0" dirty="0"/>
              <a:t>6.  This is a very clear answer to prayer.</a:t>
            </a:r>
          </a:p>
          <a:p>
            <a:pPr marL="274320" indent="-274320"/>
            <a:endParaRPr lang="en-US" dirty="0"/>
          </a:p>
          <a:p>
            <a:pPr marL="274320" indent="-274320"/>
            <a:r>
              <a:rPr lang="en-US" b="1" dirty="0"/>
              <a:t>B5:</a:t>
            </a:r>
          </a:p>
          <a:p>
            <a:pPr marL="274320" indent="-274320">
              <a:lnSpc>
                <a:spcPct val="80000"/>
              </a:lnSpc>
            </a:pPr>
            <a:r>
              <a:rPr lang="en-US" altLang="en-US" sz="1200" dirty="0"/>
              <a:t>1.  This indicates to me that God does not fix all the details of the future but allows room for our free choices including our choice to pray and our choice to receive Jesus as our Savior.</a:t>
            </a:r>
          </a:p>
          <a:p>
            <a:pPr marL="274320" indent="-274320">
              <a:lnSpc>
                <a:spcPct val="80000"/>
              </a:lnSpc>
            </a:pPr>
            <a:r>
              <a:rPr lang="en-US" altLang="en-US" sz="1200" dirty="0"/>
              <a:t>2.  This indicates that God works with an open future rather than a closed one.</a:t>
            </a:r>
          </a:p>
          <a:p>
            <a:pPr marL="274320" indent="-274320">
              <a:lnSpc>
                <a:spcPct val="80000"/>
              </a:lnSpc>
            </a:pPr>
            <a:r>
              <a:rPr lang="en-US" altLang="en-US" sz="1200" dirty="0"/>
              <a:t>3.  He does not predetermine the future in all its detail by predestination, nor is the future fixed by His perfect foreknowledge of it.</a:t>
            </a:r>
          </a:p>
          <a:p>
            <a:pPr marL="274320" indent="-274320">
              <a:lnSpc>
                <a:spcPct val="80000"/>
              </a:lnSpc>
            </a:pPr>
            <a:r>
              <a:rPr lang="en-US" altLang="en-US" sz="1200" dirty="0"/>
              <a:t>4.  Rather He is acting in history to work out his plans for His creation while at the same time allowing his creatures to make free choices that also determine the future in their sphere of influence.</a:t>
            </a:r>
          </a:p>
          <a:p>
            <a:pPr marL="274320" indent="-274320">
              <a:lnSpc>
                <a:spcPct val="80000"/>
              </a:lnSpc>
            </a:pPr>
            <a:r>
              <a:rPr lang="en-US" altLang="en-US" sz="1200" dirty="0"/>
              <a:t>5.  While no one can thwart the plans of God and cause His prophecies to fail, we can still make free choices that determine our own destiny.  </a:t>
            </a:r>
          </a:p>
          <a:p>
            <a:pPr marL="274320" indent="-274320">
              <a:lnSpc>
                <a:spcPct val="80000"/>
              </a:lnSpc>
            </a:pPr>
            <a:r>
              <a:rPr lang="en-US" altLang="en-US" sz="1200" dirty="0"/>
              <a:t>6.  God can always work around our choices.</a:t>
            </a:r>
          </a:p>
          <a:p>
            <a:pPr marL="274320" indent="-274320">
              <a:lnSpc>
                <a:spcPct val="80000"/>
              </a:lnSpc>
            </a:pPr>
            <a:r>
              <a:rPr lang="en-US" altLang="en-US" sz="1200" dirty="0"/>
              <a:t>7.  This means that God experiences the future in time as we do.  </a:t>
            </a:r>
          </a:p>
          <a:p>
            <a:pPr marL="274320" indent="-274320">
              <a:lnSpc>
                <a:spcPct val="80000"/>
              </a:lnSpc>
            </a:pPr>
            <a:r>
              <a:rPr lang="en-US" altLang="en-US" sz="1200" dirty="0"/>
              <a:t>8.  All heaven, including God, rejoices over one sinner that repents.  </a:t>
            </a:r>
          </a:p>
          <a:p>
            <a:pPr marL="274320" indent="-274320">
              <a:lnSpc>
                <a:spcPct val="80000"/>
              </a:lnSpc>
            </a:pPr>
            <a:r>
              <a:rPr lang="en-US" altLang="en-US" sz="1200" dirty="0"/>
              <a:t>9.  Our choices add information to the mind of God.  </a:t>
            </a:r>
          </a:p>
          <a:p>
            <a:pPr marL="274320" indent="-274320">
              <a:lnSpc>
                <a:spcPct val="80000"/>
              </a:lnSpc>
            </a:pPr>
            <a:r>
              <a:rPr lang="en-US" altLang="en-US" sz="1200" dirty="0"/>
              <a:t>10. It says also that God did not foreordain all the tragedies of life.  </a:t>
            </a:r>
          </a:p>
          <a:p>
            <a:pPr marL="274320" indent="-274320">
              <a:lnSpc>
                <a:spcPct val="80000"/>
              </a:lnSpc>
            </a:pPr>
            <a:r>
              <a:rPr lang="en-US" altLang="en-US" sz="1200" dirty="0"/>
              <a:t>11. The holocaust was not part of the divine plan: Accidents, disease, and death are a result of sin, Satan, the curse, and the wrong choices we make.</a:t>
            </a:r>
          </a:p>
          <a:p>
            <a:pPr marL="274320" indent="-274320">
              <a:lnSpc>
                <a:spcPct val="80000"/>
              </a:lnSpc>
            </a:pPr>
            <a:r>
              <a:rPr lang="en-US" altLang="en-US" sz="1200" dirty="0"/>
              <a:t>12. God goes through the tragedies of life with us and promises to work all things together for good if we love Him.</a:t>
            </a:r>
          </a:p>
          <a:p>
            <a:pPr marL="274320" indent="-274320">
              <a:lnSpc>
                <a:spcPct val="80000"/>
              </a:lnSpc>
            </a:pPr>
            <a:r>
              <a:rPr lang="en-US" altLang="en-US" sz="1200" dirty="0"/>
              <a:t>13. Our choice to pray has an effect on God.  </a:t>
            </a:r>
          </a:p>
          <a:p>
            <a:pPr marL="274320" indent="-274320">
              <a:lnSpc>
                <a:spcPct val="80000"/>
              </a:lnSpc>
            </a:pPr>
            <a:r>
              <a:rPr lang="en-US" altLang="en-US" sz="1200" dirty="0"/>
              <a:t>14. It adds something to His experience that would not be there if we chose not to pray.</a:t>
            </a:r>
          </a:p>
          <a:p>
            <a:pPr marL="274320" indent="-274320">
              <a:lnSpc>
                <a:spcPct val="80000"/>
              </a:lnSpc>
            </a:pPr>
            <a:r>
              <a:rPr lang="en-US" altLang="en-US" sz="1200" dirty="0"/>
              <a:t>15. So God can remain sympathetic and loving to us as the future unfolds and He experiences it with us.  </a:t>
            </a:r>
          </a:p>
          <a:p>
            <a:pPr marL="274320" indent="-274320">
              <a:lnSpc>
                <a:spcPct val="80000"/>
              </a:lnSpc>
            </a:pPr>
            <a:r>
              <a:rPr lang="en-US" altLang="en-US" sz="1200" dirty="0"/>
              <a:t>16. God experiences our choices when we make them, not in eternity past.  </a:t>
            </a:r>
          </a:p>
          <a:p>
            <a:pPr marL="274320" indent="-274320"/>
            <a:endParaRPr lang="en-US" dirty="0"/>
          </a:p>
          <a:p>
            <a:pPr marL="274320" indent="-274320"/>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8FA03DF1-0740-4641-8846-A13960E4BC68}" type="slidenum">
              <a:rPr kumimoji="0" lang="en-US"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4</a:t>
            </a:fld>
            <a:endParaRPr kumimoji="0" lang="en-US" sz="1200" b="0"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7793413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74320" indent="-274320"/>
            <a:r>
              <a:rPr lang="en-US" b="1" dirty="0"/>
              <a:t>B1:</a:t>
            </a:r>
          </a:p>
          <a:p>
            <a:pPr marL="274320" indent="-274320"/>
            <a:r>
              <a:rPr lang="en-US" baseline="0" dirty="0"/>
              <a:t>[See notes on linked slide.]</a:t>
            </a:r>
          </a:p>
          <a:p>
            <a:pPr marL="274320" indent="-274320"/>
            <a:endParaRPr lang="en-US" baseline="0" dirty="0"/>
          </a:p>
          <a:p>
            <a:pPr marL="274320" indent="-274320"/>
            <a:r>
              <a:rPr lang="en-US" b="1" baseline="0" dirty="0"/>
              <a:t>B2:</a:t>
            </a:r>
          </a:p>
          <a:p>
            <a:pPr marL="274320" indent="-274320"/>
            <a:r>
              <a:rPr lang="en-US" baseline="0" dirty="0"/>
              <a:t>1.  Our immediate family.</a:t>
            </a:r>
          </a:p>
          <a:p>
            <a:pPr marL="274320" indent="-274320"/>
            <a:r>
              <a:rPr lang="en-US" baseline="0" dirty="0"/>
              <a:t>2.  Our extended family including brothers and sisters, aunts, uncles, cousins, and in-laws.</a:t>
            </a:r>
          </a:p>
          <a:p>
            <a:pPr marL="274320" indent="-274320"/>
            <a:r>
              <a:rPr lang="en-US" baseline="0" dirty="0"/>
              <a:t>3.  Our church family.  </a:t>
            </a:r>
          </a:p>
          <a:p>
            <a:pPr marL="274320" indent="-274320"/>
            <a:r>
              <a:rPr lang="en-US" baseline="0" dirty="0"/>
              <a:t>4.  Our district church family: Haverhill, Amesbury, and Lowell.</a:t>
            </a:r>
          </a:p>
          <a:p>
            <a:pPr marL="274320" indent="-274320"/>
            <a:r>
              <a:rPr lang="en-US" dirty="0"/>
              <a:t>5.  Our conference church family.  </a:t>
            </a:r>
          </a:p>
          <a:p>
            <a:pPr marL="274320" indent="-274320"/>
            <a:r>
              <a:rPr lang="en-US" dirty="0"/>
              <a:t>6.  The NAD and GC church family.</a:t>
            </a:r>
          </a:p>
          <a:p>
            <a:pPr marL="274320" indent="-274320"/>
            <a:r>
              <a:rPr lang="en-US" dirty="0"/>
              <a:t>7.  Our workplace</a:t>
            </a:r>
            <a:r>
              <a:rPr lang="en-US" baseline="0" dirty="0"/>
              <a:t> community, our school communities.</a:t>
            </a:r>
          </a:p>
          <a:p>
            <a:pPr marL="274320" indent="-274320"/>
            <a:r>
              <a:rPr lang="en-US" baseline="0" dirty="0"/>
              <a:t>8.  The neighborhood in which we live.</a:t>
            </a:r>
          </a:p>
          <a:p>
            <a:pPr marL="274320" indent="-274320"/>
            <a:r>
              <a:rPr lang="en-US" baseline="0" dirty="0"/>
              <a:t>9.  Our state and our country with our elected and appointed government leaders.</a:t>
            </a:r>
          </a:p>
          <a:p>
            <a:pPr marL="274320" indent="-274320"/>
            <a:r>
              <a:rPr lang="en-US" baseline="0" dirty="0"/>
              <a:t>10. Our prayer list of those with health issues in our community of faith.</a:t>
            </a:r>
          </a:p>
          <a:p>
            <a:pPr marL="274320" indent="-274320"/>
            <a:endParaRPr lang="en-US" baseline="0" dirty="0"/>
          </a:p>
          <a:p>
            <a:pPr marL="274320" indent="-274320"/>
            <a:r>
              <a:rPr lang="en-US" b="1" baseline="0" dirty="0"/>
              <a:t>B3:</a:t>
            </a:r>
          </a:p>
          <a:p>
            <a:pPr marL="274320" indent="-274320"/>
            <a:r>
              <a:rPr lang="en-US" dirty="0"/>
              <a:t>1.  Our intercessory prayer can be like ripples when we drop a pebble into a pool of water.</a:t>
            </a:r>
          </a:p>
          <a:p>
            <a:pPr marL="274320" indent="-274320"/>
            <a:r>
              <a:rPr lang="en-US" dirty="0"/>
              <a:t>2.  Our closest “ripple group” is our family beginning with our spouse and children.</a:t>
            </a:r>
          </a:p>
          <a:p>
            <a:pPr marL="274320" indent="-274320"/>
            <a:r>
              <a:rPr lang="en-US" dirty="0"/>
              <a:t>3.  Then we go out, our next ripple group is our grandchildren and our extended family.</a:t>
            </a:r>
          </a:p>
          <a:p>
            <a:pPr marL="274320" indent="-274320"/>
            <a:r>
              <a:rPr lang="en-US" dirty="0"/>
              <a:t>4.  From there we can go to our church family our church school, our conference, the Advent movement.</a:t>
            </a:r>
          </a:p>
          <a:p>
            <a:pPr marL="274320" indent="-274320"/>
            <a:r>
              <a:rPr lang="en-US" dirty="0"/>
              <a:t>5.  The next ripple group would be our neighbors, our community, our work colleagues.</a:t>
            </a:r>
          </a:p>
          <a:p>
            <a:pPr marL="274320" indent="-274320"/>
            <a:r>
              <a:rPr lang="en-US" dirty="0"/>
              <a:t>6.  Next our country and duly elected government officials and leaders.</a:t>
            </a:r>
          </a:p>
          <a:p>
            <a:pPr marL="274320" indent="-274320">
              <a:buNone/>
            </a:pPr>
            <a:r>
              <a:rPr lang="en-US" dirty="0"/>
              <a:t>7.  Finally we would remember that we are part of the human family and the gospel is to go to all the world for a witness before Jesus comes again.</a:t>
            </a:r>
          </a:p>
          <a:p>
            <a:pPr marL="274320" indent="-274320">
              <a:buAutoNum type="arabicPeriod" startAt="7"/>
            </a:pPr>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8FA03DF1-0740-4641-8846-A13960E4BC68}" type="slidenum">
              <a:rPr kumimoji="0" lang="en-US"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5</a:t>
            </a:fld>
            <a:endParaRPr kumimoji="0" lang="en-US" sz="1200" b="0"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15052252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74320" indent="-274320"/>
            <a:r>
              <a:rPr lang="en-US" altLang="en-US" b="1" dirty="0"/>
              <a:t>B1:  Was prayer important to Him?</a:t>
            </a:r>
          </a:p>
          <a:p>
            <a:pPr marL="274320" indent="-274320"/>
            <a:r>
              <a:rPr lang="en-US" altLang="en-US" dirty="0"/>
              <a:t>1.  The gospels clearly present Jesus as a man of prayer.</a:t>
            </a:r>
          </a:p>
          <a:p>
            <a:pPr marL="274320" indent="-274320"/>
            <a:r>
              <a:rPr lang="en-US" altLang="en-US" dirty="0"/>
              <a:t>2.  There were two complimentary aspects of Jesus’ prayer life: </a:t>
            </a:r>
            <a:r>
              <a:rPr lang="en-US" altLang="en-US" b="1" dirty="0"/>
              <a:t>isolated intimacy</a:t>
            </a:r>
            <a:r>
              <a:rPr lang="en-US" altLang="en-US" dirty="0"/>
              <a:t> and </a:t>
            </a:r>
            <a:r>
              <a:rPr lang="en-US" altLang="en-US" b="1" dirty="0"/>
              <a:t>constant communion</a:t>
            </a:r>
            <a:r>
              <a:rPr lang="en-US" altLang="en-US" dirty="0"/>
              <a:t>.</a:t>
            </a:r>
          </a:p>
          <a:p>
            <a:pPr marL="274320" indent="-274320"/>
            <a:r>
              <a:rPr lang="en-US" altLang="en-US" dirty="0"/>
              <a:t>3.  He spent time alone with His Father sharing a deep intimacy of focused prayer.</a:t>
            </a:r>
          </a:p>
          <a:p>
            <a:pPr marL="274320" indent="-274320"/>
            <a:r>
              <a:rPr lang="en-US" altLang="en-US" dirty="0"/>
              <a:t>4.  But He also had a constant communion with His Father that was a moment-by-moment abiding in His presence.</a:t>
            </a:r>
          </a:p>
          <a:p>
            <a:pPr marL="274320" indent="-274320"/>
            <a:r>
              <a:rPr lang="en-US" altLang="en-US" dirty="0"/>
              <a:t>5.  Let’s look at some of the texts that describe these two aspects of Jesus’ prayer life.</a:t>
            </a:r>
          </a:p>
          <a:p>
            <a:pPr marL="274320" indent="-274320"/>
            <a:r>
              <a:rPr lang="en-US" altLang="en-US" dirty="0"/>
              <a:t>[Click link to two slides.]</a:t>
            </a:r>
          </a:p>
          <a:p>
            <a:pPr marL="274320" indent="-274320"/>
            <a:endParaRPr lang="en-US" altLang="en-US" dirty="0"/>
          </a:p>
          <a:p>
            <a:pPr marL="274320" indent="-274320"/>
            <a:r>
              <a:rPr lang="en-US" altLang="en-US" b="1" dirty="0"/>
              <a:t>B2:</a:t>
            </a:r>
          </a:p>
          <a:p>
            <a:pPr marL="274320" indent="-274320"/>
            <a:r>
              <a:rPr lang="en-US" altLang="en-US" dirty="0"/>
              <a:t>1.  Go and do likewise!</a:t>
            </a:r>
          </a:p>
          <a:p>
            <a:pPr marL="274320" indent="-274320"/>
            <a:r>
              <a:rPr lang="en-US" altLang="en-US" dirty="0"/>
              <a:t>2.  If Jesus, the sinless Son of God needed to pray, how much more do we.</a:t>
            </a:r>
          </a:p>
          <a:p>
            <a:pPr marL="274320" indent="-274320"/>
            <a:r>
              <a:rPr lang="en-US" altLang="en-US" dirty="0"/>
              <a:t>3.  If He took time for isolated intimacy with His Father how much more should we.</a:t>
            </a:r>
          </a:p>
          <a:p>
            <a:pPr marL="274320" indent="-274320"/>
            <a:r>
              <a:rPr lang="en-US" altLang="en-US" dirty="0"/>
              <a:t>4.  If He was living life in constant communion with His Father, how much more should we.</a:t>
            </a:r>
          </a:p>
          <a:p>
            <a:pPr marL="274320" indent="-274320"/>
            <a:r>
              <a:rPr lang="en-US" altLang="en-US" dirty="0"/>
              <a:t>5.  Jesus sets the biblical example for us.</a:t>
            </a:r>
          </a:p>
          <a:p>
            <a:pPr marL="274320" indent="-274320"/>
            <a:r>
              <a:rPr lang="en-US" altLang="en-US" dirty="0"/>
              <a:t>6.  So let’s find that solitary place where we can pour out our heart to God.</a:t>
            </a:r>
          </a:p>
          <a:p>
            <a:pPr marL="274320" indent="-274320"/>
            <a:r>
              <a:rPr lang="en-US" altLang="en-US" dirty="0"/>
              <a:t>7.  And let’s be aware of God’s presence with us each moment of the day so we can stay in constant communion with Him.</a:t>
            </a:r>
          </a:p>
          <a:p>
            <a:pPr marL="274320" indent="-274320"/>
            <a:r>
              <a:rPr lang="en-US" altLang="en-US" dirty="0"/>
              <a:t>8.  If Jesus made prayer a priority in His life, how much more do we need to do the same.</a:t>
            </a:r>
          </a:p>
          <a:p>
            <a:pPr marL="274320" indent="-274320"/>
            <a:endParaRPr lang="en-US" altLang="en-US" dirty="0"/>
          </a:p>
          <a:p>
            <a:pPr marL="274320" indent="-274320"/>
            <a:r>
              <a:rPr lang="en-US" altLang="en-US" b="1" dirty="0"/>
              <a:t>B3:</a:t>
            </a:r>
          </a:p>
          <a:p>
            <a:pPr marL="274320" indent="-274320"/>
            <a:r>
              <a:rPr lang="en-US" altLang="en-US" dirty="0"/>
              <a:t>[See notes on linked slide.]</a:t>
            </a:r>
          </a:p>
          <a:p>
            <a:pPr marL="274320" indent="-274320"/>
            <a:endParaRPr lang="en-US" altLang="en-US" dirty="0"/>
          </a:p>
          <a:p>
            <a:pPr marL="274320" indent="-274320"/>
            <a:r>
              <a:rPr lang="en-US" altLang="en-US" b="1" dirty="0"/>
              <a:t>B4:</a:t>
            </a:r>
          </a:p>
          <a:p>
            <a:pPr marL="274320" indent="-274320"/>
            <a:r>
              <a:rPr lang="en-US" altLang="en-US" dirty="0"/>
              <a:t>[See notes on linked slide.]</a:t>
            </a:r>
          </a:p>
          <a:p>
            <a:pPr marL="274320" indent="-274320"/>
            <a:endParaRPr lang="en-US" altLang="en-US" dirty="0"/>
          </a:p>
          <a:p>
            <a:pPr marL="274320" indent="-274320"/>
            <a:r>
              <a:rPr lang="en-US" altLang="en-US" b="1" dirty="0"/>
              <a:t>B5:</a:t>
            </a:r>
          </a:p>
          <a:p>
            <a:pPr marL="274320" indent="-274320"/>
            <a:r>
              <a:rPr lang="en-US" altLang="en-US" dirty="0"/>
              <a:t>1.  I don’t have a problem praying the Lord’s prayer verbatim.</a:t>
            </a:r>
          </a:p>
          <a:p>
            <a:pPr marL="274320" indent="-274320"/>
            <a:r>
              <a:rPr lang="en-US" altLang="en-US" dirty="0"/>
              <a:t>2.  In fact, that is the way we get all of our kids to pray when we open and close Sabbath.</a:t>
            </a:r>
          </a:p>
          <a:p>
            <a:pPr marL="274320" indent="-274320"/>
            <a:r>
              <a:rPr lang="en-US" altLang="en-US" dirty="0"/>
              <a:t>3.  But I think it was more likely that the Lord was giving His disciples an outline for the kinds of things they could pray about.</a:t>
            </a:r>
          </a:p>
          <a:p>
            <a:pPr marL="274320" indent="-274320"/>
            <a:r>
              <a:rPr lang="en-US" altLang="en-US" dirty="0"/>
              <a:t>4.  They could use each phrase of the Lord’s prayer as the main point of an outline and fill in additional related points in prayer.</a:t>
            </a:r>
          </a:p>
          <a:p>
            <a:pPr marL="274320" indent="-274320"/>
            <a:r>
              <a:rPr lang="en-US" altLang="en-US" dirty="0"/>
              <a:t>5.  So let’s have a look at how that could play out.</a:t>
            </a:r>
          </a:p>
          <a:p>
            <a:pPr marL="274320" indent="-274320"/>
            <a:r>
              <a:rPr lang="en-US" altLang="en-US" dirty="0"/>
              <a:t>[Click link]</a:t>
            </a:r>
          </a:p>
          <a:p>
            <a:pPr marL="274320" indent="-274320"/>
            <a:r>
              <a:rPr lang="en-US" altLang="en-US" dirty="0"/>
              <a:t>[See notes on linked slide.]</a:t>
            </a:r>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8FA03DF1-0740-4641-8846-A13960E4BC68}" type="slidenum">
              <a:rPr kumimoji="0" lang="en-US"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6</a:t>
            </a:fld>
            <a:endParaRPr kumimoji="0" lang="en-US" sz="1200" b="0"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21508531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74320" indent="-457200"/>
            <a:r>
              <a:rPr lang="en-US" b="1" dirty="0"/>
              <a:t>B1:</a:t>
            </a:r>
          </a:p>
          <a:p>
            <a:pPr marL="274320" indent="-457200"/>
            <a:r>
              <a:rPr lang="en-US" sz="1200" b="0" i="0" kern="1200" dirty="0">
                <a:solidFill>
                  <a:schemeClr val="tx1"/>
                </a:solidFill>
                <a:effectLst/>
                <a:latin typeface="+mn-lt"/>
                <a:ea typeface="+mn-ea"/>
                <a:cs typeface="+mn-cs"/>
              </a:rPr>
              <a:t>1.  The Bible points to God answering according to His wisdom, timing, and purposes rather than always giving the answer in the way or time we expect.</a:t>
            </a:r>
          </a:p>
          <a:p>
            <a:pPr marL="274320" indent="-457200"/>
            <a:r>
              <a:rPr lang="en-US" sz="1200" b="0" i="0" kern="1200" dirty="0">
                <a:solidFill>
                  <a:schemeClr val="tx1"/>
                </a:solidFill>
                <a:effectLst/>
                <a:latin typeface="+mn-lt"/>
                <a:ea typeface="+mn-ea"/>
                <a:cs typeface="+mn-cs"/>
              </a:rPr>
              <a:t>2.  At times we can pray for things that are not in line with the will of God.</a:t>
            </a:r>
          </a:p>
          <a:p>
            <a:pPr marL="274320" indent="-457200"/>
            <a:r>
              <a:rPr lang="en-US" sz="1200" b="1" i="0" kern="1200" dirty="0">
                <a:solidFill>
                  <a:schemeClr val="tx1"/>
                </a:solidFill>
                <a:effectLst/>
                <a:latin typeface="+mn-lt"/>
                <a:ea typeface="+mn-ea"/>
                <a:cs typeface="+mn-cs"/>
              </a:rPr>
              <a:t>1 John 5:14 KJV </a:t>
            </a:r>
            <a:r>
              <a:rPr lang="en-US" sz="1200" b="0" i="0" kern="1200" dirty="0">
                <a:solidFill>
                  <a:schemeClr val="tx1"/>
                </a:solidFill>
                <a:effectLst/>
                <a:latin typeface="+mn-lt"/>
                <a:ea typeface="+mn-ea"/>
                <a:cs typeface="+mn-cs"/>
              </a:rPr>
              <a:t>- And this is the confidence that we have in him, that, if we ask any thing according to his will, he heareth us:</a:t>
            </a:r>
          </a:p>
          <a:p>
            <a:pPr marL="274320" indent="-457200"/>
            <a:r>
              <a:rPr lang="en-US" dirty="0"/>
              <a:t>3.  Even if it is God’s will, there are certain prayers that may not get answered.</a:t>
            </a:r>
          </a:p>
          <a:p>
            <a:pPr marL="274320" indent="-457200"/>
            <a:r>
              <a:rPr lang="en-US" dirty="0"/>
              <a:t>4.  We can pray for the salvation of a loved one, but God will not override our loved one’s freedom of choice.</a:t>
            </a:r>
          </a:p>
          <a:p>
            <a:pPr marL="274320" indent="-457200"/>
            <a:r>
              <a:rPr lang="en-US" dirty="0"/>
              <a:t>5.  God will have all men to be saved, but not all men choose to be saved.</a:t>
            </a:r>
          </a:p>
          <a:p>
            <a:pPr marL="274320" indent="-457200"/>
            <a:r>
              <a:rPr lang="en-US" dirty="0"/>
              <a:t>6.  Even Jesus had His prayer for deliverance denied by the Father.</a:t>
            </a:r>
          </a:p>
          <a:p>
            <a:pPr marL="274320" indent="-457200"/>
            <a:r>
              <a:rPr lang="en-US" b="1" dirty="0"/>
              <a:t>Mark 14:36 KJV</a:t>
            </a:r>
            <a:r>
              <a:rPr lang="en-US" dirty="0"/>
              <a:t> - And he said, Abba, Father, all things are possible unto thee; take away this cup from me: nevertheless not what I will, but what thou wilt.</a:t>
            </a:r>
          </a:p>
          <a:p>
            <a:pPr marL="274320" indent="-457200"/>
            <a:r>
              <a:rPr lang="en-US" dirty="0"/>
              <a:t>7.  Three times Jesus asked, but, if the Father had delivered Jesus from His hour of death all of us sinners would perish.</a:t>
            </a:r>
          </a:p>
          <a:p>
            <a:pPr marL="274320" indent="-457200"/>
            <a:r>
              <a:rPr lang="en-US" dirty="0"/>
              <a:t>8.  It was God’s will to lay on Him the iniquity of us all.</a:t>
            </a:r>
          </a:p>
          <a:p>
            <a:pPr marL="274320" indent="-457200"/>
            <a:r>
              <a:rPr lang="en-US" dirty="0"/>
              <a:t>9.  So, we need to pray according to the will of God, and, even then, God may be constrained by other factors to say no to our prayer.</a:t>
            </a:r>
          </a:p>
          <a:p>
            <a:pPr marL="274320" indent="-457200"/>
            <a:r>
              <a:rPr lang="en-US" dirty="0"/>
              <a:t>10. There may be certain rules of engagement in the GC that limit God in the use of miraculous intervention to deliver us from disease and death.</a:t>
            </a:r>
          </a:p>
          <a:p>
            <a:pPr marL="274320" indent="-457200"/>
            <a:r>
              <a:rPr lang="en-US" dirty="0"/>
              <a:t>11. Many in the early church were martyred for their faith, but God did not intervene to miraculously deliver them.</a:t>
            </a:r>
          </a:p>
          <a:p>
            <a:pPr marL="274320" indent="-457200"/>
            <a:r>
              <a:rPr lang="en-US" dirty="0"/>
              <a:t>12. God is loving and compassionate, but we still all die the first death according to the curse for Adam’s sin.</a:t>
            </a:r>
          </a:p>
          <a:p>
            <a:pPr marL="274320" indent="-457200"/>
            <a:endParaRPr lang="en-US" dirty="0"/>
          </a:p>
          <a:p>
            <a:pPr marL="274320" indent="-457200"/>
            <a:r>
              <a:rPr lang="en-US" b="1" dirty="0"/>
              <a:t>B2:</a:t>
            </a:r>
          </a:p>
          <a:p>
            <a:pPr marL="274320" indent="-457200"/>
            <a:r>
              <a:rPr lang="en-US" dirty="0"/>
              <a:t>1.  If you’re a Calvinist that believes every detail of the future has been fixed by predestination in eternity past, then the answer is no.</a:t>
            </a:r>
          </a:p>
          <a:p>
            <a:pPr marL="274320" indent="-457200"/>
            <a:r>
              <a:rPr lang="en-US" dirty="0"/>
              <a:t>2.  For a Calvinist, prayer may help you accept the future but it doesn’t change it.</a:t>
            </a:r>
          </a:p>
          <a:p>
            <a:pPr marL="274320" indent="-457200"/>
            <a:r>
              <a:rPr lang="en-US" dirty="0"/>
              <a:t>3.  However, if you believe that God has planned the outline of the future but not fixed all its details, then the answer is Yes, prayer changes things.</a:t>
            </a:r>
          </a:p>
          <a:p>
            <a:pPr marL="274320" indent="-457200"/>
            <a:r>
              <a:rPr lang="en-US" dirty="0"/>
              <a:t>4.  We can look at Hezekiah’s prayer.</a:t>
            </a:r>
          </a:p>
          <a:p>
            <a:pPr marL="274320" indent="-457200"/>
            <a:r>
              <a:rPr lang="en-US" dirty="0"/>
              <a:t>5.  If he had chosen not to pray, he would have died.</a:t>
            </a:r>
          </a:p>
          <a:p>
            <a:pPr marL="274320" indent="-457200"/>
            <a:r>
              <a:rPr lang="en-US" dirty="0"/>
              <a:t>6.  Because he prayed, God gave him 15 additional years of life.</a:t>
            </a:r>
          </a:p>
          <a:p>
            <a:pPr marL="274320" indent="-457200"/>
            <a:r>
              <a:rPr lang="en-US" dirty="0"/>
              <a:t>7.  Prayer definitely changed things for Hezekiah.</a:t>
            </a:r>
          </a:p>
          <a:p>
            <a:pPr marL="274320" indent="-457200"/>
            <a:r>
              <a:rPr lang="en-US" dirty="0"/>
              <a:t>8.  But even more than Hezekiah, prayer determines our own destiny.</a:t>
            </a:r>
          </a:p>
          <a:p>
            <a:pPr marL="274320" indent="-457200"/>
            <a:r>
              <a:rPr lang="en-US" dirty="0"/>
              <a:t>9.  Without prayer we end up with eternal death.</a:t>
            </a:r>
          </a:p>
          <a:p>
            <a:pPr marL="274320" indent="-457200"/>
            <a:r>
              <a:rPr lang="en-US" dirty="0"/>
              <a:t>10. With prayer, receiving Jesus as our Savior, confessing our sin, building a personal relationship with Him as Savior, Lord and Friend, we end up with eternal life.</a:t>
            </a:r>
          </a:p>
          <a:p>
            <a:pPr marL="274320" indent="-457200"/>
            <a:r>
              <a:rPr lang="en-US" dirty="0"/>
              <a:t>11. Prayer changes you; it changes your character; it changes your status before God; it changes your future; it changes your destiny.</a:t>
            </a:r>
          </a:p>
          <a:p>
            <a:pPr marL="274320" indent="-457200"/>
            <a:endParaRPr lang="en-US" dirty="0"/>
          </a:p>
          <a:p>
            <a:pPr marL="274320" indent="-457200"/>
            <a:r>
              <a:rPr lang="en-US" b="1" dirty="0"/>
              <a:t>B3:</a:t>
            </a:r>
          </a:p>
          <a:p>
            <a:pPr marL="274320" indent="-457200"/>
            <a:r>
              <a:rPr lang="en-US" dirty="0"/>
              <a:t>[See notes on linked slide]</a:t>
            </a:r>
          </a:p>
          <a:p>
            <a:pPr marL="274320" indent="-457200"/>
            <a:endParaRPr lang="en-US" dirty="0"/>
          </a:p>
          <a:p>
            <a:pPr marL="274320" indent="-457200"/>
            <a:r>
              <a:rPr lang="en-US" dirty="0"/>
              <a:t>B4: </a:t>
            </a:r>
          </a:p>
          <a:p>
            <a:pPr marL="274320" indent="-457200"/>
            <a:r>
              <a:rPr lang="en-US" dirty="0"/>
              <a:t>1.  There may be preferred ways to pray, but the Bible provides a wide latitude on acceptable prayer.</a:t>
            </a:r>
          </a:p>
          <a:p>
            <a:pPr marL="274320" indent="-457200"/>
            <a:r>
              <a:rPr lang="en-US" dirty="0"/>
              <a:t>2.  It is wrong to pray to idols or any other being except the true and living God.</a:t>
            </a:r>
          </a:p>
          <a:p>
            <a:pPr marL="274320" indent="-457200"/>
            <a:r>
              <a:rPr lang="en-US" dirty="0"/>
              <a:t>3.  It is wrong to pray to Mary and the “saints.”</a:t>
            </a:r>
          </a:p>
          <a:p>
            <a:pPr marL="274320" indent="-457200"/>
            <a:r>
              <a:rPr lang="en-US" dirty="0"/>
              <a:t>4.  It is wrong to pray hypocritical prayers for show, or repetitious prayers.</a:t>
            </a:r>
          </a:p>
          <a:p>
            <a:pPr marL="274320" indent="-457200"/>
            <a:r>
              <a:rPr lang="en-US" dirty="0"/>
              <a:t>5.  But beyond these, there are many acceptable ways to pray.</a:t>
            </a:r>
          </a:p>
          <a:p>
            <a:pPr marL="274320" indent="-457200"/>
            <a:r>
              <a:rPr lang="en-US" dirty="0"/>
              <a:t>6.  We may say it is preferred to kneel in prayer as a sign of respect and submission and devotion to God.</a:t>
            </a:r>
          </a:p>
          <a:p>
            <a:pPr marL="274320" indent="-457200"/>
            <a:r>
              <a:rPr lang="en-US" dirty="0"/>
              <a:t>7.  It may be preferred to pray with our eyes closed to avoid distractions as we pray.</a:t>
            </a:r>
          </a:p>
          <a:p>
            <a:pPr marL="274320" indent="-457200"/>
            <a:r>
              <a:rPr lang="en-US" dirty="0"/>
              <a:t>8.  It may be preferred to pray with our hands folded or palms up to indicate a willingness to receive from God.</a:t>
            </a:r>
          </a:p>
          <a:p>
            <a:pPr marL="274320" indent="-457200"/>
            <a:r>
              <a:rPr lang="en-US" dirty="0"/>
              <a:t>9.  But the Bible certainly doesn’t restrict us to these ways of praying.</a:t>
            </a:r>
          </a:p>
          <a:p>
            <a:pPr marL="274320" indent="-457200"/>
            <a:r>
              <a:rPr lang="en-US" dirty="0"/>
              <a:t>10. We can pray standing, sitting, walking, running, or driving.</a:t>
            </a:r>
          </a:p>
          <a:p>
            <a:pPr marL="274320" indent="-457200"/>
            <a:r>
              <a:rPr lang="en-US" dirty="0"/>
              <a:t>11. We can pray with our eyes open, which I hope is the case when we’re driving.</a:t>
            </a:r>
          </a:p>
          <a:p>
            <a:pPr marL="274320" indent="-457200"/>
            <a:r>
              <a:rPr lang="en-US" dirty="0"/>
              <a:t>12. We can bow our heads or look up to heaven.</a:t>
            </a:r>
          </a:p>
          <a:p>
            <a:pPr marL="274320" indent="-457200"/>
            <a:r>
              <a:rPr lang="en-US" dirty="0"/>
              <a:t>13. We can pray at any time and in any place.</a:t>
            </a:r>
          </a:p>
          <a:p>
            <a:pPr marL="274320" indent="-457200"/>
            <a:r>
              <a:rPr lang="en-US" dirty="0"/>
              <a:t>14. We can pray silently in our head, in a whisper, in an audible voice, or in a song.</a:t>
            </a:r>
          </a:p>
          <a:p>
            <a:pPr marL="274320" indent="-457200"/>
            <a:r>
              <a:rPr lang="en-US" sz="1200" b="0" i="0" kern="1200" dirty="0">
                <a:solidFill>
                  <a:schemeClr val="tx1"/>
                </a:solidFill>
                <a:effectLst/>
                <a:latin typeface="+mn-lt"/>
                <a:ea typeface="+mn-ea"/>
                <a:cs typeface="+mn-cs"/>
              </a:rPr>
              <a:t>15. We can pray in private devotions or public gatherings.</a:t>
            </a:r>
          </a:p>
          <a:p>
            <a:pPr marL="274320" indent="-457200"/>
            <a:r>
              <a:rPr lang="en-US" sz="1200" b="0" i="0" kern="1200" dirty="0">
                <a:solidFill>
                  <a:schemeClr val="tx1"/>
                </a:solidFill>
                <a:effectLst/>
                <a:latin typeface="+mn-lt"/>
                <a:ea typeface="+mn-ea"/>
                <a:cs typeface="+mn-cs"/>
              </a:rPr>
              <a:t>16. We can pray for ourselves or for others.</a:t>
            </a:r>
          </a:p>
          <a:p>
            <a:pPr marL="274320" indent="-457200"/>
            <a:r>
              <a:rPr lang="en-US" sz="1200" b="0" i="0" kern="1200" dirty="0">
                <a:solidFill>
                  <a:schemeClr val="tx1"/>
                </a:solidFill>
                <a:effectLst/>
                <a:latin typeface="+mn-lt"/>
                <a:ea typeface="+mn-ea"/>
                <a:cs typeface="+mn-cs"/>
              </a:rPr>
              <a:t>17. As long as we are sincere and humble our prayers are acceptable to God.</a:t>
            </a:r>
          </a:p>
          <a:p>
            <a:pPr marL="274320" indent="-457200"/>
            <a:endParaRPr lang="en-US" sz="1200" b="0" i="0" kern="1200" dirty="0">
              <a:solidFill>
                <a:schemeClr val="tx1"/>
              </a:solidFill>
              <a:effectLst/>
              <a:latin typeface="+mn-lt"/>
              <a:ea typeface="+mn-ea"/>
              <a:cs typeface="+mn-cs"/>
            </a:endParaRPr>
          </a:p>
          <a:p>
            <a:pPr marL="274320" indent="-457200"/>
            <a:r>
              <a:rPr lang="en-US" b="1" dirty="0"/>
              <a:t>B5:</a:t>
            </a:r>
          </a:p>
          <a:p>
            <a:pPr marL="274320" indent="-457200"/>
            <a:r>
              <a:rPr lang="en-US" dirty="0"/>
              <a:t>[See notes on linked slide.]</a:t>
            </a:r>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8FA03DF1-0740-4641-8846-A13960E4BC68}" type="slidenum">
              <a:rPr kumimoji="0" lang="en-US"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7</a:t>
            </a:fld>
            <a:endParaRPr kumimoji="0" lang="en-US" sz="1200" b="0"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3640361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E88C43-A5A7-7F50-203D-0B169EEA2D2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AAA0043-D596-9E8B-F863-DB532FABE6D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C53ECAC-82E4-6AEC-8770-FF3DF7C78E8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30752F2-7D19-7420-2F8C-78F944D00DB9}"/>
              </a:ext>
            </a:extLst>
          </p:cNvPr>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8FA03DF1-0740-4641-8846-A13960E4BC68}" type="slidenum">
              <a:rPr kumimoji="0" lang="en-US"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8</a:t>
            </a:fld>
            <a:endParaRPr kumimoji="0" lang="en-US" sz="1200" b="0"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28959739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126286-5CEB-A5DC-F80B-413401387F8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7CFE37E-EF5A-9408-ABFE-BB7CFD41154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3CA1F0C-7B57-B56A-B9A2-0544C5238C51}"/>
              </a:ext>
            </a:extLst>
          </p:cNvPr>
          <p:cNvSpPr>
            <a:spLocks noGrp="1"/>
          </p:cNvSpPr>
          <p:nvPr>
            <p:ph type="body" idx="1"/>
          </p:nvPr>
        </p:nvSpPr>
        <p:spPr/>
        <p:txBody>
          <a:bodyPr/>
          <a:lstStyle/>
          <a:p>
            <a:pPr marL="0" indent="0">
              <a:buFontTx/>
              <a:buNone/>
            </a:pPr>
            <a:endParaRPr lang="en-US" dirty="0"/>
          </a:p>
        </p:txBody>
      </p:sp>
      <p:sp>
        <p:nvSpPr>
          <p:cNvPr id="4" name="Slide Number Placeholder 3">
            <a:extLst>
              <a:ext uri="{FF2B5EF4-FFF2-40B4-BE49-F238E27FC236}">
                <a16:creationId xmlns:a16="http://schemas.microsoft.com/office/drawing/2014/main" id="{D8BD811E-F6FE-EBBF-D285-C073F4F96D24}"/>
              </a:ext>
            </a:extLst>
          </p:cNvPr>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8FA03DF1-0740-4641-8846-A13960E4BC68}" type="slidenum">
              <a:rPr kumimoji="0" lang="en-US"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9</a:t>
            </a:fld>
            <a:endParaRPr kumimoji="0" lang="en-US" sz="1200" b="0"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27840088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bg>
      <p:bgPr>
        <a:blipFill dpi="0" rotWithShape="0">
          <a:blip r:embed="rId2">
            <a:lum/>
          </a:blip>
          <a:srcRect/>
          <a:stretch>
            <a:fillRect/>
          </a:stretch>
        </a:blip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3810000" y="1143001"/>
            <a:ext cx="4953000" cy="1524000"/>
          </a:xfrm>
        </p:spPr>
        <p:txBody>
          <a:bodyPr/>
          <a:lstStyle>
            <a:lvl1pPr>
              <a:defRPr/>
            </a:lvl1pPr>
          </a:lstStyle>
          <a:p>
            <a:pPr lvl="0"/>
            <a:r>
              <a:rPr lang="en-US" noProof="0" dirty="0"/>
              <a:t>Click to edit Master title style</a:t>
            </a:r>
          </a:p>
        </p:txBody>
      </p:sp>
      <p:sp>
        <p:nvSpPr>
          <p:cNvPr id="4099" name="Rectangle 3"/>
          <p:cNvSpPr>
            <a:spLocks noGrp="1" noChangeArrowheads="1"/>
          </p:cNvSpPr>
          <p:nvPr>
            <p:ph type="subTitle" idx="1"/>
          </p:nvPr>
        </p:nvSpPr>
        <p:spPr>
          <a:xfrm>
            <a:off x="4343400" y="3581400"/>
            <a:ext cx="4495800" cy="1371600"/>
          </a:xfrm>
        </p:spPr>
        <p:txBody>
          <a:bodyPr/>
          <a:lstStyle>
            <a:lvl1pPr marL="0" indent="0" algn="ctr">
              <a:buFontTx/>
              <a:buNone/>
              <a:defRPr/>
            </a:lvl1pPr>
          </a:lstStyle>
          <a:p>
            <a:pPr lvl="0"/>
            <a:r>
              <a:rPr lang="en-US" noProof="0" dirty="0"/>
              <a:t>Click to edit Master subtitle style</a:t>
            </a:r>
          </a:p>
        </p:txBody>
      </p:sp>
    </p:spTree>
    <p:extLst>
      <p:ext uri="{BB962C8B-B14F-4D97-AF65-F5344CB8AC3E}">
        <p14:creationId xmlns:p14="http://schemas.microsoft.com/office/powerpoint/2010/main" val="2703051468"/>
      </p:ext>
    </p:extLst>
  </p:cSld>
  <p:clrMapOvr>
    <a:masterClrMapping/>
  </p:clrMapOvr>
  <p:transition spd="med">
    <p:rand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0">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i="0" baseline="0"/>
            </a:lvl1pPr>
          </a:lstStyle>
          <a:p>
            <a:r>
              <a:rPr lang="en-US" dirty="0"/>
              <a:t>Click to edit Master title style</a:t>
            </a:r>
          </a:p>
        </p:txBody>
      </p:sp>
      <p:sp>
        <p:nvSpPr>
          <p:cNvPr id="3" name="Content Placeholder 2"/>
          <p:cNvSpPr>
            <a:spLocks noGrp="1"/>
          </p:cNvSpPr>
          <p:nvPr>
            <p:ph idx="1"/>
          </p:nvPr>
        </p:nvSpPr>
        <p:spPr/>
        <p:txBody>
          <a:bodyPr>
            <a:normAutofit/>
          </a:bodyPr>
          <a:lstStyle>
            <a:lvl1pPr>
              <a:defRPr b="1" i="0" baseline="0"/>
            </a:lvl1pPr>
            <a:lvl2pPr>
              <a:defRPr b="1" i="0" baseline="0"/>
            </a:lvl2pPr>
            <a:lvl3pPr>
              <a:defRPr b="1" i="0" baseline="0"/>
            </a:lvl3pPr>
            <a:lvl4pPr>
              <a:defRPr b="1" i="0" baseline="0"/>
            </a:lvl4pPr>
            <a:lvl5pPr>
              <a:defRPr b="1" i="0" baseline="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220276372"/>
      </p:ext>
    </p:extLst>
  </p:cSld>
  <p:clrMapOvr>
    <a:masterClrMapping/>
  </p:clrMapOvr>
  <p:transition spd="med">
    <p:rand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bg>
      <p:bgPr>
        <a:blipFill dpi="0" rotWithShape="0">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3400" y="609600"/>
            <a:ext cx="7772400" cy="1112838"/>
          </a:xfrm>
        </p:spPr>
        <p:txBody>
          <a:bodyPr/>
          <a:lstStyle>
            <a:lvl1pPr>
              <a:defRPr b="1"/>
            </a:lvl1pPr>
          </a:lstStyle>
          <a:p>
            <a:r>
              <a:rPr lang="en-US" dirty="0"/>
              <a:t>Click to edit Master title style</a:t>
            </a:r>
          </a:p>
        </p:txBody>
      </p:sp>
      <p:sp>
        <p:nvSpPr>
          <p:cNvPr id="5" name="Rectangle 3"/>
          <p:cNvSpPr>
            <a:spLocks noGrp="1" noChangeArrowheads="1"/>
          </p:cNvSpPr>
          <p:nvPr>
            <p:ph idx="1"/>
          </p:nvPr>
        </p:nvSpPr>
        <p:spPr bwMode="auto">
          <a:xfrm>
            <a:off x="533400" y="1905000"/>
            <a:ext cx="7772400" cy="4449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ormAutofit/>
          </a:bodyPr>
          <a:lstStyle>
            <a:lvl1pPr>
              <a:defRPr b="1"/>
            </a:lvl1pPr>
          </a:lstStyle>
          <a:p>
            <a:pPr lvl="0"/>
            <a:r>
              <a:rPr lang="en-US" noProof="0" dirty="0"/>
              <a:t>Click</a:t>
            </a:r>
          </a:p>
        </p:txBody>
      </p:sp>
    </p:spTree>
    <p:extLst>
      <p:ext uri="{BB962C8B-B14F-4D97-AF65-F5344CB8AC3E}">
        <p14:creationId xmlns:p14="http://schemas.microsoft.com/office/powerpoint/2010/main" val="2028086995"/>
      </p:ext>
    </p:extLst>
  </p:cSld>
  <p:clrMapOvr>
    <a:masterClrMapping/>
  </p:clrMapOvr>
  <p:transition spd="med">
    <p:rand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Custom Layout">
    <p:bg>
      <p:bgPr>
        <a:blipFill dpi="0" rotWithShape="0">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85800" y="457200"/>
            <a:ext cx="7620000" cy="990600"/>
          </a:xfrm>
        </p:spPr>
        <p:txBody>
          <a:bodyPr/>
          <a:lstStyle>
            <a:lvl1pPr>
              <a:defRPr b="1"/>
            </a:lvl1pPr>
          </a:lstStyle>
          <a:p>
            <a:r>
              <a:rPr lang="en-US" dirty="0"/>
              <a:t>Click to edit Master title style</a:t>
            </a:r>
          </a:p>
        </p:txBody>
      </p:sp>
      <p:sp>
        <p:nvSpPr>
          <p:cNvPr id="4" name="Content Placeholder 3"/>
          <p:cNvSpPr>
            <a:spLocks noGrp="1"/>
          </p:cNvSpPr>
          <p:nvPr>
            <p:ph sz="quarter" idx="10"/>
          </p:nvPr>
        </p:nvSpPr>
        <p:spPr>
          <a:xfrm>
            <a:off x="609600" y="1905000"/>
            <a:ext cx="3581400" cy="4267200"/>
          </a:xfrm>
        </p:spPr>
        <p:txBody>
          <a:bodyPr>
            <a:normAutofit/>
          </a:bodyPr>
          <a:lstStyle>
            <a:lvl1pPr>
              <a:defRPr b="1"/>
            </a:lvl1pPr>
            <a:lvl2pPr>
              <a:defRPr b="1"/>
            </a:lvl2pPr>
            <a:lvl3pPr>
              <a:defRPr b="1"/>
            </a:lvl3pPr>
            <a:lvl4pPr>
              <a:defRPr b="1"/>
            </a:lvl4pPr>
            <a:lvl5pPr>
              <a:defRPr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5"/>
          <p:cNvSpPr>
            <a:spLocks noGrp="1"/>
          </p:cNvSpPr>
          <p:nvPr>
            <p:ph sz="quarter" idx="11"/>
          </p:nvPr>
        </p:nvSpPr>
        <p:spPr>
          <a:xfrm>
            <a:off x="4419600" y="1905000"/>
            <a:ext cx="3810000" cy="4267200"/>
          </a:xfrm>
        </p:spPr>
        <p:txBody>
          <a:bodyPr>
            <a:normAutofit/>
          </a:bodyPr>
          <a:lstStyle>
            <a:lvl1pPr>
              <a:defRPr b="1"/>
            </a:lvl1pPr>
            <a:lvl2pPr>
              <a:defRPr b="1"/>
            </a:lvl2pPr>
            <a:lvl3pPr>
              <a:defRPr b="1"/>
            </a:lvl3pPr>
            <a:lvl4pPr>
              <a:defRPr b="1"/>
            </a:lvl4pPr>
            <a:lvl5pPr>
              <a:defRPr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066486915"/>
      </p:ext>
    </p:extLst>
  </p:cSld>
  <p:clrMapOvr>
    <a:masterClrMapping/>
  </p:clrMapOvr>
  <p:transition spd="med">
    <p:rand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Custom Layout">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3400" y="609600"/>
            <a:ext cx="7772400" cy="1112838"/>
          </a:xfrm>
        </p:spPr>
        <p:txBody>
          <a:bodyPr/>
          <a:lstStyle/>
          <a:p>
            <a:r>
              <a:rPr lang="en-US" dirty="0"/>
              <a:t>Click to edit Master title style</a:t>
            </a:r>
          </a:p>
        </p:txBody>
      </p:sp>
      <p:sp>
        <p:nvSpPr>
          <p:cNvPr id="5" name="Rectangle 3"/>
          <p:cNvSpPr>
            <a:spLocks noGrp="1" noChangeArrowheads="1"/>
          </p:cNvSpPr>
          <p:nvPr>
            <p:ph idx="1"/>
          </p:nvPr>
        </p:nvSpPr>
        <p:spPr bwMode="auto">
          <a:xfrm>
            <a:off x="533400" y="1905000"/>
            <a:ext cx="7772400" cy="4449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lvl1pPr>
          </a:lstStyle>
          <a:p>
            <a:pPr lvl="0"/>
            <a:endParaRPr lang="en-US" noProof="0" dirty="0"/>
          </a:p>
        </p:txBody>
      </p:sp>
    </p:spTree>
    <p:extLst>
      <p:ext uri="{BB962C8B-B14F-4D97-AF65-F5344CB8AC3E}">
        <p14:creationId xmlns:p14="http://schemas.microsoft.com/office/powerpoint/2010/main" val="1844114447"/>
      </p:ext>
    </p:extLst>
  </p:cSld>
  <p:clrMapOvr>
    <a:masterClrMapping/>
  </p:clrMapOvr>
  <p:transition spd="med">
    <p:rand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0">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i="0" baseline="0"/>
            </a:lvl1pPr>
          </a:lstStyle>
          <a:p>
            <a:r>
              <a:rPr lang="en-US" dirty="0"/>
              <a:t>Click to edit Master title style</a:t>
            </a:r>
          </a:p>
        </p:txBody>
      </p:sp>
      <p:sp>
        <p:nvSpPr>
          <p:cNvPr id="3" name="Content Placeholder 2"/>
          <p:cNvSpPr>
            <a:spLocks noGrp="1"/>
          </p:cNvSpPr>
          <p:nvPr>
            <p:ph idx="1"/>
          </p:nvPr>
        </p:nvSpPr>
        <p:spPr/>
        <p:txBody>
          <a:bodyPr>
            <a:normAutofit/>
          </a:bodyPr>
          <a:lstStyle>
            <a:lvl1pPr>
              <a:defRPr b="1" i="0" baseline="0"/>
            </a:lvl1pPr>
            <a:lvl2pPr>
              <a:defRPr b="1" i="0" baseline="0"/>
            </a:lvl2pPr>
            <a:lvl3pPr>
              <a:defRPr b="1" i="0" baseline="0"/>
            </a:lvl3pPr>
            <a:lvl4pPr>
              <a:defRPr b="1" i="0" baseline="0"/>
            </a:lvl4pPr>
            <a:lvl5pPr>
              <a:defRPr b="1" i="0" baseline="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893884091"/>
      </p:ext>
    </p:extLst>
  </p:cSld>
  <p:clrMapOvr>
    <a:masterClrMapping/>
  </p:clrMapOvr>
  <p:transition spd="med">
    <p:random/>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theme" Target="../theme/theme2.xml"/><Relationship Id="rId1"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7">
            <a:lum/>
          </a:blip>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810000" y="457200"/>
            <a:ext cx="50292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3505200" y="1676400"/>
            <a:ext cx="5562600" cy="502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885054434"/>
      </p:ext>
    </p:extLst>
  </p:cSld>
  <p:clrMap bg1="dk2" tx1="lt1" bg2="dk1" tx2="lt2" accent1="accent1" accent2="accent2" accent3="accent3" accent4="accent4" accent5="accent5" accent6="accent6" hlink="hlink" folHlink="folHlink"/>
  <p:sldLayoutIdLst>
    <p:sldLayoutId id="2147486566" r:id="rId1"/>
    <p:sldLayoutId id="2147486567" r:id="rId2"/>
    <p:sldLayoutId id="2147486568" r:id="rId3"/>
    <p:sldLayoutId id="2147486569" r:id="rId4"/>
    <p:sldLayoutId id="2147486570" r:id="rId5"/>
  </p:sldLayoutIdLst>
  <p:transition spd="med">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1027">
                                            <p:txEl>
                                              <p:pRg st="0" end="0"/>
                                            </p:txEl>
                                          </p:spTgt>
                                        </p:tgtEl>
                                        <p:attrNameLst>
                                          <p:attrName>style.visibility</p:attrName>
                                        </p:attrNameLst>
                                      </p:cBhvr>
                                      <p:to>
                                        <p:strVal val="visible"/>
                                      </p:to>
                                    </p:set>
                                    <p:anim calcmode="lin" valueType="num">
                                      <p:cBhvr>
                                        <p:cTn id="7" dur="500" fill="hold"/>
                                        <p:tgtEl>
                                          <p:spTgt spid="102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1027">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1027">
                                            <p:txEl>
                                              <p:pRg st="1" end="1"/>
                                            </p:txEl>
                                          </p:spTgt>
                                        </p:tgtEl>
                                        <p:attrNameLst>
                                          <p:attrName>style.visibility</p:attrName>
                                        </p:attrNameLst>
                                      </p:cBhvr>
                                      <p:to>
                                        <p:strVal val="visible"/>
                                      </p:to>
                                    </p:set>
                                    <p:anim calcmode="lin" valueType="num">
                                      <p:cBhvr>
                                        <p:cTn id="13" dur="500" fill="hold"/>
                                        <p:tgtEl>
                                          <p:spTgt spid="1027">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1027">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17" presetClass="entr" presetSubtype="10" fill="hold" grpId="0" nodeType="clickEffect">
                                  <p:stCondLst>
                                    <p:cond delay="0"/>
                                  </p:stCondLst>
                                  <p:childTnLst>
                                    <p:set>
                                      <p:cBhvr>
                                        <p:cTn id="18" dur="1" fill="hold">
                                          <p:stCondLst>
                                            <p:cond delay="0"/>
                                          </p:stCondLst>
                                        </p:cTn>
                                        <p:tgtEl>
                                          <p:spTgt spid="1027">
                                            <p:txEl>
                                              <p:pRg st="2" end="2"/>
                                            </p:txEl>
                                          </p:spTgt>
                                        </p:tgtEl>
                                        <p:attrNameLst>
                                          <p:attrName>style.visibility</p:attrName>
                                        </p:attrNameLst>
                                      </p:cBhvr>
                                      <p:to>
                                        <p:strVal val="visible"/>
                                      </p:to>
                                    </p:set>
                                    <p:anim calcmode="lin" valueType="num">
                                      <p:cBhvr>
                                        <p:cTn id="19" dur="500" fill="hold"/>
                                        <p:tgtEl>
                                          <p:spTgt spid="1027">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1027">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17" presetClass="entr" presetSubtype="10" fill="hold" grpId="0" nodeType="clickEffect">
                                  <p:stCondLst>
                                    <p:cond delay="0"/>
                                  </p:stCondLst>
                                  <p:childTnLst>
                                    <p:set>
                                      <p:cBhvr>
                                        <p:cTn id="24" dur="1" fill="hold">
                                          <p:stCondLst>
                                            <p:cond delay="0"/>
                                          </p:stCondLst>
                                        </p:cTn>
                                        <p:tgtEl>
                                          <p:spTgt spid="1027">
                                            <p:txEl>
                                              <p:pRg st="3" end="3"/>
                                            </p:txEl>
                                          </p:spTgt>
                                        </p:tgtEl>
                                        <p:attrNameLst>
                                          <p:attrName>style.visibility</p:attrName>
                                        </p:attrNameLst>
                                      </p:cBhvr>
                                      <p:to>
                                        <p:strVal val="visible"/>
                                      </p:to>
                                    </p:set>
                                    <p:anim calcmode="lin" valueType="num">
                                      <p:cBhvr>
                                        <p:cTn id="25" dur="500" fill="hold"/>
                                        <p:tgtEl>
                                          <p:spTgt spid="1027">
                                            <p:txEl>
                                              <p:pRg st="3" end="3"/>
                                            </p:txEl>
                                          </p:spTgt>
                                        </p:tgtEl>
                                        <p:attrNameLst>
                                          <p:attrName>ppt_w</p:attrName>
                                        </p:attrNameLst>
                                      </p:cBhvr>
                                      <p:tavLst>
                                        <p:tav tm="0">
                                          <p:val>
                                            <p:fltVal val="0"/>
                                          </p:val>
                                        </p:tav>
                                        <p:tav tm="100000">
                                          <p:val>
                                            <p:strVal val="#ppt_w"/>
                                          </p:val>
                                        </p:tav>
                                      </p:tavLst>
                                    </p:anim>
                                    <p:anim calcmode="lin" valueType="num">
                                      <p:cBhvr>
                                        <p:cTn id="26" dur="500" fill="hold"/>
                                        <p:tgtEl>
                                          <p:spTgt spid="1027">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17" presetClass="entr" presetSubtype="10" fill="hold" grpId="0" nodeType="clickEffect">
                                  <p:stCondLst>
                                    <p:cond delay="0"/>
                                  </p:stCondLst>
                                  <p:childTnLst>
                                    <p:set>
                                      <p:cBhvr>
                                        <p:cTn id="30" dur="1" fill="hold">
                                          <p:stCondLst>
                                            <p:cond delay="0"/>
                                          </p:stCondLst>
                                        </p:cTn>
                                        <p:tgtEl>
                                          <p:spTgt spid="1027">
                                            <p:txEl>
                                              <p:pRg st="4" end="4"/>
                                            </p:txEl>
                                          </p:spTgt>
                                        </p:tgtEl>
                                        <p:attrNameLst>
                                          <p:attrName>style.visibility</p:attrName>
                                        </p:attrNameLst>
                                      </p:cBhvr>
                                      <p:to>
                                        <p:strVal val="visible"/>
                                      </p:to>
                                    </p:set>
                                    <p:anim calcmode="lin" valueType="num">
                                      <p:cBhvr>
                                        <p:cTn id="31" dur="500" fill="hold"/>
                                        <p:tgtEl>
                                          <p:spTgt spid="1027">
                                            <p:txEl>
                                              <p:pRg st="4" end="4"/>
                                            </p:txEl>
                                          </p:spTgt>
                                        </p:tgtEl>
                                        <p:attrNameLst>
                                          <p:attrName>ppt_w</p:attrName>
                                        </p:attrNameLst>
                                      </p:cBhvr>
                                      <p:tavLst>
                                        <p:tav tm="0">
                                          <p:val>
                                            <p:fltVal val="0"/>
                                          </p:val>
                                        </p:tav>
                                        <p:tav tm="100000">
                                          <p:val>
                                            <p:strVal val="#ppt_w"/>
                                          </p:val>
                                        </p:tav>
                                      </p:tavLst>
                                    </p:anim>
                                    <p:anim calcmode="lin" valueType="num">
                                      <p:cBhvr>
                                        <p:cTn id="32" dur="500" fill="hold"/>
                                        <p:tgtEl>
                                          <p:spTgt spid="1027">
                                            <p:txEl>
                                              <p:pRg st="4" end="4"/>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7" grpId="0" build="p">
        <p:tmplLst>
          <p:tmpl lvl="1">
            <p:tnLst>
              <p:par>
                <p:cTn presetID="17" presetClass="entr" presetSubtype="10" fill="hold" nodeType="clickEffect">
                  <p:stCondLst>
                    <p:cond delay="0"/>
                  </p:stCondLst>
                  <p:childTnLst>
                    <p:set>
                      <p:cBhvr>
                        <p:cTn dur="1" fill="hold">
                          <p:stCondLst>
                            <p:cond delay="0"/>
                          </p:stCondLst>
                        </p:cTn>
                        <p:tgtEl>
                          <p:spTgt spid="1027"/>
                        </p:tgtEl>
                        <p:attrNameLst>
                          <p:attrName>style.visibility</p:attrName>
                        </p:attrNameLst>
                      </p:cBhvr>
                      <p:to>
                        <p:strVal val="visible"/>
                      </p:to>
                    </p:set>
                    <p:anim calcmode="lin" valueType="num">
                      <p:cBhvr>
                        <p:cTn dur="500" fill="hold"/>
                        <p:tgtEl>
                          <p:spTgt spid="1027"/>
                        </p:tgtEl>
                        <p:attrNameLst>
                          <p:attrName>ppt_w</p:attrName>
                        </p:attrNameLst>
                      </p:cBhvr>
                      <p:tavLst>
                        <p:tav tm="0">
                          <p:val>
                            <p:fltVal val="0"/>
                          </p:val>
                        </p:tav>
                        <p:tav tm="100000">
                          <p:val>
                            <p:strVal val="#ppt_w"/>
                          </p:val>
                        </p:tav>
                      </p:tavLst>
                    </p:anim>
                    <p:anim calcmode="lin" valueType="num">
                      <p:cBhvr>
                        <p:cTn dur="500" fill="hold"/>
                        <p:tgtEl>
                          <p:spTgt spid="1027"/>
                        </p:tgtEl>
                        <p:attrNameLst>
                          <p:attrName>ppt_h</p:attrName>
                        </p:attrNameLst>
                      </p:cBhvr>
                      <p:tavLst>
                        <p:tav tm="0">
                          <p:val>
                            <p:strVal val="#ppt_h"/>
                          </p:val>
                        </p:tav>
                        <p:tav tm="100000">
                          <p:val>
                            <p:strVal val="#ppt_h"/>
                          </p:val>
                        </p:tav>
                      </p:tavLst>
                    </p:anim>
                  </p:childTnLst>
                </p:cTn>
              </p:par>
            </p:tnLst>
          </p:tmpl>
          <p:tmpl lvl="2">
            <p:tnLst>
              <p:par>
                <p:cTn presetID="17" presetClass="entr" presetSubtype="10" fill="hold" nodeType="clickEffect">
                  <p:stCondLst>
                    <p:cond delay="0"/>
                  </p:stCondLst>
                  <p:childTnLst>
                    <p:set>
                      <p:cBhvr>
                        <p:cTn dur="1" fill="hold">
                          <p:stCondLst>
                            <p:cond delay="0"/>
                          </p:stCondLst>
                        </p:cTn>
                        <p:tgtEl>
                          <p:spTgt spid="1027"/>
                        </p:tgtEl>
                        <p:attrNameLst>
                          <p:attrName>style.visibility</p:attrName>
                        </p:attrNameLst>
                      </p:cBhvr>
                      <p:to>
                        <p:strVal val="visible"/>
                      </p:to>
                    </p:set>
                    <p:anim calcmode="lin" valueType="num">
                      <p:cBhvr>
                        <p:cTn dur="500" fill="hold"/>
                        <p:tgtEl>
                          <p:spTgt spid="1027"/>
                        </p:tgtEl>
                        <p:attrNameLst>
                          <p:attrName>ppt_w</p:attrName>
                        </p:attrNameLst>
                      </p:cBhvr>
                      <p:tavLst>
                        <p:tav tm="0">
                          <p:val>
                            <p:fltVal val="0"/>
                          </p:val>
                        </p:tav>
                        <p:tav tm="100000">
                          <p:val>
                            <p:strVal val="#ppt_w"/>
                          </p:val>
                        </p:tav>
                      </p:tavLst>
                    </p:anim>
                    <p:anim calcmode="lin" valueType="num">
                      <p:cBhvr>
                        <p:cTn dur="500" fill="hold"/>
                        <p:tgtEl>
                          <p:spTgt spid="1027"/>
                        </p:tgtEl>
                        <p:attrNameLst>
                          <p:attrName>ppt_h</p:attrName>
                        </p:attrNameLst>
                      </p:cBhvr>
                      <p:tavLst>
                        <p:tav tm="0">
                          <p:val>
                            <p:strVal val="#ppt_h"/>
                          </p:val>
                        </p:tav>
                        <p:tav tm="100000">
                          <p:val>
                            <p:strVal val="#ppt_h"/>
                          </p:val>
                        </p:tav>
                      </p:tavLst>
                    </p:anim>
                  </p:childTnLst>
                </p:cTn>
              </p:par>
            </p:tnLst>
          </p:tmpl>
          <p:tmpl lvl="3">
            <p:tnLst>
              <p:par>
                <p:cTn presetID="17" presetClass="entr" presetSubtype="10" fill="hold" nodeType="clickEffect">
                  <p:stCondLst>
                    <p:cond delay="0"/>
                  </p:stCondLst>
                  <p:childTnLst>
                    <p:set>
                      <p:cBhvr>
                        <p:cTn dur="1" fill="hold">
                          <p:stCondLst>
                            <p:cond delay="0"/>
                          </p:stCondLst>
                        </p:cTn>
                        <p:tgtEl>
                          <p:spTgt spid="1027"/>
                        </p:tgtEl>
                        <p:attrNameLst>
                          <p:attrName>style.visibility</p:attrName>
                        </p:attrNameLst>
                      </p:cBhvr>
                      <p:to>
                        <p:strVal val="visible"/>
                      </p:to>
                    </p:set>
                    <p:anim calcmode="lin" valueType="num">
                      <p:cBhvr>
                        <p:cTn dur="500" fill="hold"/>
                        <p:tgtEl>
                          <p:spTgt spid="1027"/>
                        </p:tgtEl>
                        <p:attrNameLst>
                          <p:attrName>ppt_w</p:attrName>
                        </p:attrNameLst>
                      </p:cBhvr>
                      <p:tavLst>
                        <p:tav tm="0">
                          <p:val>
                            <p:fltVal val="0"/>
                          </p:val>
                        </p:tav>
                        <p:tav tm="100000">
                          <p:val>
                            <p:strVal val="#ppt_w"/>
                          </p:val>
                        </p:tav>
                      </p:tavLst>
                    </p:anim>
                    <p:anim calcmode="lin" valueType="num">
                      <p:cBhvr>
                        <p:cTn dur="500" fill="hold"/>
                        <p:tgtEl>
                          <p:spTgt spid="1027"/>
                        </p:tgtEl>
                        <p:attrNameLst>
                          <p:attrName>ppt_h</p:attrName>
                        </p:attrNameLst>
                      </p:cBhvr>
                      <p:tavLst>
                        <p:tav tm="0">
                          <p:val>
                            <p:strVal val="#ppt_h"/>
                          </p:val>
                        </p:tav>
                        <p:tav tm="100000">
                          <p:val>
                            <p:strVal val="#ppt_h"/>
                          </p:val>
                        </p:tav>
                      </p:tavLst>
                    </p:anim>
                  </p:childTnLst>
                </p:cTn>
              </p:par>
            </p:tnLst>
          </p:tmpl>
          <p:tmpl lvl="4">
            <p:tnLst>
              <p:par>
                <p:cTn presetID="17" presetClass="entr" presetSubtype="10" fill="hold" nodeType="clickEffect">
                  <p:stCondLst>
                    <p:cond delay="0"/>
                  </p:stCondLst>
                  <p:childTnLst>
                    <p:set>
                      <p:cBhvr>
                        <p:cTn dur="1" fill="hold">
                          <p:stCondLst>
                            <p:cond delay="0"/>
                          </p:stCondLst>
                        </p:cTn>
                        <p:tgtEl>
                          <p:spTgt spid="1027"/>
                        </p:tgtEl>
                        <p:attrNameLst>
                          <p:attrName>style.visibility</p:attrName>
                        </p:attrNameLst>
                      </p:cBhvr>
                      <p:to>
                        <p:strVal val="visible"/>
                      </p:to>
                    </p:set>
                    <p:anim calcmode="lin" valueType="num">
                      <p:cBhvr>
                        <p:cTn dur="500" fill="hold"/>
                        <p:tgtEl>
                          <p:spTgt spid="1027"/>
                        </p:tgtEl>
                        <p:attrNameLst>
                          <p:attrName>ppt_w</p:attrName>
                        </p:attrNameLst>
                      </p:cBhvr>
                      <p:tavLst>
                        <p:tav tm="0">
                          <p:val>
                            <p:fltVal val="0"/>
                          </p:val>
                        </p:tav>
                        <p:tav tm="100000">
                          <p:val>
                            <p:strVal val="#ppt_w"/>
                          </p:val>
                        </p:tav>
                      </p:tavLst>
                    </p:anim>
                    <p:anim calcmode="lin" valueType="num">
                      <p:cBhvr>
                        <p:cTn dur="500" fill="hold"/>
                        <p:tgtEl>
                          <p:spTgt spid="1027"/>
                        </p:tgtEl>
                        <p:attrNameLst>
                          <p:attrName>ppt_h</p:attrName>
                        </p:attrNameLst>
                      </p:cBhvr>
                      <p:tavLst>
                        <p:tav tm="0">
                          <p:val>
                            <p:strVal val="#ppt_h"/>
                          </p:val>
                        </p:tav>
                        <p:tav tm="100000">
                          <p:val>
                            <p:strVal val="#ppt_h"/>
                          </p:val>
                        </p:tav>
                      </p:tavLst>
                    </p:anim>
                  </p:childTnLst>
                </p:cTn>
              </p:par>
            </p:tnLst>
          </p:tmpl>
          <p:tmpl lvl="5">
            <p:tnLst>
              <p:par>
                <p:cTn presetID="17" presetClass="entr" presetSubtype="10" fill="hold" nodeType="clickEffect">
                  <p:stCondLst>
                    <p:cond delay="0"/>
                  </p:stCondLst>
                  <p:childTnLst>
                    <p:set>
                      <p:cBhvr>
                        <p:cTn dur="1" fill="hold">
                          <p:stCondLst>
                            <p:cond delay="0"/>
                          </p:stCondLst>
                        </p:cTn>
                        <p:tgtEl>
                          <p:spTgt spid="1027"/>
                        </p:tgtEl>
                        <p:attrNameLst>
                          <p:attrName>style.visibility</p:attrName>
                        </p:attrNameLst>
                      </p:cBhvr>
                      <p:to>
                        <p:strVal val="visible"/>
                      </p:to>
                    </p:set>
                    <p:anim calcmode="lin" valueType="num">
                      <p:cBhvr>
                        <p:cTn dur="500" fill="hold"/>
                        <p:tgtEl>
                          <p:spTgt spid="1027"/>
                        </p:tgtEl>
                        <p:attrNameLst>
                          <p:attrName>ppt_w</p:attrName>
                        </p:attrNameLst>
                      </p:cBhvr>
                      <p:tavLst>
                        <p:tav tm="0">
                          <p:val>
                            <p:fltVal val="0"/>
                          </p:val>
                        </p:tav>
                        <p:tav tm="100000">
                          <p:val>
                            <p:strVal val="#ppt_w"/>
                          </p:val>
                        </p:tav>
                      </p:tavLst>
                    </p:anim>
                    <p:anim calcmode="lin" valueType="num">
                      <p:cBhvr>
                        <p:cTn dur="500" fill="hold"/>
                        <p:tgtEl>
                          <p:spTgt spid="1027"/>
                        </p:tgtEl>
                        <p:attrNameLst>
                          <p:attrName>ppt_h</p:attrName>
                        </p:attrNameLst>
                      </p:cBhvr>
                      <p:tavLst>
                        <p:tav tm="0">
                          <p:val>
                            <p:strVal val="#ppt_h"/>
                          </p:val>
                        </p:tav>
                        <p:tav tm="100000">
                          <p:val>
                            <p:strVal val="#ppt_h"/>
                          </p:val>
                        </p:tav>
                      </p:tavLst>
                    </p:anim>
                  </p:childTnLst>
                </p:cTn>
              </p:par>
            </p:tnLst>
          </p:tmpl>
        </p:tmplLst>
      </p:bldP>
    </p:bldLst>
  </p:timing>
  <p:txStyles>
    <p:titleStyle>
      <a:lvl1pPr algn="ctr" rtl="0" eaLnBrk="0" fontAlgn="base" hangingPunct="0">
        <a:spcBef>
          <a:spcPct val="0"/>
        </a:spcBef>
        <a:spcAft>
          <a:spcPct val="0"/>
        </a:spcAft>
        <a:defRPr sz="3600" b="1">
          <a:solidFill>
            <a:srgbClr val="FFCCFF"/>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3600">
          <a:solidFill>
            <a:srgbClr val="FFCCFF"/>
          </a:solidFill>
          <a:effectLst>
            <a:outerShdw blurRad="38100" dist="38100" dir="2700000" algn="tl">
              <a:srgbClr val="000000"/>
            </a:outerShdw>
          </a:effectLst>
          <a:latin typeface="Arial Rounded MT Bold" pitchFamily="34" charset="0"/>
        </a:defRPr>
      </a:lvl2pPr>
      <a:lvl3pPr algn="ctr" rtl="0" eaLnBrk="0" fontAlgn="base" hangingPunct="0">
        <a:spcBef>
          <a:spcPct val="0"/>
        </a:spcBef>
        <a:spcAft>
          <a:spcPct val="0"/>
        </a:spcAft>
        <a:defRPr sz="3600">
          <a:solidFill>
            <a:srgbClr val="FFCCFF"/>
          </a:solidFill>
          <a:effectLst>
            <a:outerShdw blurRad="38100" dist="38100" dir="2700000" algn="tl">
              <a:srgbClr val="000000"/>
            </a:outerShdw>
          </a:effectLst>
          <a:latin typeface="Arial Rounded MT Bold" pitchFamily="34" charset="0"/>
        </a:defRPr>
      </a:lvl3pPr>
      <a:lvl4pPr algn="ctr" rtl="0" eaLnBrk="0" fontAlgn="base" hangingPunct="0">
        <a:spcBef>
          <a:spcPct val="0"/>
        </a:spcBef>
        <a:spcAft>
          <a:spcPct val="0"/>
        </a:spcAft>
        <a:defRPr sz="3600">
          <a:solidFill>
            <a:srgbClr val="FFCCFF"/>
          </a:solidFill>
          <a:effectLst>
            <a:outerShdw blurRad="38100" dist="38100" dir="2700000" algn="tl">
              <a:srgbClr val="000000"/>
            </a:outerShdw>
          </a:effectLst>
          <a:latin typeface="Arial Rounded MT Bold" pitchFamily="34" charset="0"/>
        </a:defRPr>
      </a:lvl4pPr>
      <a:lvl5pPr algn="ctr" rtl="0" eaLnBrk="0" fontAlgn="base" hangingPunct="0">
        <a:spcBef>
          <a:spcPct val="0"/>
        </a:spcBef>
        <a:spcAft>
          <a:spcPct val="0"/>
        </a:spcAft>
        <a:defRPr sz="3600">
          <a:solidFill>
            <a:srgbClr val="FFCCFF"/>
          </a:solidFill>
          <a:effectLst>
            <a:outerShdw blurRad="38100" dist="38100" dir="2700000" algn="tl">
              <a:srgbClr val="000000"/>
            </a:outerShdw>
          </a:effectLst>
          <a:latin typeface="Arial Rounded MT Bold" pitchFamily="34" charset="0"/>
        </a:defRPr>
      </a:lvl5pPr>
      <a:lvl6pPr marL="457200" algn="ctr" rtl="0" fontAlgn="base">
        <a:spcBef>
          <a:spcPct val="0"/>
        </a:spcBef>
        <a:spcAft>
          <a:spcPct val="0"/>
        </a:spcAft>
        <a:defRPr sz="3600">
          <a:solidFill>
            <a:srgbClr val="FFCCFF"/>
          </a:solidFill>
          <a:effectLst>
            <a:outerShdw blurRad="38100" dist="38100" dir="2700000" algn="tl">
              <a:srgbClr val="000000"/>
            </a:outerShdw>
          </a:effectLst>
          <a:latin typeface="Arial Rounded MT Bold" pitchFamily="34" charset="0"/>
        </a:defRPr>
      </a:lvl6pPr>
      <a:lvl7pPr marL="914400" algn="ctr" rtl="0" fontAlgn="base">
        <a:spcBef>
          <a:spcPct val="0"/>
        </a:spcBef>
        <a:spcAft>
          <a:spcPct val="0"/>
        </a:spcAft>
        <a:defRPr sz="3600">
          <a:solidFill>
            <a:srgbClr val="FFCCFF"/>
          </a:solidFill>
          <a:effectLst>
            <a:outerShdw blurRad="38100" dist="38100" dir="2700000" algn="tl">
              <a:srgbClr val="000000"/>
            </a:outerShdw>
          </a:effectLst>
          <a:latin typeface="Arial Rounded MT Bold" pitchFamily="34" charset="0"/>
        </a:defRPr>
      </a:lvl7pPr>
      <a:lvl8pPr marL="1371600" algn="ctr" rtl="0" fontAlgn="base">
        <a:spcBef>
          <a:spcPct val="0"/>
        </a:spcBef>
        <a:spcAft>
          <a:spcPct val="0"/>
        </a:spcAft>
        <a:defRPr sz="3600">
          <a:solidFill>
            <a:srgbClr val="FFCCFF"/>
          </a:solidFill>
          <a:effectLst>
            <a:outerShdw blurRad="38100" dist="38100" dir="2700000" algn="tl">
              <a:srgbClr val="000000"/>
            </a:outerShdw>
          </a:effectLst>
          <a:latin typeface="Arial Rounded MT Bold" pitchFamily="34" charset="0"/>
        </a:defRPr>
      </a:lvl8pPr>
      <a:lvl9pPr marL="1828800" algn="ctr" rtl="0" fontAlgn="base">
        <a:spcBef>
          <a:spcPct val="0"/>
        </a:spcBef>
        <a:spcAft>
          <a:spcPct val="0"/>
        </a:spcAft>
        <a:defRPr sz="3600">
          <a:solidFill>
            <a:srgbClr val="FFCCFF"/>
          </a:solidFill>
          <a:effectLst>
            <a:outerShdw blurRad="38100" dist="38100" dir="2700000" algn="tl">
              <a:srgbClr val="000000"/>
            </a:outerShdw>
          </a:effectLst>
          <a:latin typeface="Arial Rounded MT Bold" pitchFamily="34" charset="0"/>
        </a:defRPr>
      </a:lvl9pPr>
    </p:titleStyle>
    <p:bodyStyle>
      <a:lvl1pPr marL="342900" indent="-342900" algn="l" rtl="0" eaLnBrk="0" fontAlgn="base" hangingPunct="0">
        <a:spcBef>
          <a:spcPct val="20000"/>
        </a:spcBef>
        <a:spcAft>
          <a:spcPct val="0"/>
        </a:spcAft>
        <a:buChar char="•"/>
        <a:defRPr sz="3200" b="1">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har char="–"/>
        <a:defRPr sz="2800" b="1">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har char="•"/>
        <a:defRPr sz="2400" b="1">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b="1">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har char="»"/>
        <a:defRPr sz="2000" b="1">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har char="»"/>
        <a:defRPr sz="2000">
          <a:solidFill>
            <a:srgbClr val="CCFFFF"/>
          </a:solidFill>
          <a:effectLst>
            <a:outerShdw blurRad="38100" dist="38100" dir="2700000" algn="tl">
              <a:srgbClr val="000000"/>
            </a:outerShdw>
          </a:effectLst>
          <a:latin typeface="+mn-lt"/>
        </a:defRPr>
      </a:lvl6pPr>
      <a:lvl7pPr marL="2971800" indent="-228600" algn="l" rtl="0" fontAlgn="base">
        <a:spcBef>
          <a:spcPct val="20000"/>
        </a:spcBef>
        <a:spcAft>
          <a:spcPct val="0"/>
        </a:spcAft>
        <a:buChar char="»"/>
        <a:defRPr sz="2000">
          <a:solidFill>
            <a:srgbClr val="CCFFFF"/>
          </a:solidFill>
          <a:effectLst>
            <a:outerShdw blurRad="38100" dist="38100" dir="2700000" algn="tl">
              <a:srgbClr val="000000"/>
            </a:outerShdw>
          </a:effectLst>
          <a:latin typeface="+mn-lt"/>
        </a:defRPr>
      </a:lvl7pPr>
      <a:lvl8pPr marL="3429000" indent="-228600" algn="l" rtl="0" fontAlgn="base">
        <a:spcBef>
          <a:spcPct val="20000"/>
        </a:spcBef>
        <a:spcAft>
          <a:spcPct val="0"/>
        </a:spcAft>
        <a:buChar char="»"/>
        <a:defRPr sz="2000">
          <a:solidFill>
            <a:srgbClr val="CCFFFF"/>
          </a:solidFill>
          <a:effectLst>
            <a:outerShdw blurRad="38100" dist="38100" dir="2700000" algn="tl">
              <a:srgbClr val="000000"/>
            </a:outerShdw>
          </a:effectLst>
          <a:latin typeface="+mn-lt"/>
        </a:defRPr>
      </a:lvl8pPr>
      <a:lvl9pPr marL="3886200" indent="-228600" algn="l" rtl="0" fontAlgn="base">
        <a:spcBef>
          <a:spcPct val="20000"/>
        </a:spcBef>
        <a:spcAft>
          <a:spcPct val="0"/>
        </a:spcAft>
        <a:buChar char="»"/>
        <a:defRPr sz="2000">
          <a:solidFill>
            <a:srgbClr val="CCFFFF"/>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3">
            <a:lum/>
          </a:blip>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810000" y="457200"/>
            <a:ext cx="50292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3505200" y="1676400"/>
            <a:ext cx="5562600" cy="502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585752229"/>
      </p:ext>
    </p:extLst>
  </p:cSld>
  <p:clrMap bg1="dk2" tx1="lt1" bg2="dk1" tx2="lt2" accent1="accent1" accent2="accent2" accent3="accent3" accent4="accent4" accent5="accent5" accent6="accent6" hlink="hlink" folHlink="folHlink"/>
  <p:sldLayoutIdLst>
    <p:sldLayoutId id="2147486579" r:id="rId1"/>
  </p:sldLayoutIdLst>
  <p:transition spd="med">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1027">
                                            <p:txEl>
                                              <p:pRg st="0" end="0"/>
                                            </p:txEl>
                                          </p:spTgt>
                                        </p:tgtEl>
                                        <p:attrNameLst>
                                          <p:attrName>style.visibility</p:attrName>
                                        </p:attrNameLst>
                                      </p:cBhvr>
                                      <p:to>
                                        <p:strVal val="visible"/>
                                      </p:to>
                                    </p:set>
                                    <p:anim calcmode="lin" valueType="num">
                                      <p:cBhvr>
                                        <p:cTn id="7" dur="500" fill="hold"/>
                                        <p:tgtEl>
                                          <p:spTgt spid="102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1027">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1027">
                                            <p:txEl>
                                              <p:pRg st="1" end="1"/>
                                            </p:txEl>
                                          </p:spTgt>
                                        </p:tgtEl>
                                        <p:attrNameLst>
                                          <p:attrName>style.visibility</p:attrName>
                                        </p:attrNameLst>
                                      </p:cBhvr>
                                      <p:to>
                                        <p:strVal val="visible"/>
                                      </p:to>
                                    </p:set>
                                    <p:anim calcmode="lin" valueType="num">
                                      <p:cBhvr>
                                        <p:cTn id="13" dur="500" fill="hold"/>
                                        <p:tgtEl>
                                          <p:spTgt spid="1027">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1027">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17" presetClass="entr" presetSubtype="10" fill="hold" grpId="0" nodeType="clickEffect">
                                  <p:stCondLst>
                                    <p:cond delay="0"/>
                                  </p:stCondLst>
                                  <p:childTnLst>
                                    <p:set>
                                      <p:cBhvr>
                                        <p:cTn id="18" dur="1" fill="hold">
                                          <p:stCondLst>
                                            <p:cond delay="0"/>
                                          </p:stCondLst>
                                        </p:cTn>
                                        <p:tgtEl>
                                          <p:spTgt spid="1027">
                                            <p:txEl>
                                              <p:pRg st="2" end="2"/>
                                            </p:txEl>
                                          </p:spTgt>
                                        </p:tgtEl>
                                        <p:attrNameLst>
                                          <p:attrName>style.visibility</p:attrName>
                                        </p:attrNameLst>
                                      </p:cBhvr>
                                      <p:to>
                                        <p:strVal val="visible"/>
                                      </p:to>
                                    </p:set>
                                    <p:anim calcmode="lin" valueType="num">
                                      <p:cBhvr>
                                        <p:cTn id="19" dur="500" fill="hold"/>
                                        <p:tgtEl>
                                          <p:spTgt spid="1027">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1027">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17" presetClass="entr" presetSubtype="10" fill="hold" grpId="0" nodeType="clickEffect">
                                  <p:stCondLst>
                                    <p:cond delay="0"/>
                                  </p:stCondLst>
                                  <p:childTnLst>
                                    <p:set>
                                      <p:cBhvr>
                                        <p:cTn id="24" dur="1" fill="hold">
                                          <p:stCondLst>
                                            <p:cond delay="0"/>
                                          </p:stCondLst>
                                        </p:cTn>
                                        <p:tgtEl>
                                          <p:spTgt spid="1027">
                                            <p:txEl>
                                              <p:pRg st="3" end="3"/>
                                            </p:txEl>
                                          </p:spTgt>
                                        </p:tgtEl>
                                        <p:attrNameLst>
                                          <p:attrName>style.visibility</p:attrName>
                                        </p:attrNameLst>
                                      </p:cBhvr>
                                      <p:to>
                                        <p:strVal val="visible"/>
                                      </p:to>
                                    </p:set>
                                    <p:anim calcmode="lin" valueType="num">
                                      <p:cBhvr>
                                        <p:cTn id="25" dur="500" fill="hold"/>
                                        <p:tgtEl>
                                          <p:spTgt spid="1027">
                                            <p:txEl>
                                              <p:pRg st="3" end="3"/>
                                            </p:txEl>
                                          </p:spTgt>
                                        </p:tgtEl>
                                        <p:attrNameLst>
                                          <p:attrName>ppt_w</p:attrName>
                                        </p:attrNameLst>
                                      </p:cBhvr>
                                      <p:tavLst>
                                        <p:tav tm="0">
                                          <p:val>
                                            <p:fltVal val="0"/>
                                          </p:val>
                                        </p:tav>
                                        <p:tav tm="100000">
                                          <p:val>
                                            <p:strVal val="#ppt_w"/>
                                          </p:val>
                                        </p:tav>
                                      </p:tavLst>
                                    </p:anim>
                                    <p:anim calcmode="lin" valueType="num">
                                      <p:cBhvr>
                                        <p:cTn id="26" dur="500" fill="hold"/>
                                        <p:tgtEl>
                                          <p:spTgt spid="1027">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17" presetClass="entr" presetSubtype="10" fill="hold" grpId="0" nodeType="clickEffect">
                                  <p:stCondLst>
                                    <p:cond delay="0"/>
                                  </p:stCondLst>
                                  <p:childTnLst>
                                    <p:set>
                                      <p:cBhvr>
                                        <p:cTn id="30" dur="1" fill="hold">
                                          <p:stCondLst>
                                            <p:cond delay="0"/>
                                          </p:stCondLst>
                                        </p:cTn>
                                        <p:tgtEl>
                                          <p:spTgt spid="1027">
                                            <p:txEl>
                                              <p:pRg st="4" end="4"/>
                                            </p:txEl>
                                          </p:spTgt>
                                        </p:tgtEl>
                                        <p:attrNameLst>
                                          <p:attrName>style.visibility</p:attrName>
                                        </p:attrNameLst>
                                      </p:cBhvr>
                                      <p:to>
                                        <p:strVal val="visible"/>
                                      </p:to>
                                    </p:set>
                                    <p:anim calcmode="lin" valueType="num">
                                      <p:cBhvr>
                                        <p:cTn id="31" dur="500" fill="hold"/>
                                        <p:tgtEl>
                                          <p:spTgt spid="1027">
                                            <p:txEl>
                                              <p:pRg st="4" end="4"/>
                                            </p:txEl>
                                          </p:spTgt>
                                        </p:tgtEl>
                                        <p:attrNameLst>
                                          <p:attrName>ppt_w</p:attrName>
                                        </p:attrNameLst>
                                      </p:cBhvr>
                                      <p:tavLst>
                                        <p:tav tm="0">
                                          <p:val>
                                            <p:fltVal val="0"/>
                                          </p:val>
                                        </p:tav>
                                        <p:tav tm="100000">
                                          <p:val>
                                            <p:strVal val="#ppt_w"/>
                                          </p:val>
                                        </p:tav>
                                      </p:tavLst>
                                    </p:anim>
                                    <p:anim calcmode="lin" valueType="num">
                                      <p:cBhvr>
                                        <p:cTn id="32" dur="500" fill="hold"/>
                                        <p:tgtEl>
                                          <p:spTgt spid="1027">
                                            <p:txEl>
                                              <p:pRg st="4" end="4"/>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7" grpId="0" build="p">
        <p:tmplLst>
          <p:tmpl lvl="1">
            <p:tnLst>
              <p:par>
                <p:cTn presetID="17" presetClass="entr" presetSubtype="10" fill="hold" nodeType="clickEffect">
                  <p:stCondLst>
                    <p:cond delay="0"/>
                  </p:stCondLst>
                  <p:childTnLst>
                    <p:set>
                      <p:cBhvr>
                        <p:cTn dur="1" fill="hold">
                          <p:stCondLst>
                            <p:cond delay="0"/>
                          </p:stCondLst>
                        </p:cTn>
                        <p:tgtEl>
                          <p:spTgt spid="1027"/>
                        </p:tgtEl>
                        <p:attrNameLst>
                          <p:attrName>style.visibility</p:attrName>
                        </p:attrNameLst>
                      </p:cBhvr>
                      <p:to>
                        <p:strVal val="visible"/>
                      </p:to>
                    </p:set>
                    <p:anim calcmode="lin" valueType="num">
                      <p:cBhvr>
                        <p:cTn dur="500" fill="hold"/>
                        <p:tgtEl>
                          <p:spTgt spid="1027"/>
                        </p:tgtEl>
                        <p:attrNameLst>
                          <p:attrName>ppt_w</p:attrName>
                        </p:attrNameLst>
                      </p:cBhvr>
                      <p:tavLst>
                        <p:tav tm="0">
                          <p:val>
                            <p:fltVal val="0"/>
                          </p:val>
                        </p:tav>
                        <p:tav tm="100000">
                          <p:val>
                            <p:strVal val="#ppt_w"/>
                          </p:val>
                        </p:tav>
                      </p:tavLst>
                    </p:anim>
                    <p:anim calcmode="lin" valueType="num">
                      <p:cBhvr>
                        <p:cTn dur="500" fill="hold"/>
                        <p:tgtEl>
                          <p:spTgt spid="1027"/>
                        </p:tgtEl>
                        <p:attrNameLst>
                          <p:attrName>ppt_h</p:attrName>
                        </p:attrNameLst>
                      </p:cBhvr>
                      <p:tavLst>
                        <p:tav tm="0">
                          <p:val>
                            <p:strVal val="#ppt_h"/>
                          </p:val>
                        </p:tav>
                        <p:tav tm="100000">
                          <p:val>
                            <p:strVal val="#ppt_h"/>
                          </p:val>
                        </p:tav>
                      </p:tavLst>
                    </p:anim>
                  </p:childTnLst>
                </p:cTn>
              </p:par>
            </p:tnLst>
          </p:tmpl>
          <p:tmpl lvl="2">
            <p:tnLst>
              <p:par>
                <p:cTn presetID="17" presetClass="entr" presetSubtype="10" fill="hold" nodeType="clickEffect">
                  <p:stCondLst>
                    <p:cond delay="0"/>
                  </p:stCondLst>
                  <p:childTnLst>
                    <p:set>
                      <p:cBhvr>
                        <p:cTn dur="1" fill="hold">
                          <p:stCondLst>
                            <p:cond delay="0"/>
                          </p:stCondLst>
                        </p:cTn>
                        <p:tgtEl>
                          <p:spTgt spid="1027"/>
                        </p:tgtEl>
                        <p:attrNameLst>
                          <p:attrName>style.visibility</p:attrName>
                        </p:attrNameLst>
                      </p:cBhvr>
                      <p:to>
                        <p:strVal val="visible"/>
                      </p:to>
                    </p:set>
                    <p:anim calcmode="lin" valueType="num">
                      <p:cBhvr>
                        <p:cTn dur="500" fill="hold"/>
                        <p:tgtEl>
                          <p:spTgt spid="1027"/>
                        </p:tgtEl>
                        <p:attrNameLst>
                          <p:attrName>ppt_w</p:attrName>
                        </p:attrNameLst>
                      </p:cBhvr>
                      <p:tavLst>
                        <p:tav tm="0">
                          <p:val>
                            <p:fltVal val="0"/>
                          </p:val>
                        </p:tav>
                        <p:tav tm="100000">
                          <p:val>
                            <p:strVal val="#ppt_w"/>
                          </p:val>
                        </p:tav>
                      </p:tavLst>
                    </p:anim>
                    <p:anim calcmode="lin" valueType="num">
                      <p:cBhvr>
                        <p:cTn dur="500" fill="hold"/>
                        <p:tgtEl>
                          <p:spTgt spid="1027"/>
                        </p:tgtEl>
                        <p:attrNameLst>
                          <p:attrName>ppt_h</p:attrName>
                        </p:attrNameLst>
                      </p:cBhvr>
                      <p:tavLst>
                        <p:tav tm="0">
                          <p:val>
                            <p:strVal val="#ppt_h"/>
                          </p:val>
                        </p:tav>
                        <p:tav tm="100000">
                          <p:val>
                            <p:strVal val="#ppt_h"/>
                          </p:val>
                        </p:tav>
                      </p:tavLst>
                    </p:anim>
                  </p:childTnLst>
                </p:cTn>
              </p:par>
            </p:tnLst>
          </p:tmpl>
          <p:tmpl lvl="3">
            <p:tnLst>
              <p:par>
                <p:cTn presetID="17" presetClass="entr" presetSubtype="10" fill="hold" nodeType="clickEffect">
                  <p:stCondLst>
                    <p:cond delay="0"/>
                  </p:stCondLst>
                  <p:childTnLst>
                    <p:set>
                      <p:cBhvr>
                        <p:cTn dur="1" fill="hold">
                          <p:stCondLst>
                            <p:cond delay="0"/>
                          </p:stCondLst>
                        </p:cTn>
                        <p:tgtEl>
                          <p:spTgt spid="1027"/>
                        </p:tgtEl>
                        <p:attrNameLst>
                          <p:attrName>style.visibility</p:attrName>
                        </p:attrNameLst>
                      </p:cBhvr>
                      <p:to>
                        <p:strVal val="visible"/>
                      </p:to>
                    </p:set>
                    <p:anim calcmode="lin" valueType="num">
                      <p:cBhvr>
                        <p:cTn dur="500" fill="hold"/>
                        <p:tgtEl>
                          <p:spTgt spid="1027"/>
                        </p:tgtEl>
                        <p:attrNameLst>
                          <p:attrName>ppt_w</p:attrName>
                        </p:attrNameLst>
                      </p:cBhvr>
                      <p:tavLst>
                        <p:tav tm="0">
                          <p:val>
                            <p:fltVal val="0"/>
                          </p:val>
                        </p:tav>
                        <p:tav tm="100000">
                          <p:val>
                            <p:strVal val="#ppt_w"/>
                          </p:val>
                        </p:tav>
                      </p:tavLst>
                    </p:anim>
                    <p:anim calcmode="lin" valueType="num">
                      <p:cBhvr>
                        <p:cTn dur="500" fill="hold"/>
                        <p:tgtEl>
                          <p:spTgt spid="1027"/>
                        </p:tgtEl>
                        <p:attrNameLst>
                          <p:attrName>ppt_h</p:attrName>
                        </p:attrNameLst>
                      </p:cBhvr>
                      <p:tavLst>
                        <p:tav tm="0">
                          <p:val>
                            <p:strVal val="#ppt_h"/>
                          </p:val>
                        </p:tav>
                        <p:tav tm="100000">
                          <p:val>
                            <p:strVal val="#ppt_h"/>
                          </p:val>
                        </p:tav>
                      </p:tavLst>
                    </p:anim>
                  </p:childTnLst>
                </p:cTn>
              </p:par>
            </p:tnLst>
          </p:tmpl>
          <p:tmpl lvl="4">
            <p:tnLst>
              <p:par>
                <p:cTn presetID="17" presetClass="entr" presetSubtype="10" fill="hold" nodeType="clickEffect">
                  <p:stCondLst>
                    <p:cond delay="0"/>
                  </p:stCondLst>
                  <p:childTnLst>
                    <p:set>
                      <p:cBhvr>
                        <p:cTn dur="1" fill="hold">
                          <p:stCondLst>
                            <p:cond delay="0"/>
                          </p:stCondLst>
                        </p:cTn>
                        <p:tgtEl>
                          <p:spTgt spid="1027"/>
                        </p:tgtEl>
                        <p:attrNameLst>
                          <p:attrName>style.visibility</p:attrName>
                        </p:attrNameLst>
                      </p:cBhvr>
                      <p:to>
                        <p:strVal val="visible"/>
                      </p:to>
                    </p:set>
                    <p:anim calcmode="lin" valueType="num">
                      <p:cBhvr>
                        <p:cTn dur="500" fill="hold"/>
                        <p:tgtEl>
                          <p:spTgt spid="1027"/>
                        </p:tgtEl>
                        <p:attrNameLst>
                          <p:attrName>ppt_w</p:attrName>
                        </p:attrNameLst>
                      </p:cBhvr>
                      <p:tavLst>
                        <p:tav tm="0">
                          <p:val>
                            <p:fltVal val="0"/>
                          </p:val>
                        </p:tav>
                        <p:tav tm="100000">
                          <p:val>
                            <p:strVal val="#ppt_w"/>
                          </p:val>
                        </p:tav>
                      </p:tavLst>
                    </p:anim>
                    <p:anim calcmode="lin" valueType="num">
                      <p:cBhvr>
                        <p:cTn dur="500" fill="hold"/>
                        <p:tgtEl>
                          <p:spTgt spid="1027"/>
                        </p:tgtEl>
                        <p:attrNameLst>
                          <p:attrName>ppt_h</p:attrName>
                        </p:attrNameLst>
                      </p:cBhvr>
                      <p:tavLst>
                        <p:tav tm="0">
                          <p:val>
                            <p:strVal val="#ppt_h"/>
                          </p:val>
                        </p:tav>
                        <p:tav tm="100000">
                          <p:val>
                            <p:strVal val="#ppt_h"/>
                          </p:val>
                        </p:tav>
                      </p:tavLst>
                    </p:anim>
                  </p:childTnLst>
                </p:cTn>
              </p:par>
            </p:tnLst>
          </p:tmpl>
          <p:tmpl lvl="5">
            <p:tnLst>
              <p:par>
                <p:cTn presetID="17" presetClass="entr" presetSubtype="10" fill="hold" nodeType="clickEffect">
                  <p:stCondLst>
                    <p:cond delay="0"/>
                  </p:stCondLst>
                  <p:childTnLst>
                    <p:set>
                      <p:cBhvr>
                        <p:cTn dur="1" fill="hold">
                          <p:stCondLst>
                            <p:cond delay="0"/>
                          </p:stCondLst>
                        </p:cTn>
                        <p:tgtEl>
                          <p:spTgt spid="1027"/>
                        </p:tgtEl>
                        <p:attrNameLst>
                          <p:attrName>style.visibility</p:attrName>
                        </p:attrNameLst>
                      </p:cBhvr>
                      <p:to>
                        <p:strVal val="visible"/>
                      </p:to>
                    </p:set>
                    <p:anim calcmode="lin" valueType="num">
                      <p:cBhvr>
                        <p:cTn dur="500" fill="hold"/>
                        <p:tgtEl>
                          <p:spTgt spid="1027"/>
                        </p:tgtEl>
                        <p:attrNameLst>
                          <p:attrName>ppt_w</p:attrName>
                        </p:attrNameLst>
                      </p:cBhvr>
                      <p:tavLst>
                        <p:tav tm="0">
                          <p:val>
                            <p:fltVal val="0"/>
                          </p:val>
                        </p:tav>
                        <p:tav tm="100000">
                          <p:val>
                            <p:strVal val="#ppt_w"/>
                          </p:val>
                        </p:tav>
                      </p:tavLst>
                    </p:anim>
                    <p:anim calcmode="lin" valueType="num">
                      <p:cBhvr>
                        <p:cTn dur="500" fill="hold"/>
                        <p:tgtEl>
                          <p:spTgt spid="1027"/>
                        </p:tgtEl>
                        <p:attrNameLst>
                          <p:attrName>ppt_h</p:attrName>
                        </p:attrNameLst>
                      </p:cBhvr>
                      <p:tavLst>
                        <p:tav tm="0">
                          <p:val>
                            <p:strVal val="#ppt_h"/>
                          </p:val>
                        </p:tav>
                        <p:tav tm="100000">
                          <p:val>
                            <p:strVal val="#ppt_h"/>
                          </p:val>
                        </p:tav>
                      </p:tavLst>
                    </p:anim>
                  </p:childTnLst>
                </p:cTn>
              </p:par>
            </p:tnLst>
          </p:tmpl>
        </p:tmplLst>
      </p:bldP>
    </p:bldLst>
  </p:timing>
  <p:txStyles>
    <p:titleStyle>
      <a:lvl1pPr algn="ctr" rtl="0" eaLnBrk="0" fontAlgn="base" hangingPunct="0">
        <a:spcBef>
          <a:spcPct val="0"/>
        </a:spcBef>
        <a:spcAft>
          <a:spcPct val="0"/>
        </a:spcAft>
        <a:defRPr sz="3600" b="1">
          <a:solidFill>
            <a:srgbClr val="FFCCFF"/>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3600">
          <a:solidFill>
            <a:srgbClr val="FFCCFF"/>
          </a:solidFill>
          <a:effectLst>
            <a:outerShdw blurRad="38100" dist="38100" dir="2700000" algn="tl">
              <a:srgbClr val="000000"/>
            </a:outerShdw>
          </a:effectLst>
          <a:latin typeface="Arial Rounded MT Bold" pitchFamily="34" charset="0"/>
        </a:defRPr>
      </a:lvl2pPr>
      <a:lvl3pPr algn="ctr" rtl="0" eaLnBrk="0" fontAlgn="base" hangingPunct="0">
        <a:spcBef>
          <a:spcPct val="0"/>
        </a:spcBef>
        <a:spcAft>
          <a:spcPct val="0"/>
        </a:spcAft>
        <a:defRPr sz="3600">
          <a:solidFill>
            <a:srgbClr val="FFCCFF"/>
          </a:solidFill>
          <a:effectLst>
            <a:outerShdw blurRad="38100" dist="38100" dir="2700000" algn="tl">
              <a:srgbClr val="000000"/>
            </a:outerShdw>
          </a:effectLst>
          <a:latin typeface="Arial Rounded MT Bold" pitchFamily="34" charset="0"/>
        </a:defRPr>
      </a:lvl3pPr>
      <a:lvl4pPr algn="ctr" rtl="0" eaLnBrk="0" fontAlgn="base" hangingPunct="0">
        <a:spcBef>
          <a:spcPct val="0"/>
        </a:spcBef>
        <a:spcAft>
          <a:spcPct val="0"/>
        </a:spcAft>
        <a:defRPr sz="3600">
          <a:solidFill>
            <a:srgbClr val="FFCCFF"/>
          </a:solidFill>
          <a:effectLst>
            <a:outerShdw blurRad="38100" dist="38100" dir="2700000" algn="tl">
              <a:srgbClr val="000000"/>
            </a:outerShdw>
          </a:effectLst>
          <a:latin typeface="Arial Rounded MT Bold" pitchFamily="34" charset="0"/>
        </a:defRPr>
      </a:lvl4pPr>
      <a:lvl5pPr algn="ctr" rtl="0" eaLnBrk="0" fontAlgn="base" hangingPunct="0">
        <a:spcBef>
          <a:spcPct val="0"/>
        </a:spcBef>
        <a:spcAft>
          <a:spcPct val="0"/>
        </a:spcAft>
        <a:defRPr sz="3600">
          <a:solidFill>
            <a:srgbClr val="FFCCFF"/>
          </a:solidFill>
          <a:effectLst>
            <a:outerShdw blurRad="38100" dist="38100" dir="2700000" algn="tl">
              <a:srgbClr val="000000"/>
            </a:outerShdw>
          </a:effectLst>
          <a:latin typeface="Arial Rounded MT Bold" pitchFamily="34" charset="0"/>
        </a:defRPr>
      </a:lvl5pPr>
      <a:lvl6pPr marL="457200" algn="ctr" rtl="0" fontAlgn="base">
        <a:spcBef>
          <a:spcPct val="0"/>
        </a:spcBef>
        <a:spcAft>
          <a:spcPct val="0"/>
        </a:spcAft>
        <a:defRPr sz="3600">
          <a:solidFill>
            <a:srgbClr val="FFCCFF"/>
          </a:solidFill>
          <a:effectLst>
            <a:outerShdw blurRad="38100" dist="38100" dir="2700000" algn="tl">
              <a:srgbClr val="000000"/>
            </a:outerShdw>
          </a:effectLst>
          <a:latin typeface="Arial Rounded MT Bold" pitchFamily="34" charset="0"/>
        </a:defRPr>
      </a:lvl6pPr>
      <a:lvl7pPr marL="914400" algn="ctr" rtl="0" fontAlgn="base">
        <a:spcBef>
          <a:spcPct val="0"/>
        </a:spcBef>
        <a:spcAft>
          <a:spcPct val="0"/>
        </a:spcAft>
        <a:defRPr sz="3600">
          <a:solidFill>
            <a:srgbClr val="FFCCFF"/>
          </a:solidFill>
          <a:effectLst>
            <a:outerShdw blurRad="38100" dist="38100" dir="2700000" algn="tl">
              <a:srgbClr val="000000"/>
            </a:outerShdw>
          </a:effectLst>
          <a:latin typeface="Arial Rounded MT Bold" pitchFamily="34" charset="0"/>
        </a:defRPr>
      </a:lvl7pPr>
      <a:lvl8pPr marL="1371600" algn="ctr" rtl="0" fontAlgn="base">
        <a:spcBef>
          <a:spcPct val="0"/>
        </a:spcBef>
        <a:spcAft>
          <a:spcPct val="0"/>
        </a:spcAft>
        <a:defRPr sz="3600">
          <a:solidFill>
            <a:srgbClr val="FFCCFF"/>
          </a:solidFill>
          <a:effectLst>
            <a:outerShdw blurRad="38100" dist="38100" dir="2700000" algn="tl">
              <a:srgbClr val="000000"/>
            </a:outerShdw>
          </a:effectLst>
          <a:latin typeface="Arial Rounded MT Bold" pitchFamily="34" charset="0"/>
        </a:defRPr>
      </a:lvl8pPr>
      <a:lvl9pPr marL="1828800" algn="ctr" rtl="0" fontAlgn="base">
        <a:spcBef>
          <a:spcPct val="0"/>
        </a:spcBef>
        <a:spcAft>
          <a:spcPct val="0"/>
        </a:spcAft>
        <a:defRPr sz="3600">
          <a:solidFill>
            <a:srgbClr val="FFCCFF"/>
          </a:solidFill>
          <a:effectLst>
            <a:outerShdw blurRad="38100" dist="38100" dir="2700000" algn="tl">
              <a:srgbClr val="000000"/>
            </a:outerShdw>
          </a:effectLst>
          <a:latin typeface="Arial Rounded MT Bold" pitchFamily="34" charset="0"/>
        </a:defRPr>
      </a:lvl9pPr>
    </p:titleStyle>
    <p:bodyStyle>
      <a:lvl1pPr marL="342900" indent="-342900" algn="l" rtl="0" eaLnBrk="0" fontAlgn="base" hangingPunct="0">
        <a:spcBef>
          <a:spcPct val="20000"/>
        </a:spcBef>
        <a:spcAft>
          <a:spcPct val="0"/>
        </a:spcAft>
        <a:buChar char="•"/>
        <a:defRPr sz="3200" b="1">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har char="–"/>
        <a:defRPr sz="2800" b="1">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har char="•"/>
        <a:defRPr sz="2400" b="1">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b="1">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har char="»"/>
        <a:defRPr sz="2000" b="1">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har char="»"/>
        <a:defRPr sz="2000">
          <a:solidFill>
            <a:srgbClr val="CCFFFF"/>
          </a:solidFill>
          <a:effectLst>
            <a:outerShdw blurRad="38100" dist="38100" dir="2700000" algn="tl">
              <a:srgbClr val="000000"/>
            </a:outerShdw>
          </a:effectLst>
          <a:latin typeface="+mn-lt"/>
        </a:defRPr>
      </a:lvl6pPr>
      <a:lvl7pPr marL="2971800" indent="-228600" algn="l" rtl="0" fontAlgn="base">
        <a:spcBef>
          <a:spcPct val="20000"/>
        </a:spcBef>
        <a:spcAft>
          <a:spcPct val="0"/>
        </a:spcAft>
        <a:buChar char="»"/>
        <a:defRPr sz="2000">
          <a:solidFill>
            <a:srgbClr val="CCFFFF"/>
          </a:solidFill>
          <a:effectLst>
            <a:outerShdw blurRad="38100" dist="38100" dir="2700000" algn="tl">
              <a:srgbClr val="000000"/>
            </a:outerShdw>
          </a:effectLst>
          <a:latin typeface="+mn-lt"/>
        </a:defRPr>
      </a:lvl7pPr>
      <a:lvl8pPr marL="3429000" indent="-228600" algn="l" rtl="0" fontAlgn="base">
        <a:spcBef>
          <a:spcPct val="20000"/>
        </a:spcBef>
        <a:spcAft>
          <a:spcPct val="0"/>
        </a:spcAft>
        <a:buChar char="»"/>
        <a:defRPr sz="2000">
          <a:solidFill>
            <a:srgbClr val="CCFFFF"/>
          </a:solidFill>
          <a:effectLst>
            <a:outerShdw blurRad="38100" dist="38100" dir="2700000" algn="tl">
              <a:srgbClr val="000000"/>
            </a:outerShdw>
          </a:effectLst>
          <a:latin typeface="+mn-lt"/>
        </a:defRPr>
      </a:lvl8pPr>
      <a:lvl9pPr marL="3886200" indent="-228600" algn="l" rtl="0" fontAlgn="base">
        <a:spcBef>
          <a:spcPct val="20000"/>
        </a:spcBef>
        <a:spcAft>
          <a:spcPct val="0"/>
        </a:spcAft>
        <a:buChar char="»"/>
        <a:defRPr sz="2000">
          <a:solidFill>
            <a:srgbClr val="CCFFFF"/>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slide" Target="slide13.xml"/><Relationship Id="rId4" Type="http://schemas.openxmlformats.org/officeDocument/2006/relationships/slide" Target="slide12.xml"/></Relationships>
</file>

<file path=ppt/slides/_rels/slide5.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slide" Target="slide14.xml"/></Relationships>
</file>

<file path=ppt/slides/_rels/slide6.xml.rels><?xml version="1.0" encoding="UTF-8" standalone="yes"?>
<Relationships xmlns="http://schemas.openxmlformats.org/package/2006/relationships"><Relationship Id="rId3" Type="http://schemas.openxmlformats.org/officeDocument/2006/relationships/image" Target="../media/image9.jpg"/><Relationship Id="rId7" Type="http://schemas.openxmlformats.org/officeDocument/2006/relationships/slide" Target="slide19.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slide" Target="slide18.xml"/><Relationship Id="rId5" Type="http://schemas.openxmlformats.org/officeDocument/2006/relationships/slide" Target="slide17.xml"/><Relationship Id="rId4" Type="http://schemas.openxmlformats.org/officeDocument/2006/relationships/slide" Target="slide15.xml"/></Relationships>
</file>

<file path=ppt/slides/_rels/slide7.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slide" Target="slide21.xml"/><Relationship Id="rId4" Type="http://schemas.openxmlformats.org/officeDocument/2006/relationships/slide" Target="slide20.xml"/></Relationships>
</file>

<file path=ppt/slides/_rels/slide8.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1F6631-CE54-8039-036E-FB89CFE84FEC}"/>
              </a:ext>
            </a:extLst>
          </p:cNvPr>
          <p:cNvSpPr>
            <a:spLocks noGrp="1"/>
          </p:cNvSpPr>
          <p:nvPr>
            <p:ph type="ctrTitle"/>
          </p:nvPr>
        </p:nvSpPr>
        <p:spPr/>
        <p:txBody>
          <a:bodyPr/>
          <a:lstStyle/>
          <a:p>
            <a:r>
              <a:rPr lang="en-US" dirty="0"/>
              <a:t>Growing in a Relationship with God</a:t>
            </a:r>
          </a:p>
        </p:txBody>
      </p:sp>
      <p:sp>
        <p:nvSpPr>
          <p:cNvPr id="3" name="Subtitle 2">
            <a:extLst>
              <a:ext uri="{FF2B5EF4-FFF2-40B4-BE49-F238E27FC236}">
                <a16:creationId xmlns:a16="http://schemas.microsoft.com/office/drawing/2014/main" id="{95AACCD0-1677-0641-7DC5-690A14B58FA7}"/>
              </a:ext>
            </a:extLst>
          </p:cNvPr>
          <p:cNvSpPr>
            <a:spLocks noGrp="1"/>
          </p:cNvSpPr>
          <p:nvPr>
            <p:ph type="subTitle" idx="1"/>
          </p:nvPr>
        </p:nvSpPr>
        <p:spPr/>
        <p:txBody>
          <a:bodyPr/>
          <a:lstStyle/>
          <a:p>
            <a:r>
              <a:rPr lang="en-US" dirty="0"/>
              <a:t>Lesson 7</a:t>
            </a:r>
          </a:p>
          <a:p>
            <a:r>
              <a:rPr lang="en-US" dirty="0"/>
              <a:t>Practical Prayer</a:t>
            </a:r>
          </a:p>
        </p:txBody>
      </p:sp>
    </p:spTree>
    <p:extLst>
      <p:ext uri="{BB962C8B-B14F-4D97-AF65-F5344CB8AC3E}">
        <p14:creationId xmlns:p14="http://schemas.microsoft.com/office/powerpoint/2010/main" val="4076639488"/>
      </p:ext>
    </p:extLst>
  </p:cSld>
  <p:clrMapOvr>
    <a:masterClrMapping/>
  </p:clrMapOvr>
  <p:transition spd="med">
    <p:random/>
  </p:transition>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0">
          <a:blip r:embed="rId3">
            <a:lum/>
          </a:blip>
          <a:srcRect/>
          <a:stretch>
            <a:fillRect/>
          </a:stretch>
        </a:blipFill>
        <a:effectLst/>
      </p:bgPr>
    </p:bg>
    <p:spTree>
      <p:nvGrpSpPr>
        <p:cNvPr id="1" name="">
          <a:extLst>
            <a:ext uri="{FF2B5EF4-FFF2-40B4-BE49-F238E27FC236}">
              <a16:creationId xmlns:a16="http://schemas.microsoft.com/office/drawing/2014/main" id="{75364285-449E-A52D-F417-F618AE09A1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B6906C5-6779-D880-195E-53AB8B4C2149}"/>
              </a:ext>
            </a:extLst>
          </p:cNvPr>
          <p:cNvSpPr>
            <a:spLocks noGrp="1"/>
          </p:cNvSpPr>
          <p:nvPr>
            <p:ph type="title"/>
          </p:nvPr>
        </p:nvSpPr>
        <p:spPr>
          <a:xfrm>
            <a:off x="3810000" y="457200"/>
            <a:ext cx="5029200" cy="990600"/>
          </a:xfrm>
        </p:spPr>
        <p:txBody>
          <a:bodyPr/>
          <a:lstStyle/>
          <a:p>
            <a:r>
              <a:rPr lang="en-US" dirty="0"/>
              <a:t>Summary</a:t>
            </a:r>
          </a:p>
        </p:txBody>
      </p:sp>
      <p:sp>
        <p:nvSpPr>
          <p:cNvPr id="5" name="Content Placeholder 4">
            <a:extLst>
              <a:ext uri="{FF2B5EF4-FFF2-40B4-BE49-F238E27FC236}">
                <a16:creationId xmlns:a16="http://schemas.microsoft.com/office/drawing/2014/main" id="{B14BD3FA-DCF5-2B39-12C6-6778AAF53CD8}"/>
              </a:ext>
            </a:extLst>
          </p:cNvPr>
          <p:cNvSpPr>
            <a:spLocks noGrp="1"/>
          </p:cNvSpPr>
          <p:nvPr>
            <p:ph idx="1"/>
          </p:nvPr>
        </p:nvSpPr>
        <p:spPr>
          <a:xfrm>
            <a:off x="3505200" y="1676400"/>
            <a:ext cx="5562600" cy="5181600"/>
          </a:xfrm>
        </p:spPr>
        <p:txBody>
          <a:bodyPr>
            <a:normAutofit fontScale="70000" lnSpcReduction="20000"/>
          </a:bodyPr>
          <a:lstStyle/>
          <a:p>
            <a:r>
              <a:rPr lang="en-US" dirty="0"/>
              <a:t>Because of the Fall, the Curse, and the rules of engagement of the continuing Cosmic Conflict, prayers requesting physical miracles are answered only rarely.</a:t>
            </a:r>
          </a:p>
          <a:p>
            <a:r>
              <a:rPr lang="en-US" dirty="0"/>
              <a:t>However, God will always answer our prayer of confession and meet our most important need: the forgiveness of our sins through the blood of Jesus Christ our Lord.</a:t>
            </a:r>
          </a:p>
          <a:p>
            <a:r>
              <a:rPr lang="en-US" dirty="0"/>
              <a:t>Prayer changes us; our character; our status before God; our future; our destiny.</a:t>
            </a:r>
          </a:p>
          <a:p>
            <a:r>
              <a:rPr lang="en-US" dirty="0"/>
              <a:t>There may be preferred ways to pray, but any prayer offered to the living God in sincerity and humility will be accepted.</a:t>
            </a:r>
          </a:p>
          <a:p>
            <a:r>
              <a:rPr lang="en-US" dirty="0"/>
              <a:t>Having found refuge in God though faith in Christ, will you pour out your heart to Him in prayer this week, confident that nothing can separate you from His love. </a:t>
            </a:r>
          </a:p>
          <a:p>
            <a:endParaRPr lang="en-US" dirty="0"/>
          </a:p>
          <a:p>
            <a:pPr marL="274320" indent="-274320"/>
            <a:endParaRPr lang="en-US" dirty="0"/>
          </a:p>
        </p:txBody>
      </p:sp>
    </p:spTree>
    <p:extLst>
      <p:ext uri="{BB962C8B-B14F-4D97-AF65-F5344CB8AC3E}">
        <p14:creationId xmlns:p14="http://schemas.microsoft.com/office/powerpoint/2010/main" val="2592697620"/>
      </p:ext>
    </p:extLst>
  </p:cSld>
  <p:clrMapOvr>
    <a:masterClrMapping/>
  </p:clrMapOvr>
  <p:transition spd="med">
    <p:random/>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0997D7-779E-4CAD-B924-531D746A2D9C}"/>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19C274BE-070B-425B-9BE2-C4B40B800135}"/>
              </a:ext>
            </a:extLst>
          </p:cNvPr>
          <p:cNvSpPr>
            <a:spLocks noGrp="1"/>
          </p:cNvSpPr>
          <p:nvPr>
            <p:ph idx="1"/>
          </p:nvPr>
        </p:nvSpPr>
        <p:spPr/>
        <p:txBody>
          <a:bodyPr/>
          <a:lstStyle/>
          <a:p>
            <a:endParaRPr lang="en-US" dirty="0"/>
          </a:p>
        </p:txBody>
      </p:sp>
    </p:spTree>
    <p:extLst>
      <p:ext uri="{BB962C8B-B14F-4D97-AF65-F5344CB8AC3E}">
        <p14:creationId xmlns:p14="http://schemas.microsoft.com/office/powerpoint/2010/main" val="1169275825"/>
      </p:ext>
    </p:extLst>
  </p:cSld>
  <p:clrMapOvr>
    <a:masterClrMapping/>
  </p:clrMapOvr>
  <p:transition spd="med">
    <p:random/>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7772400" cy="1112838"/>
          </a:xfrm>
        </p:spPr>
        <p:txBody>
          <a:bodyPr/>
          <a:lstStyle/>
          <a:p>
            <a:r>
              <a:rPr lang="en-US" dirty="0"/>
              <a:t>Luke 11:9-10 NKJV</a:t>
            </a:r>
            <a:endParaRPr lang="en-US" b="1" dirty="0"/>
          </a:p>
        </p:txBody>
      </p:sp>
      <p:sp>
        <p:nvSpPr>
          <p:cNvPr id="3" name="Content Placeholder 2"/>
          <p:cNvSpPr>
            <a:spLocks noGrp="1"/>
          </p:cNvSpPr>
          <p:nvPr>
            <p:ph idx="1"/>
          </p:nvPr>
        </p:nvSpPr>
        <p:spPr>
          <a:xfrm>
            <a:off x="609600" y="1752600"/>
            <a:ext cx="7924800" cy="4800600"/>
          </a:xfrm>
        </p:spPr>
        <p:txBody>
          <a:bodyPr>
            <a:normAutofit/>
          </a:bodyPr>
          <a:lstStyle/>
          <a:p>
            <a:r>
              <a:rPr lang="en-US" dirty="0"/>
              <a:t>"So I say to you, ask, and it will be given to you; seek, and you will find; knock, and it will be opened to you. </a:t>
            </a:r>
            <a:r>
              <a:rPr lang="en-US" baseline="30000" dirty="0"/>
              <a:t>10</a:t>
            </a:r>
            <a:r>
              <a:rPr lang="en-US" dirty="0"/>
              <a:t> "For everyone who asks receives, and he who seeks finds, and to him who knocks it will be opened.  [</a:t>
            </a:r>
            <a:r>
              <a:rPr lang="en-US" dirty="0">
                <a:hlinkClick r:id="rId3" action="ppaction://hlinksldjump"/>
              </a:rPr>
              <a:t>R</a:t>
            </a:r>
            <a:r>
              <a:rPr lang="en-US" dirty="0"/>
              <a:t>]</a:t>
            </a:r>
          </a:p>
        </p:txBody>
      </p:sp>
    </p:spTree>
    <p:extLst>
      <p:ext uri="{BB962C8B-B14F-4D97-AF65-F5344CB8AC3E}">
        <p14:creationId xmlns:p14="http://schemas.microsoft.com/office/powerpoint/2010/main" val="1901710182"/>
      </p:ext>
    </p:extLst>
  </p:cSld>
  <p:clrMapOvr>
    <a:masterClrMapping/>
  </p:clrMapOvr>
  <p:transition spd="med">
    <p:random/>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Isa 38:1-5 (NKJV)</a:t>
            </a:r>
          </a:p>
        </p:txBody>
      </p:sp>
      <p:sp>
        <p:nvSpPr>
          <p:cNvPr id="3" name="Content Placeholder 2"/>
          <p:cNvSpPr>
            <a:spLocks noGrp="1"/>
          </p:cNvSpPr>
          <p:nvPr>
            <p:ph idx="1"/>
          </p:nvPr>
        </p:nvSpPr>
        <p:spPr>
          <a:xfrm>
            <a:off x="533400" y="1905000"/>
            <a:ext cx="7772400" cy="4648200"/>
          </a:xfrm>
        </p:spPr>
        <p:txBody>
          <a:bodyPr>
            <a:normAutofit fontScale="77500" lnSpcReduction="20000"/>
          </a:bodyPr>
          <a:lstStyle/>
          <a:p>
            <a:r>
              <a:rPr lang="en-US" baseline="30000" dirty="0"/>
              <a:t>1</a:t>
            </a:r>
            <a:r>
              <a:rPr lang="en-US" dirty="0"/>
              <a:t> In those days Hezekiah was sick and near death. And Isaiah the prophet, the son of </a:t>
            </a:r>
            <a:r>
              <a:rPr lang="en-US" dirty="0" err="1"/>
              <a:t>Amoz</a:t>
            </a:r>
            <a:r>
              <a:rPr lang="en-US" dirty="0"/>
              <a:t>, went to him and said to him, “Thus says the </a:t>
            </a:r>
            <a:r>
              <a:rPr lang="en-US" cap="small" dirty="0">
                <a:effectLst/>
              </a:rPr>
              <a:t>Lord</a:t>
            </a:r>
            <a:r>
              <a:rPr lang="en-US" dirty="0"/>
              <a:t>: ‘Set your house in order, for you shall die and not live.’”</a:t>
            </a:r>
          </a:p>
          <a:p>
            <a:r>
              <a:rPr lang="en-US" baseline="30000" dirty="0"/>
              <a:t>2 </a:t>
            </a:r>
            <a:r>
              <a:rPr lang="en-US" dirty="0"/>
              <a:t>Then Hezekiah turned his face toward the wall, and prayed to the </a:t>
            </a:r>
            <a:r>
              <a:rPr lang="en-US" cap="small" dirty="0">
                <a:effectLst/>
              </a:rPr>
              <a:t>Lord</a:t>
            </a:r>
            <a:r>
              <a:rPr lang="en-US" dirty="0"/>
              <a:t>, </a:t>
            </a:r>
            <a:r>
              <a:rPr lang="en-US" baseline="30000" dirty="0"/>
              <a:t>3 </a:t>
            </a:r>
            <a:r>
              <a:rPr lang="en-US" dirty="0"/>
              <a:t>and said, “Remember now, O </a:t>
            </a:r>
            <a:r>
              <a:rPr lang="en-US" cap="small" dirty="0">
                <a:effectLst/>
              </a:rPr>
              <a:t>Lord</a:t>
            </a:r>
            <a:r>
              <a:rPr lang="en-US" dirty="0"/>
              <a:t>, I pray, how I have walked before You in truth and with a loyal heart, and have done </a:t>
            </a:r>
            <a:r>
              <a:rPr lang="en-US" i="1" dirty="0"/>
              <a:t>what is</a:t>
            </a:r>
            <a:r>
              <a:rPr lang="en-US" dirty="0"/>
              <a:t> good in Your sight.” And Hezekiah wept bitterly.</a:t>
            </a:r>
          </a:p>
          <a:p>
            <a:r>
              <a:rPr lang="en-US" baseline="30000" dirty="0"/>
              <a:t>4 </a:t>
            </a:r>
            <a:r>
              <a:rPr lang="en-US" dirty="0"/>
              <a:t>And the word of the </a:t>
            </a:r>
            <a:r>
              <a:rPr lang="en-US" cap="small" dirty="0">
                <a:effectLst/>
              </a:rPr>
              <a:t>Lord</a:t>
            </a:r>
            <a:r>
              <a:rPr lang="en-US" dirty="0"/>
              <a:t> came to Isaiah, saying, </a:t>
            </a:r>
            <a:r>
              <a:rPr lang="en-US" baseline="30000" dirty="0"/>
              <a:t>5 </a:t>
            </a:r>
            <a:r>
              <a:rPr lang="en-US" dirty="0"/>
              <a:t>“Go and tell Hezekiah, ‘Thus says the </a:t>
            </a:r>
            <a:r>
              <a:rPr lang="en-US" cap="small" dirty="0">
                <a:effectLst/>
              </a:rPr>
              <a:t>Lord</a:t>
            </a:r>
            <a:r>
              <a:rPr lang="en-US" dirty="0"/>
              <a:t>, the God of David your father: “I have heard your prayer, I have seen your tears; surely I will add to your days fifteen years. [</a:t>
            </a:r>
            <a:r>
              <a:rPr lang="en-US" dirty="0">
                <a:hlinkClick r:id="rId3" action="ppaction://hlinksldjump"/>
              </a:rPr>
              <a:t>R</a:t>
            </a:r>
            <a:r>
              <a:rPr lang="en-US" dirty="0"/>
              <a:t>]</a:t>
            </a:r>
          </a:p>
          <a:p>
            <a:endParaRPr lang="en-US" dirty="0"/>
          </a:p>
        </p:txBody>
      </p:sp>
    </p:spTree>
    <p:extLst>
      <p:ext uri="{BB962C8B-B14F-4D97-AF65-F5344CB8AC3E}">
        <p14:creationId xmlns:p14="http://schemas.microsoft.com/office/powerpoint/2010/main" val="1532300492"/>
      </p:ext>
    </p:extLst>
  </p:cSld>
  <p:clrMapOvr>
    <a:masterClrMapping/>
  </p:clrMapOvr>
  <p:transition spd="med">
    <p:random/>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Dan 9:4-6 (NIV)</a:t>
            </a:r>
          </a:p>
        </p:txBody>
      </p:sp>
      <p:sp>
        <p:nvSpPr>
          <p:cNvPr id="3" name="Content Placeholder 2"/>
          <p:cNvSpPr>
            <a:spLocks noGrp="1"/>
          </p:cNvSpPr>
          <p:nvPr>
            <p:ph idx="1"/>
          </p:nvPr>
        </p:nvSpPr>
        <p:spPr/>
        <p:txBody>
          <a:bodyPr>
            <a:normAutofit fontScale="77500" lnSpcReduction="20000"/>
          </a:bodyPr>
          <a:lstStyle/>
          <a:p>
            <a:r>
              <a:rPr lang="en-US" baseline="30000" dirty="0"/>
              <a:t>4 </a:t>
            </a:r>
            <a:r>
              <a:rPr lang="en-US" dirty="0"/>
              <a:t>I prayed to the </a:t>
            </a:r>
            <a:r>
              <a:rPr lang="en-US" cap="small" dirty="0">
                <a:effectLst/>
              </a:rPr>
              <a:t>Lord</a:t>
            </a:r>
            <a:r>
              <a:rPr lang="en-US" dirty="0"/>
              <a:t> my God and confessed:</a:t>
            </a:r>
          </a:p>
          <a:p>
            <a:r>
              <a:rPr lang="en-US" dirty="0"/>
              <a:t>“Lord, the great and awesome God, who keeps his covenant of love with those who love him and keep his commandments, </a:t>
            </a:r>
            <a:r>
              <a:rPr lang="en-US" baseline="30000" dirty="0"/>
              <a:t>5 </a:t>
            </a:r>
            <a:r>
              <a:rPr lang="en-US" dirty="0"/>
              <a:t>we have sinned and done wrong. We have been wicked and have rebelled; we have turned away from your commands and laws. </a:t>
            </a:r>
            <a:r>
              <a:rPr lang="en-US" baseline="30000" dirty="0"/>
              <a:t>6 </a:t>
            </a:r>
            <a:r>
              <a:rPr lang="en-US" dirty="0"/>
              <a:t>We have not listened to your servants the prophets, who spoke in your name to our kings, our princes and our ancestors, and to all the people of the land…</a:t>
            </a:r>
            <a:br>
              <a:rPr lang="en-US" dirty="0"/>
            </a:br>
            <a:r>
              <a:rPr lang="en-US" baseline="30000" dirty="0"/>
              <a:t>19 </a:t>
            </a:r>
            <a:r>
              <a:rPr lang="en-US" dirty="0"/>
              <a:t>Lord, listen! Lord, forgive! Lord, hear and act! For your sake, my God, do not delay, because your city and your people bear your Name.”  [</a:t>
            </a:r>
            <a:r>
              <a:rPr lang="en-US" dirty="0">
                <a:hlinkClick r:id="rId3" action="ppaction://hlinksldjump"/>
              </a:rPr>
              <a:t>R</a:t>
            </a:r>
            <a:r>
              <a:rPr lang="en-US" dirty="0"/>
              <a:t>]</a:t>
            </a:r>
          </a:p>
          <a:p>
            <a:endParaRPr lang="en-US" dirty="0"/>
          </a:p>
        </p:txBody>
      </p:sp>
    </p:spTree>
    <p:extLst>
      <p:ext uri="{BB962C8B-B14F-4D97-AF65-F5344CB8AC3E}">
        <p14:creationId xmlns:p14="http://schemas.microsoft.com/office/powerpoint/2010/main" val="623387798"/>
      </p:ext>
    </p:extLst>
  </p:cSld>
  <p:clrMapOvr>
    <a:masterClrMapping/>
  </p:clrMapOvr>
  <p:transition spd="med">
    <p:random/>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The Prayer Life of Jesus: </a:t>
            </a:r>
            <a:br>
              <a:rPr lang="en-US" dirty="0"/>
            </a:br>
            <a:r>
              <a:rPr lang="en-US" dirty="0"/>
              <a:t>Isolated Intimacy</a:t>
            </a:r>
          </a:p>
        </p:txBody>
      </p:sp>
      <p:sp>
        <p:nvSpPr>
          <p:cNvPr id="3" name="Content Placeholder 2"/>
          <p:cNvSpPr>
            <a:spLocks noGrp="1"/>
          </p:cNvSpPr>
          <p:nvPr>
            <p:ph idx="1"/>
          </p:nvPr>
        </p:nvSpPr>
        <p:spPr>
          <a:xfrm>
            <a:off x="533400" y="1905000"/>
            <a:ext cx="7924800" cy="4572000"/>
          </a:xfrm>
        </p:spPr>
        <p:txBody>
          <a:bodyPr>
            <a:normAutofit fontScale="85000" lnSpcReduction="20000"/>
          </a:bodyPr>
          <a:lstStyle/>
          <a:p>
            <a:pPr>
              <a:defRPr/>
            </a:pPr>
            <a:r>
              <a:rPr lang="en-US" dirty="0"/>
              <a:t>Now in the morning, having risen a long while before daylight, He went out and departed to a solitary place; and there He prayed. (Mark 1:35)</a:t>
            </a:r>
          </a:p>
          <a:p>
            <a:pPr>
              <a:defRPr/>
            </a:pPr>
            <a:r>
              <a:rPr lang="en-US" dirty="0"/>
              <a:t>And when He had sent the multitudes away, He went up on the mountain by Himself to pray. Now when evening came, He was alone there. (Matt 14:23)</a:t>
            </a:r>
          </a:p>
          <a:p>
            <a:pPr>
              <a:defRPr/>
            </a:pPr>
            <a:r>
              <a:rPr lang="en-US" dirty="0"/>
              <a:t>So He Himself </a:t>
            </a:r>
            <a:r>
              <a:rPr lang="en-US" i="1" dirty="0"/>
              <a:t>often</a:t>
            </a:r>
            <a:r>
              <a:rPr lang="en-US" dirty="0"/>
              <a:t> withdrew into the wilderness and prayed. (Luke 5:16)</a:t>
            </a:r>
          </a:p>
          <a:p>
            <a:pPr>
              <a:defRPr/>
            </a:pPr>
            <a:r>
              <a:rPr lang="en-US" dirty="0"/>
              <a:t>Now it came to pass in those days that He went out to the mountain to pray, and continued all night in prayer to God. (Luke 6:12)</a:t>
            </a:r>
          </a:p>
          <a:p>
            <a:pPr>
              <a:defRPr/>
            </a:pPr>
            <a:endParaRPr lang="en-US" dirty="0"/>
          </a:p>
          <a:p>
            <a:pPr>
              <a:defRPr/>
            </a:pPr>
            <a:endParaRPr lang="en-US" dirty="0"/>
          </a:p>
          <a:p>
            <a:pPr>
              <a:defRPr/>
            </a:pPr>
            <a:endParaRPr lang="en-US" dirty="0"/>
          </a:p>
          <a:p>
            <a:pPr>
              <a:defRPr/>
            </a:pPr>
            <a:endParaRPr lang="en-US" dirty="0"/>
          </a:p>
        </p:txBody>
      </p:sp>
    </p:spTree>
    <p:extLst>
      <p:ext uri="{BB962C8B-B14F-4D97-AF65-F5344CB8AC3E}">
        <p14:creationId xmlns:p14="http://schemas.microsoft.com/office/powerpoint/2010/main" val="2456191982"/>
      </p:ext>
    </p:extLst>
  </p:cSld>
  <p:clrMapOvr>
    <a:masterClrMapping/>
  </p:clrMapOvr>
  <p:transition spd="med">
    <p:random/>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The Prayer Life of Jesus: </a:t>
            </a:r>
            <a:br>
              <a:rPr lang="en-US" dirty="0"/>
            </a:br>
            <a:r>
              <a:rPr lang="en-US" dirty="0"/>
              <a:t>Continual Communion</a:t>
            </a:r>
          </a:p>
        </p:txBody>
      </p:sp>
      <p:sp>
        <p:nvSpPr>
          <p:cNvPr id="3" name="Content Placeholder 2"/>
          <p:cNvSpPr>
            <a:spLocks noGrp="1"/>
          </p:cNvSpPr>
          <p:nvPr>
            <p:ph idx="1"/>
          </p:nvPr>
        </p:nvSpPr>
        <p:spPr>
          <a:xfrm>
            <a:off x="533400" y="1905000"/>
            <a:ext cx="7848600" cy="4449763"/>
          </a:xfrm>
        </p:spPr>
        <p:txBody>
          <a:bodyPr>
            <a:normAutofit fontScale="92500" lnSpcReduction="20000"/>
          </a:bodyPr>
          <a:lstStyle/>
          <a:p>
            <a:pPr>
              <a:defRPr/>
            </a:pPr>
            <a:r>
              <a:rPr lang="en-US" dirty="0"/>
              <a:t>And yet if I do judge, My judgment is true; for I am not alone, but I </a:t>
            </a:r>
            <a:r>
              <a:rPr lang="en-US" i="1" dirty="0"/>
              <a:t>am</a:t>
            </a:r>
            <a:r>
              <a:rPr lang="en-US" dirty="0"/>
              <a:t> with the Father who sent Me. (John 8:16)</a:t>
            </a:r>
          </a:p>
          <a:p>
            <a:pPr>
              <a:defRPr/>
            </a:pPr>
            <a:r>
              <a:rPr lang="en-US" dirty="0"/>
              <a:t>Indeed the hour is coming, yes, has now come, that you will be scattered, each to his own, and will leave Me alone. And yet I am not alone, because the Father is with Me. (John 16:32)</a:t>
            </a:r>
          </a:p>
          <a:p>
            <a:pPr>
              <a:defRPr/>
            </a:pPr>
            <a:r>
              <a:rPr lang="en-US" dirty="0"/>
              <a:t>And He who sent Me is with Me. The Father has not left Me alone, for I always do those things that please Him.” (John 8:29)  [</a:t>
            </a:r>
            <a:r>
              <a:rPr lang="en-US" dirty="0">
                <a:hlinkClick r:id="rId3" action="ppaction://hlinksldjump"/>
              </a:rPr>
              <a:t>R</a:t>
            </a:r>
            <a:r>
              <a:rPr lang="en-US" dirty="0"/>
              <a:t>]</a:t>
            </a:r>
          </a:p>
          <a:p>
            <a:pPr>
              <a:defRPr/>
            </a:pPr>
            <a:endParaRPr lang="en-US" dirty="0"/>
          </a:p>
          <a:p>
            <a:pPr>
              <a:defRPr/>
            </a:pPr>
            <a:endParaRPr lang="en-US" dirty="0"/>
          </a:p>
          <a:p>
            <a:pPr>
              <a:defRPr/>
            </a:pPr>
            <a:endParaRPr lang="en-US" dirty="0"/>
          </a:p>
        </p:txBody>
      </p:sp>
    </p:spTree>
    <p:extLst>
      <p:ext uri="{BB962C8B-B14F-4D97-AF65-F5344CB8AC3E}">
        <p14:creationId xmlns:p14="http://schemas.microsoft.com/office/powerpoint/2010/main" val="3903550833"/>
      </p:ext>
    </p:extLst>
  </p:cSld>
  <p:clrMapOvr>
    <a:masterClrMapping/>
  </p:clrMapOvr>
  <p:transition spd="med">
    <p:random/>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effectLst>
                  <a:outerShdw blurRad="38100" dist="38100" dir="2700000" algn="tl">
                    <a:srgbClr val="000000">
                      <a:alpha val="43137"/>
                    </a:srgbClr>
                  </a:outerShdw>
                </a:effectLst>
              </a:rPr>
              <a:t>Matthew 6:5-6 ESV</a:t>
            </a:r>
          </a:p>
        </p:txBody>
      </p:sp>
      <p:sp>
        <p:nvSpPr>
          <p:cNvPr id="3" name="Content Placeholder 2"/>
          <p:cNvSpPr>
            <a:spLocks noGrp="1"/>
          </p:cNvSpPr>
          <p:nvPr>
            <p:ph idx="1"/>
          </p:nvPr>
        </p:nvSpPr>
        <p:spPr/>
        <p:txBody>
          <a:bodyPr>
            <a:normAutofit fontScale="92500"/>
          </a:bodyPr>
          <a:lstStyle/>
          <a:p>
            <a:r>
              <a:rPr lang="en-US" dirty="0">
                <a:effectLst>
                  <a:outerShdw blurRad="38100" dist="38100" dir="2700000" algn="tl">
                    <a:srgbClr val="000000">
                      <a:alpha val="43137"/>
                    </a:srgbClr>
                  </a:outerShdw>
                </a:effectLst>
              </a:rPr>
              <a:t>"And when you pray, you must not be like the hypocrites. For they love to stand and pray in the synagogues and at the street corners, that they may be seen by others. Truly, I say to you, they have received their reward. </a:t>
            </a:r>
            <a:r>
              <a:rPr lang="en-US" baseline="30000" dirty="0">
                <a:effectLst>
                  <a:outerShdw blurRad="38100" dist="38100" dir="2700000" algn="tl">
                    <a:srgbClr val="000000">
                      <a:alpha val="43137"/>
                    </a:srgbClr>
                  </a:outerShdw>
                </a:effectLst>
              </a:rPr>
              <a:t>6</a:t>
            </a:r>
            <a:r>
              <a:rPr lang="en-US" dirty="0">
                <a:effectLst>
                  <a:outerShdw blurRad="38100" dist="38100" dir="2700000" algn="tl">
                    <a:srgbClr val="000000">
                      <a:alpha val="43137"/>
                    </a:srgbClr>
                  </a:outerShdw>
                </a:effectLst>
              </a:rPr>
              <a:t> But when you pray, go into your room and shut the door and pray to your Father who is in secret. And your Father who sees in secret will reward you.  [</a:t>
            </a:r>
            <a:r>
              <a:rPr lang="en-US" dirty="0">
                <a:effectLst>
                  <a:outerShdw blurRad="38100" dist="38100" dir="2700000" algn="tl">
                    <a:srgbClr val="000000">
                      <a:alpha val="43137"/>
                    </a:srgbClr>
                  </a:outerShdw>
                </a:effectLst>
                <a:hlinkClick r:id="rId3" action="ppaction://hlinksldjump"/>
              </a:rPr>
              <a:t>R</a:t>
            </a:r>
            <a:r>
              <a:rPr lang="en-US" dirty="0">
                <a:effectLst>
                  <a:outerShdw blurRad="38100" dist="38100" dir="2700000" algn="tl">
                    <a:srgbClr val="000000">
                      <a:alpha val="43137"/>
                    </a:srgbClr>
                  </a:outerShdw>
                </a:effectLst>
              </a:rPr>
              <a:t>]</a:t>
            </a:r>
          </a:p>
          <a:p>
            <a:endParaRPr lang="en-US" dirty="0"/>
          </a:p>
        </p:txBody>
      </p:sp>
    </p:spTree>
    <p:extLst>
      <p:ext uri="{BB962C8B-B14F-4D97-AF65-F5344CB8AC3E}">
        <p14:creationId xmlns:p14="http://schemas.microsoft.com/office/powerpoint/2010/main" val="2433961056"/>
      </p:ext>
    </p:extLst>
  </p:cSld>
  <p:clrMapOvr>
    <a:masterClrMapping/>
  </p:clrMapOvr>
  <p:transition spd="med">
    <p:random/>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A309C4-4DF7-44B7-9CBB-FC4C7AF539A4}"/>
              </a:ext>
            </a:extLst>
          </p:cNvPr>
          <p:cNvSpPr>
            <a:spLocks noGrp="1"/>
          </p:cNvSpPr>
          <p:nvPr>
            <p:ph type="title"/>
          </p:nvPr>
        </p:nvSpPr>
        <p:spPr>
          <a:xfrm>
            <a:off x="533400" y="609600"/>
            <a:ext cx="7772400" cy="1112838"/>
          </a:xfrm>
        </p:spPr>
        <p:txBody>
          <a:bodyPr/>
          <a:lstStyle/>
          <a:p>
            <a:r>
              <a:rPr lang="en-US" dirty="0">
                <a:effectLst>
                  <a:outerShdw blurRad="38100" dist="38100" dir="2700000" algn="tl">
                    <a:srgbClr val="000000">
                      <a:alpha val="43137"/>
                    </a:srgbClr>
                  </a:outerShdw>
                </a:effectLst>
              </a:rPr>
              <a:t>Matthew 6:7-8 KJV</a:t>
            </a:r>
          </a:p>
        </p:txBody>
      </p:sp>
      <p:sp>
        <p:nvSpPr>
          <p:cNvPr id="3" name="Content Placeholder 2">
            <a:extLst>
              <a:ext uri="{FF2B5EF4-FFF2-40B4-BE49-F238E27FC236}">
                <a16:creationId xmlns:a16="http://schemas.microsoft.com/office/drawing/2014/main" id="{1E709B2E-2121-468C-B25E-795B23906AA2}"/>
              </a:ext>
            </a:extLst>
          </p:cNvPr>
          <p:cNvSpPr>
            <a:spLocks noGrp="1"/>
          </p:cNvSpPr>
          <p:nvPr>
            <p:ph idx="1"/>
          </p:nvPr>
        </p:nvSpPr>
        <p:spPr/>
        <p:txBody>
          <a:bodyPr>
            <a:normAutofit/>
          </a:bodyPr>
          <a:lstStyle/>
          <a:p>
            <a:r>
              <a:rPr lang="en-US" dirty="0">
                <a:effectLst>
                  <a:outerShdw blurRad="38100" dist="38100" dir="2700000" algn="tl">
                    <a:srgbClr val="000000">
                      <a:alpha val="43137"/>
                    </a:srgbClr>
                  </a:outerShdw>
                </a:effectLst>
              </a:rPr>
              <a:t>But when ye pray, use not vain repetitions, as the heathen do: for they think that they shall be heard for their much speaking. </a:t>
            </a:r>
            <a:r>
              <a:rPr lang="en-US" baseline="30000" dirty="0">
                <a:effectLst>
                  <a:outerShdw blurRad="38100" dist="38100" dir="2700000" algn="tl">
                    <a:srgbClr val="000000">
                      <a:alpha val="43137"/>
                    </a:srgbClr>
                  </a:outerShdw>
                </a:effectLst>
              </a:rPr>
              <a:t>8</a:t>
            </a:r>
            <a:r>
              <a:rPr lang="en-US" dirty="0">
                <a:effectLst>
                  <a:outerShdw blurRad="38100" dist="38100" dir="2700000" algn="tl">
                    <a:srgbClr val="000000">
                      <a:alpha val="43137"/>
                    </a:srgbClr>
                  </a:outerShdw>
                </a:effectLst>
              </a:rPr>
              <a:t> Be not ye therefore like unto them: for your Father </a:t>
            </a:r>
            <a:r>
              <a:rPr lang="en-US" dirty="0" err="1">
                <a:effectLst>
                  <a:outerShdw blurRad="38100" dist="38100" dir="2700000" algn="tl">
                    <a:srgbClr val="000000">
                      <a:alpha val="43137"/>
                    </a:srgbClr>
                  </a:outerShdw>
                </a:effectLst>
              </a:rPr>
              <a:t>knoweth</a:t>
            </a:r>
            <a:r>
              <a:rPr lang="en-US" dirty="0">
                <a:effectLst>
                  <a:outerShdw blurRad="38100" dist="38100" dir="2700000" algn="tl">
                    <a:srgbClr val="000000">
                      <a:alpha val="43137"/>
                    </a:srgbClr>
                  </a:outerShdw>
                </a:effectLst>
              </a:rPr>
              <a:t> what things ye have need of, before ye ask him. [</a:t>
            </a:r>
            <a:r>
              <a:rPr lang="en-US" dirty="0">
                <a:effectLst>
                  <a:outerShdw blurRad="38100" dist="38100" dir="2700000" algn="tl">
                    <a:srgbClr val="000000">
                      <a:alpha val="43137"/>
                    </a:srgbClr>
                  </a:outerShdw>
                </a:effectLst>
                <a:hlinkClick r:id="rId3" action="ppaction://hlinksldjump"/>
              </a:rPr>
              <a:t>R</a:t>
            </a:r>
            <a:r>
              <a:rPr lang="en-US" dirty="0">
                <a:effectLst>
                  <a:outerShdw blurRad="38100" dist="38100" dir="2700000" algn="tl">
                    <a:srgbClr val="000000">
                      <a:alpha val="43137"/>
                    </a:srgbClr>
                  </a:outerShdw>
                </a:effectLst>
              </a:rPr>
              <a:t>]</a:t>
            </a:r>
          </a:p>
          <a:p>
            <a:endParaRPr lang="en-US" dirty="0"/>
          </a:p>
        </p:txBody>
      </p:sp>
    </p:spTree>
    <p:extLst>
      <p:ext uri="{BB962C8B-B14F-4D97-AF65-F5344CB8AC3E}">
        <p14:creationId xmlns:p14="http://schemas.microsoft.com/office/powerpoint/2010/main" val="2803336964"/>
      </p:ext>
    </p:extLst>
  </p:cSld>
  <p:clrMapOvr>
    <a:masterClrMapping/>
  </p:clrMapOvr>
  <p:transition spd="med">
    <p:random/>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38953F-34B7-4B29-8F31-7A073BDADB84}"/>
              </a:ext>
            </a:extLst>
          </p:cNvPr>
          <p:cNvSpPr>
            <a:spLocks noGrp="1"/>
          </p:cNvSpPr>
          <p:nvPr>
            <p:ph type="title"/>
          </p:nvPr>
        </p:nvSpPr>
        <p:spPr>
          <a:xfrm>
            <a:off x="533400" y="210671"/>
            <a:ext cx="7772400" cy="609600"/>
          </a:xfrm>
        </p:spPr>
        <p:txBody>
          <a:bodyPr/>
          <a:lstStyle/>
          <a:p>
            <a:r>
              <a:rPr lang="en-US" dirty="0"/>
              <a:t>The Lord’s Prayer as Outline</a:t>
            </a:r>
          </a:p>
        </p:txBody>
      </p:sp>
      <p:sp>
        <p:nvSpPr>
          <p:cNvPr id="3" name="Content Placeholder 2">
            <a:extLst>
              <a:ext uri="{FF2B5EF4-FFF2-40B4-BE49-F238E27FC236}">
                <a16:creationId xmlns:a16="http://schemas.microsoft.com/office/drawing/2014/main" id="{5652944B-EA8C-4596-80ED-86F77F416F6F}"/>
              </a:ext>
            </a:extLst>
          </p:cNvPr>
          <p:cNvSpPr>
            <a:spLocks noGrp="1"/>
          </p:cNvSpPr>
          <p:nvPr>
            <p:ph idx="1"/>
          </p:nvPr>
        </p:nvSpPr>
        <p:spPr>
          <a:xfrm>
            <a:off x="304800" y="820271"/>
            <a:ext cx="8305800" cy="6037729"/>
          </a:xfrm>
        </p:spPr>
        <p:txBody>
          <a:bodyPr>
            <a:normAutofit fontScale="70000" lnSpcReduction="20000"/>
          </a:bodyPr>
          <a:lstStyle/>
          <a:p>
            <a:r>
              <a:rPr lang="en-US" i="1" dirty="0"/>
              <a:t>Our Father which art in heaven, hallowed be thy name</a:t>
            </a:r>
            <a:r>
              <a:rPr lang="en-US" dirty="0"/>
              <a:t>: Give adoration and praise to God for who He is and what He has done: Creator, Redeemer, Sustainer, Restorer, Protector, Father, Friend.</a:t>
            </a:r>
            <a:endParaRPr lang="en-US" i="1" dirty="0"/>
          </a:p>
          <a:p>
            <a:r>
              <a:rPr lang="en-US" i="1" dirty="0"/>
              <a:t>Thy kingdom come, Thy will be done or earth as it is in heaven</a:t>
            </a:r>
            <a:r>
              <a:rPr lang="en-US" dirty="0"/>
              <a:t>: Ask that the kingdom of grace may be established in your heart and the hearts of those you care about, and that the kingdom of glory would soon triumph and be established on earth.</a:t>
            </a:r>
          </a:p>
          <a:p>
            <a:r>
              <a:rPr lang="en-US" i="1" dirty="0"/>
              <a:t>Give us this day our daily bread</a:t>
            </a:r>
            <a:r>
              <a:rPr lang="en-US" dirty="0"/>
              <a:t>: Ask God to supply all your needs  in every area of your life, physical, spiritual, emotional, mental, social, and financial.</a:t>
            </a:r>
          </a:p>
          <a:p>
            <a:r>
              <a:rPr lang="en-US" i="1" dirty="0"/>
              <a:t>Forgive us our debts as we forgive our debtors</a:t>
            </a:r>
            <a:r>
              <a:rPr lang="en-US" dirty="0"/>
              <a:t>: Bring your sins before God in confession and repentance and plead the precious blood of Jesus for forgiveness.</a:t>
            </a:r>
          </a:p>
          <a:p>
            <a:r>
              <a:rPr lang="en-US" i="1" dirty="0"/>
              <a:t>Lead us not into temptation but deliver us from evil</a:t>
            </a:r>
            <a:r>
              <a:rPr lang="en-US" dirty="0"/>
              <a:t>: Pray for the Holy Spirit to fill you that you may walk in the Spirit and not in the flesh, growing in the likeness of Jesus each day.</a:t>
            </a:r>
          </a:p>
          <a:p>
            <a:r>
              <a:rPr lang="en-US" i="1" dirty="0"/>
              <a:t>For thine is the kingdom and the power and the glory forever, Amen</a:t>
            </a:r>
            <a:r>
              <a:rPr lang="en-US" dirty="0"/>
              <a:t>: End by praising God in confidence of the hope  we have in Christ and the assurance we have that nothing can separate us from His love.  [</a:t>
            </a:r>
            <a:r>
              <a:rPr lang="en-US" dirty="0">
                <a:hlinkClick r:id="rId3" action="ppaction://hlinksldjump"/>
              </a:rPr>
              <a:t>R</a:t>
            </a:r>
            <a:r>
              <a:rPr lang="en-US" dirty="0"/>
              <a:t>]</a:t>
            </a:r>
          </a:p>
        </p:txBody>
      </p:sp>
    </p:spTree>
    <p:extLst>
      <p:ext uri="{BB962C8B-B14F-4D97-AF65-F5344CB8AC3E}">
        <p14:creationId xmlns:p14="http://schemas.microsoft.com/office/powerpoint/2010/main" val="3915069322"/>
      </p:ext>
    </p:extLst>
  </p:cSld>
  <p:clrMapOvr>
    <a:masterClrMapping/>
  </p:clrMapOvr>
  <p:transition spd="med">
    <p:random/>
  </p:transition>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0">
          <a:blip r:embed="rId3">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AF7916-91C0-460C-B558-8DAA48680440}"/>
              </a:ext>
            </a:extLst>
          </p:cNvPr>
          <p:cNvSpPr>
            <a:spLocks noGrp="1"/>
          </p:cNvSpPr>
          <p:nvPr>
            <p:ph type="title"/>
          </p:nvPr>
        </p:nvSpPr>
        <p:spPr/>
        <p:txBody>
          <a:bodyPr/>
          <a:lstStyle/>
          <a:p>
            <a:r>
              <a:rPr lang="en-US" dirty="0"/>
              <a:t>Memory Text</a:t>
            </a:r>
            <a:br>
              <a:rPr lang="en-US" dirty="0"/>
            </a:br>
            <a:r>
              <a:rPr lang="en-US" dirty="0">
                <a:effectLst>
                  <a:outerShdw blurRad="38100" dist="38100" dir="2700000" algn="tl">
                    <a:srgbClr val="000000">
                      <a:alpha val="43137"/>
                    </a:srgbClr>
                  </a:outerShdw>
                </a:effectLst>
              </a:rPr>
              <a:t>Psalm 62:8 NKJV</a:t>
            </a:r>
          </a:p>
        </p:txBody>
      </p:sp>
      <p:sp>
        <p:nvSpPr>
          <p:cNvPr id="3" name="Content Placeholder 2">
            <a:extLst>
              <a:ext uri="{FF2B5EF4-FFF2-40B4-BE49-F238E27FC236}">
                <a16:creationId xmlns:a16="http://schemas.microsoft.com/office/drawing/2014/main" id="{CB2D42D4-7BB8-4C00-A5B5-07B01AC9DAC0}"/>
              </a:ext>
            </a:extLst>
          </p:cNvPr>
          <p:cNvSpPr>
            <a:spLocks noGrp="1"/>
          </p:cNvSpPr>
          <p:nvPr>
            <p:ph idx="1"/>
          </p:nvPr>
        </p:nvSpPr>
        <p:spPr/>
        <p:txBody>
          <a:bodyPr>
            <a:normAutofit fontScale="92500" lnSpcReduction="10000"/>
          </a:bodyPr>
          <a:lstStyle/>
          <a:p>
            <a:r>
              <a:rPr lang="en-US" dirty="0">
                <a:effectLst>
                  <a:outerShdw blurRad="38100" dist="38100" dir="2700000" algn="tl">
                    <a:srgbClr val="000000">
                      <a:alpha val="43137"/>
                    </a:srgbClr>
                  </a:outerShdw>
                </a:effectLst>
              </a:rPr>
              <a:t>Trust in Him at all times, you people; Pour out your heart before Him; God is a refuge for us. </a:t>
            </a:r>
          </a:p>
          <a:p>
            <a:r>
              <a:rPr lang="en-US" dirty="0">
                <a:effectLst>
                  <a:outerShdw blurRad="38100" dist="38100" dir="2700000" algn="tl">
                    <a:srgbClr val="000000">
                      <a:alpha val="43137"/>
                    </a:srgbClr>
                  </a:outerShdw>
                </a:effectLst>
              </a:rPr>
              <a:t>What is a refuge?</a:t>
            </a:r>
          </a:p>
          <a:p>
            <a:r>
              <a:rPr lang="en-US" dirty="0">
                <a:effectLst>
                  <a:outerShdw blurRad="38100" dist="38100" dir="2700000" algn="tl">
                    <a:srgbClr val="000000">
                      <a:alpha val="43137"/>
                    </a:srgbClr>
                  </a:outerShdw>
                </a:effectLst>
              </a:rPr>
              <a:t>How can we make God our refuge?</a:t>
            </a:r>
          </a:p>
          <a:p>
            <a:r>
              <a:rPr lang="en-US" dirty="0">
                <a:effectLst>
                  <a:outerShdw blurRad="38100" dist="38100" dir="2700000" algn="tl">
                    <a:srgbClr val="000000">
                      <a:alpha val="43137"/>
                    </a:srgbClr>
                  </a:outerShdw>
                </a:effectLst>
              </a:rPr>
              <a:t>In addition to faith, what key does the psalmist give us for dwelling secure in God as our refuge?</a:t>
            </a:r>
          </a:p>
          <a:p>
            <a:endParaRPr lang="en-US" dirty="0">
              <a:effectLst>
                <a:outerShdw blurRad="38100" dist="38100" dir="2700000" algn="tl">
                  <a:srgbClr val="000000">
                    <a:alpha val="43137"/>
                  </a:srgbClr>
                </a:outerShdw>
              </a:effectLst>
            </a:endParaRPr>
          </a:p>
          <a:p>
            <a:endParaRPr lang="en-US" dirty="0">
              <a:effectLst>
                <a:outerShdw blurRad="38100" dist="38100" dir="2700000" algn="tl">
                  <a:srgbClr val="000000">
                    <a:alpha val="43137"/>
                  </a:srgbClr>
                </a:outerShdw>
              </a:effectLst>
            </a:endParaRPr>
          </a:p>
          <a:p>
            <a:endParaRPr lang="en-US"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901151622"/>
      </p:ext>
    </p:extLst>
  </p:cSld>
  <p:clrMapOvr>
    <a:masterClrMapping/>
  </p:clrMapOvr>
  <p:transition spd="med">
    <p:random/>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46507B-5C8E-4534-BFD3-5AB8B25A0598}"/>
              </a:ext>
            </a:extLst>
          </p:cNvPr>
          <p:cNvSpPr>
            <a:spLocks noGrp="1"/>
          </p:cNvSpPr>
          <p:nvPr>
            <p:ph type="title"/>
          </p:nvPr>
        </p:nvSpPr>
        <p:spPr/>
        <p:txBody>
          <a:bodyPr/>
          <a:lstStyle/>
          <a:p>
            <a:r>
              <a:rPr lang="en-US" dirty="0"/>
              <a:t>Elements of Christian Prayer [</a:t>
            </a:r>
            <a:r>
              <a:rPr lang="en-US" dirty="0">
                <a:hlinkClick r:id="rId3" action="ppaction://hlinksldjump"/>
              </a:rPr>
              <a:t>R</a:t>
            </a:r>
            <a:r>
              <a:rPr lang="en-US" dirty="0"/>
              <a:t>]</a:t>
            </a:r>
          </a:p>
        </p:txBody>
      </p:sp>
      <p:sp>
        <p:nvSpPr>
          <p:cNvPr id="3" name="Content Placeholder 2">
            <a:extLst>
              <a:ext uri="{FF2B5EF4-FFF2-40B4-BE49-F238E27FC236}">
                <a16:creationId xmlns:a16="http://schemas.microsoft.com/office/drawing/2014/main" id="{650DFA06-8D6B-45DC-BF73-2EA250403F5F}"/>
              </a:ext>
            </a:extLst>
          </p:cNvPr>
          <p:cNvSpPr>
            <a:spLocks noGrp="1"/>
          </p:cNvSpPr>
          <p:nvPr>
            <p:ph sz="quarter" idx="10"/>
          </p:nvPr>
        </p:nvSpPr>
        <p:spPr/>
        <p:txBody>
          <a:bodyPr>
            <a:normAutofit fontScale="92500" lnSpcReduction="10000"/>
          </a:bodyPr>
          <a:lstStyle/>
          <a:p>
            <a:r>
              <a:rPr lang="en-US" dirty="0"/>
              <a:t>The Three P’s</a:t>
            </a:r>
          </a:p>
          <a:p>
            <a:pPr lvl="1"/>
            <a:r>
              <a:rPr lang="en-US" dirty="0"/>
              <a:t>Praise</a:t>
            </a:r>
          </a:p>
          <a:p>
            <a:pPr lvl="1"/>
            <a:r>
              <a:rPr lang="en-US" dirty="0"/>
              <a:t>Pardon</a:t>
            </a:r>
          </a:p>
          <a:p>
            <a:pPr lvl="1"/>
            <a:r>
              <a:rPr lang="en-US" dirty="0"/>
              <a:t>Petition</a:t>
            </a:r>
          </a:p>
          <a:p>
            <a:r>
              <a:rPr lang="en-US" dirty="0"/>
              <a:t>ACTS</a:t>
            </a:r>
          </a:p>
          <a:p>
            <a:pPr lvl="1"/>
            <a:r>
              <a:rPr lang="en-US" dirty="0"/>
              <a:t>Adoration</a:t>
            </a:r>
          </a:p>
          <a:p>
            <a:pPr lvl="1"/>
            <a:r>
              <a:rPr lang="en-US" dirty="0"/>
              <a:t>Confession</a:t>
            </a:r>
          </a:p>
          <a:p>
            <a:pPr lvl="1"/>
            <a:r>
              <a:rPr lang="en-US" dirty="0"/>
              <a:t>Thanksgiving</a:t>
            </a:r>
          </a:p>
          <a:p>
            <a:pPr lvl="1"/>
            <a:r>
              <a:rPr lang="en-US" dirty="0"/>
              <a:t>Supplication</a:t>
            </a:r>
          </a:p>
        </p:txBody>
      </p:sp>
      <p:sp>
        <p:nvSpPr>
          <p:cNvPr id="4" name="Content Placeholder 3">
            <a:extLst>
              <a:ext uri="{FF2B5EF4-FFF2-40B4-BE49-F238E27FC236}">
                <a16:creationId xmlns:a16="http://schemas.microsoft.com/office/drawing/2014/main" id="{A9DCAF24-1FCD-4443-84B4-9EBF0DE3E074}"/>
              </a:ext>
            </a:extLst>
          </p:cNvPr>
          <p:cNvSpPr>
            <a:spLocks noGrp="1"/>
          </p:cNvSpPr>
          <p:nvPr>
            <p:ph sz="quarter" idx="11"/>
          </p:nvPr>
        </p:nvSpPr>
        <p:spPr>
          <a:xfrm>
            <a:off x="4419600" y="1905000"/>
            <a:ext cx="4114800" cy="4267200"/>
          </a:xfrm>
        </p:spPr>
        <p:txBody>
          <a:bodyPr/>
          <a:lstStyle/>
          <a:p>
            <a:r>
              <a:rPr lang="en-US" dirty="0"/>
              <a:t>Adoration &amp; Praise</a:t>
            </a:r>
          </a:p>
          <a:p>
            <a:r>
              <a:rPr lang="en-US" dirty="0"/>
              <a:t>Thanksgiving</a:t>
            </a:r>
          </a:p>
          <a:p>
            <a:r>
              <a:rPr lang="en-US" dirty="0"/>
              <a:t>Confession</a:t>
            </a:r>
          </a:p>
          <a:p>
            <a:r>
              <a:rPr lang="en-US" dirty="0"/>
              <a:t>Petition (for us)</a:t>
            </a:r>
          </a:p>
          <a:p>
            <a:r>
              <a:rPr lang="en-US" dirty="0"/>
              <a:t>Intercession (others)</a:t>
            </a:r>
          </a:p>
          <a:p>
            <a:r>
              <a:rPr lang="en-US" dirty="0"/>
              <a:t>Surrender &amp; Praise</a:t>
            </a:r>
          </a:p>
        </p:txBody>
      </p:sp>
    </p:spTree>
    <p:extLst>
      <p:ext uri="{BB962C8B-B14F-4D97-AF65-F5344CB8AC3E}">
        <p14:creationId xmlns:p14="http://schemas.microsoft.com/office/powerpoint/2010/main" val="3061757509"/>
      </p:ext>
    </p:extLst>
  </p:cSld>
  <p:clrMapOvr>
    <a:masterClrMapping/>
  </p:clrMapOvr>
  <p:transition spd="med">
    <p:random/>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3E92B7-FFCC-4A99-B727-D744E7DDCCD5}"/>
              </a:ext>
            </a:extLst>
          </p:cNvPr>
          <p:cNvSpPr>
            <a:spLocks noGrp="1"/>
          </p:cNvSpPr>
          <p:nvPr>
            <p:ph type="title"/>
          </p:nvPr>
        </p:nvSpPr>
        <p:spPr>
          <a:xfrm>
            <a:off x="533400" y="835232"/>
            <a:ext cx="7772400" cy="1112838"/>
          </a:xfrm>
        </p:spPr>
        <p:txBody>
          <a:bodyPr/>
          <a:lstStyle/>
          <a:p>
            <a:r>
              <a:rPr lang="en-US" dirty="0">
                <a:effectLst>
                  <a:outerShdw blurRad="38100" dist="38100" dir="2700000" algn="tl">
                    <a:srgbClr val="000000">
                      <a:alpha val="43137"/>
                    </a:srgbClr>
                  </a:outerShdw>
                </a:effectLst>
              </a:rPr>
              <a:t>John 16:23 ESV</a:t>
            </a:r>
          </a:p>
        </p:txBody>
      </p:sp>
      <p:sp>
        <p:nvSpPr>
          <p:cNvPr id="3" name="Content Placeholder 2">
            <a:extLst>
              <a:ext uri="{FF2B5EF4-FFF2-40B4-BE49-F238E27FC236}">
                <a16:creationId xmlns:a16="http://schemas.microsoft.com/office/drawing/2014/main" id="{F0413ECA-827D-4C41-BD3C-DDDA9BE9CA68}"/>
              </a:ext>
            </a:extLst>
          </p:cNvPr>
          <p:cNvSpPr>
            <a:spLocks noGrp="1"/>
          </p:cNvSpPr>
          <p:nvPr>
            <p:ph idx="1"/>
          </p:nvPr>
        </p:nvSpPr>
        <p:spPr>
          <a:xfrm>
            <a:off x="533400" y="2209800"/>
            <a:ext cx="7924800" cy="3962400"/>
          </a:xfrm>
        </p:spPr>
        <p:txBody>
          <a:bodyPr>
            <a:normAutofit/>
          </a:bodyPr>
          <a:lstStyle/>
          <a:p>
            <a:r>
              <a:rPr lang="en-US" dirty="0">
                <a:effectLst>
                  <a:outerShdw blurRad="38100" dist="38100" dir="2700000" algn="tl">
                    <a:srgbClr val="000000">
                      <a:alpha val="43137"/>
                    </a:srgbClr>
                  </a:outerShdw>
                </a:effectLst>
              </a:rPr>
              <a:t>Truly, truly, I say to you, whatever you ask of the Father in my name, he will give it to you.  [</a:t>
            </a:r>
            <a:r>
              <a:rPr lang="en-US" dirty="0">
                <a:effectLst>
                  <a:outerShdw blurRad="38100" dist="38100" dir="2700000" algn="tl">
                    <a:srgbClr val="000000">
                      <a:alpha val="43137"/>
                    </a:srgbClr>
                  </a:outerShdw>
                </a:effectLst>
                <a:hlinkClick r:id="rId3" action="ppaction://hlinksldjump"/>
              </a:rPr>
              <a:t>R</a:t>
            </a:r>
            <a:r>
              <a:rPr lang="en-US" dirty="0">
                <a:effectLst>
                  <a:outerShdw blurRad="38100" dist="38100" dir="2700000" algn="tl">
                    <a:srgbClr val="000000">
                      <a:alpha val="43137"/>
                    </a:srgbClr>
                  </a:outerShdw>
                </a:effectLst>
              </a:rPr>
              <a:t>]</a:t>
            </a:r>
          </a:p>
          <a:p>
            <a:endParaRPr lang="en-US" dirty="0"/>
          </a:p>
        </p:txBody>
      </p:sp>
    </p:spTree>
    <p:extLst>
      <p:ext uri="{BB962C8B-B14F-4D97-AF65-F5344CB8AC3E}">
        <p14:creationId xmlns:p14="http://schemas.microsoft.com/office/powerpoint/2010/main" val="2279612611"/>
      </p:ext>
    </p:extLst>
  </p:cSld>
  <p:clrMapOvr>
    <a:masterClrMapping/>
  </p:clrMapOvr>
  <p:transition spd="med">
    <p:random/>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515120-DBA9-BE04-F86C-6266A707ED4E}"/>
              </a:ext>
            </a:extLst>
          </p:cNvPr>
          <p:cNvSpPr>
            <a:spLocks noGrp="1"/>
          </p:cNvSpPr>
          <p:nvPr>
            <p:ph type="title"/>
          </p:nvPr>
        </p:nvSpPr>
        <p:spPr/>
        <p:txBody>
          <a:bodyPr/>
          <a:lstStyle/>
          <a:p>
            <a:r>
              <a:rPr lang="en-US" dirty="0"/>
              <a:t>Overview</a:t>
            </a:r>
          </a:p>
        </p:txBody>
      </p:sp>
      <p:sp>
        <p:nvSpPr>
          <p:cNvPr id="3" name="Content Placeholder 2">
            <a:extLst>
              <a:ext uri="{FF2B5EF4-FFF2-40B4-BE49-F238E27FC236}">
                <a16:creationId xmlns:a16="http://schemas.microsoft.com/office/drawing/2014/main" id="{862693C9-4E33-1379-8CC2-81EEAED407DC}"/>
              </a:ext>
            </a:extLst>
          </p:cNvPr>
          <p:cNvSpPr>
            <a:spLocks noGrp="1"/>
          </p:cNvSpPr>
          <p:nvPr>
            <p:ph idx="1"/>
          </p:nvPr>
        </p:nvSpPr>
        <p:spPr/>
        <p:txBody>
          <a:bodyPr>
            <a:normAutofit fontScale="85000" lnSpcReduction="20000"/>
          </a:bodyPr>
          <a:lstStyle/>
          <a:p>
            <a:r>
              <a:rPr lang="en-US" dirty="0"/>
              <a:t>Growing in a relationship with God depends on having a vibrant prayer life that is open and honest with God and spends time communing with Him.  This week we look at what the Bible teaches on prayer, it’s power to change lives, and how Jesus used prayer and taught its value.</a:t>
            </a:r>
          </a:p>
          <a:p>
            <a:pPr lvl="1"/>
            <a:r>
              <a:rPr lang="en-US" dirty="0"/>
              <a:t>The Power of Prayer</a:t>
            </a:r>
          </a:p>
          <a:p>
            <a:pPr lvl="1"/>
            <a:r>
              <a:rPr lang="en-US" dirty="0"/>
              <a:t>Intercessory Prayer</a:t>
            </a:r>
          </a:p>
          <a:p>
            <a:pPr lvl="1"/>
            <a:r>
              <a:rPr lang="en-US" dirty="0"/>
              <a:t>Jesus and Prayer</a:t>
            </a:r>
          </a:p>
          <a:p>
            <a:pPr lvl="1"/>
            <a:r>
              <a:rPr lang="en-US" dirty="0"/>
              <a:t>Common Questions on Prayer</a:t>
            </a:r>
          </a:p>
          <a:p>
            <a:pPr lvl="1"/>
            <a:r>
              <a:rPr lang="en-US" dirty="0"/>
              <a:t>Summary</a:t>
            </a:r>
          </a:p>
          <a:p>
            <a:pPr lvl="1"/>
            <a:endParaRPr lang="en-US" dirty="0"/>
          </a:p>
        </p:txBody>
      </p:sp>
    </p:spTree>
    <p:extLst>
      <p:ext uri="{BB962C8B-B14F-4D97-AF65-F5344CB8AC3E}">
        <p14:creationId xmlns:p14="http://schemas.microsoft.com/office/powerpoint/2010/main" val="1252613011"/>
      </p:ext>
    </p:extLst>
  </p:cSld>
  <p:clrMapOvr>
    <a:masterClrMapping/>
  </p:clrMapOvr>
  <p:transition spd="med">
    <p:random/>
  </p:transition>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0">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Power of Prayer</a:t>
            </a:r>
          </a:p>
        </p:txBody>
      </p:sp>
      <p:sp>
        <p:nvSpPr>
          <p:cNvPr id="3" name="Content Placeholder 2"/>
          <p:cNvSpPr>
            <a:spLocks noGrp="1"/>
          </p:cNvSpPr>
          <p:nvPr>
            <p:ph idx="1"/>
          </p:nvPr>
        </p:nvSpPr>
        <p:spPr/>
        <p:txBody>
          <a:bodyPr>
            <a:normAutofit fontScale="92500" lnSpcReduction="20000"/>
          </a:bodyPr>
          <a:lstStyle/>
          <a:p>
            <a:r>
              <a:rPr lang="en-US" dirty="0"/>
              <a:t>How would you define prayer?</a:t>
            </a:r>
          </a:p>
          <a:p>
            <a:r>
              <a:rPr lang="en-US" dirty="0"/>
              <a:t>What did Jesus say would happen when we ask in faithful prayer? (</a:t>
            </a:r>
            <a:r>
              <a:rPr lang="en-US" dirty="0">
                <a:hlinkClick r:id="rId4" action="ppaction://hlinksldjump"/>
              </a:rPr>
              <a:t>Luke 11:9-10</a:t>
            </a:r>
            <a:r>
              <a:rPr lang="en-US" dirty="0"/>
              <a:t>)</a:t>
            </a:r>
          </a:p>
          <a:p>
            <a:r>
              <a:rPr lang="en-US" dirty="0"/>
              <a:t>How did prayer change Hezekiah’s life?  (</a:t>
            </a:r>
            <a:r>
              <a:rPr lang="en-US" dirty="0">
                <a:hlinkClick r:id="rId5" action="ppaction://hlinksldjump"/>
              </a:rPr>
              <a:t>Isa 38:1-5</a:t>
            </a:r>
            <a:r>
              <a:rPr lang="en-US" dirty="0"/>
              <a:t>)</a:t>
            </a:r>
          </a:p>
          <a:p>
            <a:r>
              <a:rPr lang="en-US" dirty="0"/>
              <a:t>Whose testimony do we have in this account that Hezekiah’s prayer made a difference?</a:t>
            </a:r>
          </a:p>
          <a:p>
            <a:r>
              <a:rPr lang="en-US" altLang="en-US" dirty="0"/>
              <a:t>If prayer changes things, what glimpse of the nature of God does this give you?</a:t>
            </a:r>
          </a:p>
          <a:p>
            <a:endParaRPr lang="en-US" dirty="0"/>
          </a:p>
          <a:p>
            <a:endParaRPr lang="en-US" dirty="0"/>
          </a:p>
          <a:p>
            <a:endParaRPr lang="en-US" dirty="0"/>
          </a:p>
        </p:txBody>
      </p:sp>
    </p:spTree>
    <p:extLst>
      <p:ext uri="{BB962C8B-B14F-4D97-AF65-F5344CB8AC3E}">
        <p14:creationId xmlns:p14="http://schemas.microsoft.com/office/powerpoint/2010/main" val="3270947588"/>
      </p:ext>
    </p:extLst>
  </p:cSld>
  <p:clrMapOvr>
    <a:masterClrMapping/>
  </p:clrMapOvr>
  <p:transition spd="med">
    <p:random/>
  </p:transition>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0">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Intercessory Prayer</a:t>
            </a:r>
          </a:p>
        </p:txBody>
      </p:sp>
      <p:sp>
        <p:nvSpPr>
          <p:cNvPr id="3" name="Content Placeholder 2"/>
          <p:cNvSpPr>
            <a:spLocks noGrp="1"/>
          </p:cNvSpPr>
          <p:nvPr>
            <p:ph idx="1"/>
          </p:nvPr>
        </p:nvSpPr>
        <p:spPr/>
        <p:txBody>
          <a:bodyPr>
            <a:normAutofit lnSpcReduction="10000"/>
          </a:bodyPr>
          <a:lstStyle/>
          <a:p>
            <a:r>
              <a:rPr lang="en-US" dirty="0"/>
              <a:t>What can we learn about intercessory prayer from </a:t>
            </a:r>
            <a:r>
              <a:rPr lang="en-US" dirty="0">
                <a:hlinkClick r:id="rId4" action="ppaction://hlinksldjump"/>
              </a:rPr>
              <a:t>Daniel 9</a:t>
            </a:r>
            <a:r>
              <a:rPr lang="en-US" dirty="0"/>
              <a:t>?</a:t>
            </a:r>
          </a:p>
          <a:p>
            <a:r>
              <a:rPr lang="en-US" dirty="0"/>
              <a:t>What are some of the groups of people with which we can identify in intercessory prayer? </a:t>
            </a:r>
          </a:p>
          <a:p>
            <a:r>
              <a:rPr lang="en-US" dirty="0"/>
              <a:t>How many of these groups are included in your prayer time?</a:t>
            </a:r>
          </a:p>
        </p:txBody>
      </p:sp>
    </p:spTree>
    <p:extLst>
      <p:ext uri="{BB962C8B-B14F-4D97-AF65-F5344CB8AC3E}">
        <p14:creationId xmlns:p14="http://schemas.microsoft.com/office/powerpoint/2010/main" val="3022653906"/>
      </p:ext>
    </p:extLst>
  </p:cSld>
  <p:clrMapOvr>
    <a:masterClrMapping/>
  </p:clrMapOvr>
  <p:transition spd="med">
    <p:random/>
  </p:transition>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0">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Jesus and Prayer</a:t>
            </a:r>
          </a:p>
        </p:txBody>
      </p:sp>
      <p:sp>
        <p:nvSpPr>
          <p:cNvPr id="3" name="Content Placeholder 2"/>
          <p:cNvSpPr>
            <a:spLocks noGrp="1"/>
          </p:cNvSpPr>
          <p:nvPr>
            <p:ph idx="1"/>
          </p:nvPr>
        </p:nvSpPr>
        <p:spPr/>
        <p:txBody>
          <a:bodyPr>
            <a:normAutofit fontScale="92500" lnSpcReduction="20000"/>
          </a:bodyPr>
          <a:lstStyle/>
          <a:p>
            <a:pPr>
              <a:defRPr/>
            </a:pPr>
            <a:r>
              <a:rPr lang="en-US" dirty="0"/>
              <a:t>How would you describe the </a:t>
            </a:r>
            <a:r>
              <a:rPr lang="en-US" dirty="0">
                <a:hlinkClick r:id="rId4" action="ppaction://hlinksldjump"/>
              </a:rPr>
              <a:t>prayer life of Jesus</a:t>
            </a:r>
            <a:r>
              <a:rPr lang="en-US" dirty="0"/>
              <a:t>? *</a:t>
            </a:r>
          </a:p>
          <a:p>
            <a:pPr>
              <a:defRPr/>
            </a:pPr>
            <a:r>
              <a:rPr lang="en-US" dirty="0"/>
              <a:t>What should we take away from the prayer life of Jesus?</a:t>
            </a:r>
          </a:p>
          <a:p>
            <a:pPr>
              <a:defRPr/>
            </a:pPr>
            <a:r>
              <a:rPr lang="en-US" dirty="0"/>
              <a:t>What did Jesus teach about prayers for show? (</a:t>
            </a:r>
            <a:r>
              <a:rPr lang="en-US" dirty="0">
                <a:hlinkClick r:id="rId5" action="ppaction://hlinksldjump"/>
              </a:rPr>
              <a:t>Matt 6:5-6</a:t>
            </a:r>
            <a:r>
              <a:rPr lang="en-US" dirty="0"/>
              <a:t>)</a:t>
            </a:r>
          </a:p>
          <a:p>
            <a:pPr>
              <a:defRPr/>
            </a:pPr>
            <a:r>
              <a:rPr lang="en-US" dirty="0"/>
              <a:t>What did Jesus teach about repetitious prayer? (</a:t>
            </a:r>
            <a:r>
              <a:rPr lang="en-US" dirty="0">
                <a:hlinkClick r:id="rId6" action="ppaction://hlinksldjump"/>
              </a:rPr>
              <a:t>Matt 6:7-8</a:t>
            </a:r>
            <a:r>
              <a:rPr lang="en-US" dirty="0"/>
              <a:t>)</a:t>
            </a:r>
          </a:p>
          <a:p>
            <a:pPr>
              <a:defRPr/>
            </a:pPr>
            <a:r>
              <a:rPr lang="en-US" dirty="0"/>
              <a:t>In giving the disciples (and us) the Lord’s prayer how do you think Jesus expected us to use it? [</a:t>
            </a:r>
            <a:r>
              <a:rPr lang="en-US" dirty="0">
                <a:hlinkClick r:id="rId7" action="ppaction://hlinksldjump"/>
              </a:rPr>
              <a:t>Lord’s Prayer</a:t>
            </a:r>
            <a:r>
              <a:rPr lang="en-US" dirty="0"/>
              <a:t>]*</a:t>
            </a:r>
          </a:p>
          <a:p>
            <a:pPr>
              <a:defRPr/>
            </a:pPr>
            <a:endParaRPr lang="en-US" dirty="0"/>
          </a:p>
          <a:p>
            <a:endParaRPr lang="en-US" dirty="0"/>
          </a:p>
        </p:txBody>
      </p:sp>
    </p:spTree>
    <p:extLst>
      <p:ext uri="{BB962C8B-B14F-4D97-AF65-F5344CB8AC3E}">
        <p14:creationId xmlns:p14="http://schemas.microsoft.com/office/powerpoint/2010/main" val="3224175296"/>
      </p:ext>
    </p:extLst>
  </p:cSld>
  <p:clrMapOvr>
    <a:masterClrMapping/>
  </p:clrMapOvr>
  <p:transition spd="med">
    <p:random/>
  </p:transition>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0">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Common Questions on Prayer</a:t>
            </a:r>
          </a:p>
        </p:txBody>
      </p:sp>
      <p:sp>
        <p:nvSpPr>
          <p:cNvPr id="3" name="Content Placeholder 2"/>
          <p:cNvSpPr>
            <a:spLocks noGrp="1"/>
          </p:cNvSpPr>
          <p:nvPr>
            <p:ph idx="1"/>
          </p:nvPr>
        </p:nvSpPr>
        <p:spPr/>
        <p:txBody>
          <a:bodyPr>
            <a:normAutofit fontScale="92500" lnSpcReduction="10000"/>
          </a:bodyPr>
          <a:lstStyle/>
          <a:p>
            <a:r>
              <a:rPr lang="en-US" dirty="0">
                <a:effectLst/>
              </a:rPr>
              <a:t>Why do some prayers seem unanswered?</a:t>
            </a:r>
          </a:p>
          <a:p>
            <a:r>
              <a:rPr lang="en-US" dirty="0">
                <a:effectLst/>
              </a:rPr>
              <a:t>Does prayer actually change the future?</a:t>
            </a:r>
          </a:p>
          <a:p>
            <a:r>
              <a:rPr lang="en-US" dirty="0">
                <a:effectLst/>
              </a:rPr>
              <a:t>What are some categories that should be included in Christian prayer? [</a:t>
            </a:r>
            <a:r>
              <a:rPr lang="en-US" dirty="0">
                <a:effectLst/>
                <a:hlinkClick r:id="rId4" action="ppaction://hlinksldjump"/>
              </a:rPr>
              <a:t>Categories</a:t>
            </a:r>
            <a:r>
              <a:rPr lang="en-US" dirty="0">
                <a:effectLst/>
              </a:rPr>
              <a:t>]</a:t>
            </a:r>
          </a:p>
          <a:p>
            <a:r>
              <a:rPr lang="en-US" dirty="0">
                <a:effectLst/>
              </a:rPr>
              <a:t>Is there a right way to pray?</a:t>
            </a:r>
          </a:p>
          <a:p>
            <a:r>
              <a:rPr lang="en-US" dirty="0">
                <a:effectLst/>
              </a:rPr>
              <a:t>What does it mean to pray in the name of Jesus? (</a:t>
            </a:r>
            <a:r>
              <a:rPr lang="en-US" dirty="0">
                <a:effectLst/>
                <a:hlinkClick r:id="rId5" action="ppaction://hlinksldjump"/>
              </a:rPr>
              <a:t>John 16:23</a:t>
            </a:r>
            <a:r>
              <a:rPr lang="en-US" dirty="0">
                <a:effectLst/>
              </a:rPr>
              <a:t>)</a:t>
            </a:r>
          </a:p>
          <a:p>
            <a:endParaRPr lang="en-US" dirty="0">
              <a:effectLst/>
            </a:endParaRPr>
          </a:p>
          <a:p>
            <a:endParaRPr lang="en-US" dirty="0"/>
          </a:p>
        </p:txBody>
      </p:sp>
    </p:spTree>
    <p:extLst>
      <p:ext uri="{BB962C8B-B14F-4D97-AF65-F5344CB8AC3E}">
        <p14:creationId xmlns:p14="http://schemas.microsoft.com/office/powerpoint/2010/main" val="3555150429"/>
      </p:ext>
    </p:extLst>
  </p:cSld>
  <p:clrMapOvr>
    <a:masterClrMapping/>
  </p:clrMapOvr>
  <p:transition spd="med">
    <p:random/>
  </p:transition>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0">
          <a:blip r:embed="rId3">
            <a:lum/>
          </a:blip>
          <a:srcRect/>
          <a:stretch>
            <a:fillRect/>
          </a:stretch>
        </a:blipFill>
        <a:effectLst/>
      </p:bgPr>
    </p:bg>
    <p:spTree>
      <p:nvGrpSpPr>
        <p:cNvPr id="1" name="">
          <a:extLst>
            <a:ext uri="{FF2B5EF4-FFF2-40B4-BE49-F238E27FC236}">
              <a16:creationId xmlns:a16="http://schemas.microsoft.com/office/drawing/2014/main" id="{32FF5A9C-3BC6-76C4-D968-DF25BFB2BEC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F27F174-2F35-EF73-4BF0-E15398964765}"/>
              </a:ext>
            </a:extLst>
          </p:cNvPr>
          <p:cNvSpPr>
            <a:spLocks noGrp="1"/>
          </p:cNvSpPr>
          <p:nvPr>
            <p:ph type="title"/>
          </p:nvPr>
        </p:nvSpPr>
        <p:spPr>
          <a:xfrm>
            <a:off x="3810000" y="457200"/>
            <a:ext cx="5029200" cy="990600"/>
          </a:xfrm>
        </p:spPr>
        <p:txBody>
          <a:bodyPr/>
          <a:lstStyle/>
          <a:p>
            <a:r>
              <a:rPr lang="en-US" dirty="0"/>
              <a:t>Summary</a:t>
            </a:r>
          </a:p>
        </p:txBody>
      </p:sp>
      <p:sp>
        <p:nvSpPr>
          <p:cNvPr id="5" name="Content Placeholder 4">
            <a:extLst>
              <a:ext uri="{FF2B5EF4-FFF2-40B4-BE49-F238E27FC236}">
                <a16:creationId xmlns:a16="http://schemas.microsoft.com/office/drawing/2014/main" id="{30F56A72-B621-6128-3482-1E386920BE43}"/>
              </a:ext>
            </a:extLst>
          </p:cNvPr>
          <p:cNvSpPr>
            <a:spLocks noGrp="1"/>
          </p:cNvSpPr>
          <p:nvPr>
            <p:ph idx="1"/>
          </p:nvPr>
        </p:nvSpPr>
        <p:spPr>
          <a:xfrm>
            <a:off x="3429000" y="1676400"/>
            <a:ext cx="5638800" cy="5181600"/>
          </a:xfrm>
        </p:spPr>
        <p:txBody>
          <a:bodyPr>
            <a:normAutofit fontScale="70000" lnSpcReduction="20000"/>
          </a:bodyPr>
          <a:lstStyle/>
          <a:p>
            <a:r>
              <a:rPr lang="en-US" dirty="0"/>
              <a:t>Prayer is the amazing privilege of communicating with God, in word, in thought, in song, in the Spirit, allowing us to know Him more intimately, love Him more deeply, and release His power more fully in our lives and the lives of those for whom we pray.</a:t>
            </a:r>
          </a:p>
          <a:p>
            <a:r>
              <a:rPr lang="en-US" dirty="0"/>
              <a:t>Prayer is absolutely essential for Christians.  Without prayer it is impossible to come to Christ, nor long remain with Christ if we neglect it.</a:t>
            </a:r>
          </a:p>
          <a:p>
            <a:r>
              <a:rPr lang="en-US" dirty="0"/>
              <a:t>There is power in prayer.  Prayer changes things.  God does things in response to prayer that otherwise would not be done.</a:t>
            </a:r>
          </a:p>
          <a:p>
            <a:r>
              <a:rPr lang="en-US" dirty="0"/>
              <a:t>The power of prayer is clearly seen in God’s answer to Hezekiah’s prayer, in response to which God added to his life 15 years.</a:t>
            </a:r>
          </a:p>
        </p:txBody>
      </p:sp>
    </p:spTree>
    <p:extLst>
      <p:ext uri="{BB962C8B-B14F-4D97-AF65-F5344CB8AC3E}">
        <p14:creationId xmlns:p14="http://schemas.microsoft.com/office/powerpoint/2010/main" val="1871190204"/>
      </p:ext>
    </p:extLst>
  </p:cSld>
  <p:clrMapOvr>
    <a:masterClrMapping/>
  </p:clrMapOvr>
  <p:transition spd="med">
    <p:random/>
  </p:transition>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0">
          <a:blip r:embed="rId3">
            <a:lum/>
          </a:blip>
          <a:srcRect/>
          <a:stretch>
            <a:fillRect/>
          </a:stretch>
        </a:blipFill>
        <a:effectLst/>
      </p:bgPr>
    </p:bg>
    <p:spTree>
      <p:nvGrpSpPr>
        <p:cNvPr id="1" name="">
          <a:extLst>
            <a:ext uri="{FF2B5EF4-FFF2-40B4-BE49-F238E27FC236}">
              <a16:creationId xmlns:a16="http://schemas.microsoft.com/office/drawing/2014/main" id="{C69B01FD-54D7-D1C9-31DB-9B4ACC16B12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1BF3340-7752-73FE-44EF-2BD11FA2B4FE}"/>
              </a:ext>
            </a:extLst>
          </p:cNvPr>
          <p:cNvSpPr>
            <a:spLocks noGrp="1"/>
          </p:cNvSpPr>
          <p:nvPr>
            <p:ph type="title"/>
          </p:nvPr>
        </p:nvSpPr>
        <p:spPr>
          <a:xfrm>
            <a:off x="3810000" y="457200"/>
            <a:ext cx="5029200" cy="990600"/>
          </a:xfrm>
        </p:spPr>
        <p:txBody>
          <a:bodyPr/>
          <a:lstStyle/>
          <a:p>
            <a:r>
              <a:rPr lang="en-US" dirty="0"/>
              <a:t>Summary</a:t>
            </a:r>
          </a:p>
        </p:txBody>
      </p:sp>
      <p:sp>
        <p:nvSpPr>
          <p:cNvPr id="5" name="Content Placeholder 4">
            <a:extLst>
              <a:ext uri="{FF2B5EF4-FFF2-40B4-BE49-F238E27FC236}">
                <a16:creationId xmlns:a16="http://schemas.microsoft.com/office/drawing/2014/main" id="{E760C847-8632-7962-539D-D18EE7E1FD5E}"/>
              </a:ext>
            </a:extLst>
          </p:cNvPr>
          <p:cNvSpPr>
            <a:spLocks noGrp="1"/>
          </p:cNvSpPr>
          <p:nvPr>
            <p:ph idx="1"/>
          </p:nvPr>
        </p:nvSpPr>
        <p:spPr>
          <a:xfrm>
            <a:off x="3505200" y="1676400"/>
            <a:ext cx="5562600" cy="5181600"/>
          </a:xfrm>
        </p:spPr>
        <p:txBody>
          <a:bodyPr>
            <a:normAutofit fontScale="70000" lnSpcReduction="20000"/>
          </a:bodyPr>
          <a:lstStyle/>
          <a:p>
            <a:r>
              <a:rPr lang="en-US" dirty="0"/>
              <a:t>In his prayer of intercession, Daniel identifies himself with those for whom he is interceding, confessing their sins as his own, and seeking God’s glory through his request for their restoration.</a:t>
            </a:r>
          </a:p>
          <a:p>
            <a:r>
              <a:rPr lang="en-US" dirty="0"/>
              <a:t>We too have “ripple groups” of which we are a part and can seek to bring glory to God through answered prayer on their behalf.</a:t>
            </a:r>
          </a:p>
          <a:p>
            <a:r>
              <a:rPr lang="en-US" dirty="0"/>
              <a:t>The prayer life of Jesus was characterized by two complimentary aspects: Isolated Intimacy and Constant Communion.</a:t>
            </a:r>
          </a:p>
          <a:p>
            <a:r>
              <a:rPr lang="en-US" dirty="0"/>
              <a:t>If Jesus needed this type of prayer life, how much more do we.</a:t>
            </a:r>
          </a:p>
          <a:p>
            <a:r>
              <a:rPr lang="en-US" dirty="0"/>
              <a:t>Satan would like nothing better than to keep us too busy to pray intimately and too preoccupied to pray constantly. </a:t>
            </a:r>
          </a:p>
          <a:p>
            <a:pPr>
              <a:defRPr/>
            </a:pPr>
            <a:endParaRPr lang="en-US" dirty="0"/>
          </a:p>
        </p:txBody>
      </p:sp>
    </p:spTree>
    <p:extLst>
      <p:ext uri="{BB962C8B-B14F-4D97-AF65-F5344CB8AC3E}">
        <p14:creationId xmlns:p14="http://schemas.microsoft.com/office/powerpoint/2010/main" val="1872224627"/>
      </p:ext>
    </p:extLst>
  </p:cSld>
  <p:clrMapOvr>
    <a:masterClrMapping/>
  </p:clrMapOvr>
  <p:transition spd="med">
    <p:random/>
  </p:transition>
</p:sld>
</file>

<file path=ppt/theme/theme1.xml><?xml version="1.0" encoding="utf-8"?>
<a:theme xmlns:a="http://schemas.openxmlformats.org/drawingml/2006/main" name="2_Default Design">
  <a:themeElements>
    <a:clrScheme name="Default Design 13">
      <a:dk1>
        <a:srgbClr val="000000"/>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folHlink"/>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folHlink"/>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00000"/>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Default Design">
  <a:themeElements>
    <a:clrScheme name="Default Design 13">
      <a:dk1>
        <a:srgbClr val="000000"/>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folHlink"/>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folHlink"/>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00000"/>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1405524</TotalTime>
  <Words>6780</Words>
  <Application>Microsoft Office PowerPoint</Application>
  <PresentationFormat>On-screen Show (4:3)</PresentationFormat>
  <Paragraphs>430</Paragraphs>
  <Slides>21</Slides>
  <Notes>21</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21</vt:i4>
      </vt:variant>
    </vt:vector>
  </HeadingPairs>
  <TitlesOfParts>
    <vt:vector size="27" baseType="lpstr">
      <vt:lpstr>Arial</vt:lpstr>
      <vt:lpstr>Arial Rounded MT Bold</vt:lpstr>
      <vt:lpstr>Calibri</vt:lpstr>
      <vt:lpstr>Verdana</vt:lpstr>
      <vt:lpstr>2_Default Design</vt:lpstr>
      <vt:lpstr>Default Design</vt:lpstr>
      <vt:lpstr>Growing in a Relationship with God</vt:lpstr>
      <vt:lpstr>Memory Text Psalm 62:8 NKJV</vt:lpstr>
      <vt:lpstr>Overview</vt:lpstr>
      <vt:lpstr>The Power of Prayer</vt:lpstr>
      <vt:lpstr>Intercessory Prayer</vt:lpstr>
      <vt:lpstr>Jesus and Prayer</vt:lpstr>
      <vt:lpstr>Common Questions on Prayer</vt:lpstr>
      <vt:lpstr>Summary</vt:lpstr>
      <vt:lpstr>Summary</vt:lpstr>
      <vt:lpstr>Summary</vt:lpstr>
      <vt:lpstr>PowerPoint Presentation</vt:lpstr>
      <vt:lpstr>Luke 11:9-10 NKJV</vt:lpstr>
      <vt:lpstr>Isa 38:1-5 (NKJV)</vt:lpstr>
      <vt:lpstr>Dan 9:4-6 (NIV)</vt:lpstr>
      <vt:lpstr>The Prayer Life of Jesus:  Isolated Intimacy</vt:lpstr>
      <vt:lpstr>The Prayer Life of Jesus:  Continual Communion</vt:lpstr>
      <vt:lpstr>Matthew 6:5-6 ESV</vt:lpstr>
      <vt:lpstr>Matthew 6:7-8 KJV</vt:lpstr>
      <vt:lpstr>The Lord’s Prayer as Outline</vt:lpstr>
      <vt:lpstr>Elements of Christian Prayer [R]</vt:lpstr>
      <vt:lpstr>John 16:23 ESV</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7: Practical Prayer</dc:title>
  <dc:subject>Growing in a Relationship with God</dc:subject>
  <dc:creator>Kenneth J. McNulty</dc:creator>
  <cp:lastModifiedBy>Kenneth McNulty</cp:lastModifiedBy>
  <cp:revision>23575</cp:revision>
  <cp:lastPrinted>2016-06-03T16:02:10Z</cp:lastPrinted>
  <dcterms:created xsi:type="dcterms:W3CDTF">2005-09-30T23:50:48Z</dcterms:created>
  <dcterms:modified xsi:type="dcterms:W3CDTF">2026-05-15T05:13:41Z</dcterms:modified>
  <cp:category>Bible Topic</cp:category>
</cp:coreProperties>
</file>