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7" r:id="rId4"/>
    <p:sldMasterId id="2147486593" r:id="rId5"/>
  </p:sldMasterIdLst>
  <p:notesMasterIdLst>
    <p:notesMasterId r:id="rId24"/>
  </p:notesMasterIdLst>
  <p:handoutMasterIdLst>
    <p:handoutMasterId r:id="rId25"/>
  </p:handoutMasterIdLst>
  <p:sldIdLst>
    <p:sldId id="3191" r:id="rId6"/>
    <p:sldId id="2881" r:id="rId7"/>
    <p:sldId id="3193" r:id="rId8"/>
    <p:sldId id="2830" r:id="rId9"/>
    <p:sldId id="1668" r:id="rId10"/>
    <p:sldId id="2250" r:id="rId11"/>
    <p:sldId id="3159" r:id="rId12"/>
    <p:sldId id="3160" r:id="rId13"/>
    <p:sldId id="3176" r:id="rId14"/>
    <p:sldId id="3118" r:id="rId15"/>
    <p:sldId id="1853" r:id="rId16"/>
    <p:sldId id="2794" r:id="rId17"/>
    <p:sldId id="2816" r:id="rId18"/>
    <p:sldId id="2884" r:id="rId19"/>
    <p:sldId id="2846" r:id="rId20"/>
    <p:sldId id="2667" r:id="rId21"/>
    <p:sldId id="1611" r:id="rId22"/>
    <p:sldId id="2848"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5/8/2026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did Daniel go when he got into difficult times.</a:t>
            </a:r>
          </a:p>
          <a:p>
            <a:pPr marL="274320" indent="-274320"/>
            <a:r>
              <a:rPr lang="en-US" b="0" dirty="0"/>
              <a:t>1.  He took it to the Lord in prayer.</a:t>
            </a:r>
          </a:p>
          <a:p>
            <a:pPr marL="274320" indent="-274320"/>
            <a:r>
              <a:rPr lang="en-US" b="0" dirty="0"/>
              <a:t>2.  But he didn’t go alone.  He took his three friends with him.</a:t>
            </a:r>
          </a:p>
          <a:p>
            <a:pPr marL="274320" indent="-274320"/>
            <a:r>
              <a:rPr lang="en-US" b="0" dirty="0"/>
              <a:t>3.  They had a prayer meeting.  </a:t>
            </a:r>
          </a:p>
          <a:p>
            <a:pPr marL="274320" indent="-274320"/>
            <a:r>
              <a:rPr lang="en-US" b="0" dirty="0"/>
              <a:t>4.  We can only imagine the earnestness of their prayers.</a:t>
            </a:r>
          </a:p>
          <a:p>
            <a:pPr marL="274320" indent="-274320"/>
            <a:r>
              <a:rPr lang="en-US" b="0" dirty="0"/>
              <a:t>5.  Their lives all depended on an answer from God.</a:t>
            </a:r>
          </a:p>
          <a:p>
            <a:pPr marL="274320" indent="-274320"/>
            <a:r>
              <a:rPr lang="en-US" b="0" dirty="0"/>
              <a:t>6.  The wise men were correct is telling Nebuchadnezzar, that no human being was able to do what the king requested.</a:t>
            </a:r>
          </a:p>
          <a:p>
            <a:pPr marL="274320" indent="-274320"/>
            <a:r>
              <a:rPr lang="en-US" b="0" dirty="0"/>
              <a:t>7.  But Daniel knew that with God all things are possible.</a:t>
            </a:r>
          </a:p>
          <a:p>
            <a:pPr marL="274320" indent="-274320"/>
            <a:endParaRPr lang="en-US" b="0" dirty="0"/>
          </a:p>
          <a:p>
            <a:pPr marL="274320" indent="-274320"/>
            <a:r>
              <a:rPr lang="en-US" b="1" dirty="0"/>
              <a:t>Q2: How about us?  Where do we go when times get difficult?</a:t>
            </a:r>
          </a:p>
          <a:p>
            <a:pPr marL="274320" indent="-274320"/>
            <a:r>
              <a:rPr lang="en-US" b="0" dirty="0"/>
              <a:t>1.  We would do well to follow Daniel’s example.</a:t>
            </a:r>
          </a:p>
          <a:p>
            <a:pPr marL="274320" indent="-274320"/>
            <a:r>
              <a:rPr lang="en-US" b="0" dirty="0"/>
              <a:t>2.  Share our burdens with Christian friends, call a prayer meeting, and take it to the Lord in prayer.</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Following this verse comes the beginning of Daniel’s wonderful prayer of praise to God.</a:t>
            </a:r>
          </a:p>
          <a:p>
            <a:pPr marL="274320" indent="-274320"/>
            <a:r>
              <a:rPr lang="en-US" b="0" dirty="0"/>
              <a:t>2.  Here we see God’s answer to Daniel’s prayer meeting.</a:t>
            </a:r>
          </a:p>
          <a:p>
            <a:pPr marL="274320" indent="-274320"/>
            <a:r>
              <a:rPr lang="en-US" b="0" dirty="0"/>
              <a:t>3.  Daniel receives a vision from God giving him the same view as Nebuchadnezzar saw in his dream and also giving the interpretation.</a:t>
            </a:r>
          </a:p>
          <a:p>
            <a:pPr marL="274320" indent="-274320"/>
            <a:r>
              <a:rPr lang="en-US" b="0" dirty="0"/>
              <a:t>4.  Does God hear and answer prayer?  Absolutely.</a:t>
            </a:r>
          </a:p>
          <a:p>
            <a:pPr marL="274320" indent="-274320"/>
            <a:endParaRPr lang="en-US" b="0" dirty="0"/>
          </a:p>
          <a:p>
            <a:pPr marL="274320" indent="-274320"/>
            <a:r>
              <a:rPr lang="en-US" b="1" dirty="0"/>
              <a:t>Q1: How did God know the dream and interpretation aside from being able to read the sub-conscience mind of Nebuchadnezzar?</a:t>
            </a:r>
          </a:p>
          <a:p>
            <a:pPr marL="274320" indent="-274320"/>
            <a:r>
              <a:rPr lang="en-US" b="0" dirty="0"/>
              <a:t>1.  Who gave Nebuchadnezzar the dream?  </a:t>
            </a:r>
          </a:p>
          <a:p>
            <a:pPr marL="274320" indent="-274320"/>
            <a:r>
              <a:rPr lang="en-US" b="0" dirty="0"/>
              <a:t>2.  So God knew the dream because He planted it in Nebuchadnezzar’s mind.</a:t>
            </a:r>
          </a:p>
          <a:p>
            <a:pPr marL="274320" indent="-274320"/>
            <a:r>
              <a:rPr lang="en-US" b="0" dirty="0"/>
              <a:t>3.  And the interpretation was God’s plan for the history of the world from Nebuchadnezzar’s day to the end of the age.</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157020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lie do the conspirators tell the king in this verse?</a:t>
            </a:r>
          </a:p>
          <a:p>
            <a:pPr marL="274320" indent="-274320"/>
            <a:r>
              <a:rPr lang="en-US" b="0" dirty="0"/>
              <a:t>1.  “All the government officials have agreed.”</a:t>
            </a:r>
          </a:p>
          <a:p>
            <a:pPr marL="274320" indent="-274320"/>
            <a:r>
              <a:rPr lang="en-US" b="0" dirty="0"/>
              <a:t>2.  Certainly Daniel would not have agreed to this decree.</a:t>
            </a:r>
          </a:p>
          <a:p>
            <a:pPr marL="274320" indent="-274320"/>
            <a:r>
              <a:rPr lang="en-US" b="0" dirty="0"/>
              <a:t>3.  And it is quite likely that all 120 Satraps had not agreed either.</a:t>
            </a:r>
          </a:p>
          <a:p>
            <a:pPr marL="274320" indent="-274320"/>
            <a:r>
              <a:rPr lang="en-US" b="0" dirty="0"/>
              <a:t>4.  It is probably the other governors beside Daniel had concocted this conspiracy.</a:t>
            </a:r>
          </a:p>
          <a:p>
            <a:pPr marL="274320" indent="-274320"/>
            <a:endParaRPr lang="en-US" b="0" dirty="0"/>
          </a:p>
          <a:p>
            <a:pPr marL="274320" indent="-274320"/>
            <a:r>
              <a:rPr lang="en-US" b="1" dirty="0"/>
              <a:t>Q2: Wouldn’t this be a strange request considering the fact that neither the Babylonians nor the Persians consider their kings divine?</a:t>
            </a:r>
          </a:p>
          <a:p>
            <a:pPr marL="274320" indent="-274320"/>
            <a:r>
              <a:rPr lang="en-US" b="0" dirty="0"/>
              <a:t>1.  The </a:t>
            </a:r>
            <a:r>
              <a:rPr lang="en-US" b="0" i="1" dirty="0"/>
              <a:t>Nabonidus Chronicle</a:t>
            </a:r>
            <a:r>
              <a:rPr lang="en-US" b="0" dirty="0"/>
              <a:t> gives us some insight into this situation.</a:t>
            </a:r>
          </a:p>
          <a:p>
            <a:pPr marL="274320" indent="-274320"/>
            <a:r>
              <a:rPr lang="en-US" b="0" dirty="0"/>
              <a:t>2.  The </a:t>
            </a:r>
            <a:r>
              <a:rPr lang="en-US" b="0" i="1" dirty="0"/>
              <a:t>Nabonidus Chronicle</a:t>
            </a:r>
            <a:r>
              <a:rPr lang="en-US" b="0" dirty="0"/>
              <a:t> is a historical account of the events of Nabonidus’ reign written on clay tablets in cuneiform text.  </a:t>
            </a:r>
          </a:p>
          <a:p>
            <a:pPr marL="274320" indent="-274320"/>
            <a:r>
              <a:rPr lang="en-US" b="0" dirty="0"/>
              <a:t>3.  It tells of how Nabonidus planned to protect the city of Babylon from the </a:t>
            </a:r>
            <a:r>
              <a:rPr lang="en-US" b="0" dirty="0" err="1"/>
              <a:t>Medo</a:t>
            </a:r>
            <a:r>
              <a:rPr lang="en-US" b="0" dirty="0"/>
              <a:t>-Persian invasion.</a:t>
            </a:r>
          </a:p>
          <a:p>
            <a:pPr marL="274320" indent="-274320"/>
            <a:r>
              <a:rPr lang="en-US" b="0" dirty="0"/>
              <a:t>4.  He sent representatives to the major cities of Babylon and brought all the images of their gods to the city of Babylon.</a:t>
            </a:r>
          </a:p>
          <a:p>
            <a:pPr marL="274320" indent="-274320"/>
            <a:r>
              <a:rPr lang="en-US" b="0" dirty="0"/>
              <a:t>5.  He wanted all the gods on his side and he thought they would be obliged to defend the city if that’s where they were.</a:t>
            </a:r>
          </a:p>
          <a:p>
            <a:pPr marL="274320" indent="-274320"/>
            <a:r>
              <a:rPr lang="en-US" b="0" dirty="0"/>
              <a:t>6.  After the defeat of Babylon, the Persians returned these gods to their cities to be put back in their temples there.</a:t>
            </a:r>
          </a:p>
          <a:p>
            <a:pPr marL="274320" indent="-274320"/>
            <a:r>
              <a:rPr lang="en-US" b="0" dirty="0"/>
              <a:t>7.  It took four months for this to be completed according to the </a:t>
            </a:r>
            <a:r>
              <a:rPr lang="en-US" b="0" i="1" dirty="0"/>
              <a:t>Chronicle</a:t>
            </a:r>
            <a:r>
              <a:rPr lang="en-US" b="0" dirty="0"/>
              <a:t>.</a:t>
            </a:r>
          </a:p>
          <a:p>
            <a:pPr marL="274320" indent="-274320"/>
            <a:r>
              <a:rPr lang="en-US" b="0" dirty="0"/>
              <a:t>8.  This could have caused confusion in the pagan religions of the land, and maybe the idea was floated that during this time of confusion, everybody should pray to the king instead of to their missing idols.</a:t>
            </a:r>
          </a:p>
          <a:p>
            <a:pPr marL="274320" indent="-274320"/>
            <a:endParaRPr lang="en-US" b="0" dirty="0"/>
          </a:p>
          <a:p>
            <a:pPr marL="274320" indent="-274320"/>
            <a:r>
              <a:rPr lang="en-US" b="1" dirty="0"/>
              <a:t>Q3: What was to be the punishment for violating this decree?</a:t>
            </a:r>
          </a:p>
          <a:p>
            <a:pPr marL="274320" indent="-274320"/>
            <a:r>
              <a:rPr lang="en-US" b="0" dirty="0"/>
              <a:t>1.  Death in the lions’ den.</a:t>
            </a:r>
          </a:p>
          <a:p>
            <a:pPr marL="274320" indent="-274320"/>
            <a:r>
              <a:rPr lang="en-US" b="0" dirty="0"/>
              <a:t>2.  This was a death decree.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44925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Any change in his prayer life?</a:t>
            </a:r>
          </a:p>
          <a:p>
            <a:pPr marL="274320" indent="-274320"/>
            <a:r>
              <a:rPr lang="en-US" b="0" dirty="0"/>
              <a:t>1.  No change.</a:t>
            </a:r>
          </a:p>
          <a:p>
            <a:pPr marL="274320" indent="-274320"/>
            <a:endParaRPr lang="en-US" b="0" dirty="0"/>
          </a:p>
          <a:p>
            <a:pPr marL="274320" indent="-274320"/>
            <a:r>
              <a:rPr lang="en-US" b="1" dirty="0"/>
              <a:t>Q2: How long do you think Daniel had been praying three times a day facing toward the temple in Jerusalem?</a:t>
            </a:r>
          </a:p>
          <a:p>
            <a:pPr marL="274320" indent="-274320"/>
            <a:r>
              <a:rPr lang="en-US" b="0" dirty="0"/>
              <a:t>1.  We know that Daniel was taken to Babylon in 605 BC.</a:t>
            </a:r>
          </a:p>
          <a:p>
            <a:pPr marL="274320" indent="-274320"/>
            <a:r>
              <a:rPr lang="en-US" b="0" dirty="0"/>
              <a:t>2.  We know that Babylon fell to the Medes and Persians on October 12, 539 BC</a:t>
            </a:r>
          </a:p>
          <a:p>
            <a:pPr marL="274320" indent="-274320"/>
            <a:r>
              <a:rPr lang="en-US" b="0" dirty="0"/>
              <a:t>3.  If this happened shortly after, Daniel would have spent 66 years in Babylon.</a:t>
            </a:r>
          </a:p>
          <a:p>
            <a:pPr marL="274320" indent="-274320"/>
            <a:r>
              <a:rPr lang="en-US" b="0" dirty="0"/>
              <a:t>4.  If he was deported at age 18, he would be 84 years old by now.</a:t>
            </a:r>
          </a:p>
          <a:p>
            <a:pPr marL="274320" indent="-274320"/>
            <a:r>
              <a:rPr lang="en-US" b="0" dirty="0"/>
              <a:t>5.  Do you think his prayer life had become a habit after 66 years?</a:t>
            </a:r>
          </a:p>
          <a:p>
            <a:pPr marL="274320" indent="-274320"/>
            <a:r>
              <a:rPr lang="en-US" b="0" dirty="0"/>
              <a:t>6.  The habit of prayer is definitely a good thing.</a:t>
            </a:r>
          </a:p>
          <a:p>
            <a:pPr marL="274320" indent="-274320"/>
            <a:endParaRPr lang="en-US" b="0" dirty="0"/>
          </a:p>
          <a:p>
            <a:pPr marL="280988" indent="-280988"/>
            <a:r>
              <a:rPr lang="en-US" altLang="en-US" b="1" dirty="0"/>
              <a:t>Q3:  What could he have done to avoid the lions den?</a:t>
            </a:r>
          </a:p>
          <a:p>
            <a:pPr marL="274320" indent="-274320">
              <a:buFontTx/>
              <a:buNone/>
            </a:pPr>
            <a:r>
              <a:rPr lang="en-US" altLang="en-US" b="0" dirty="0"/>
              <a:t>1.  Close the window.  Just close the window.</a:t>
            </a:r>
          </a:p>
          <a:p>
            <a:pPr marL="274320" indent="-274320">
              <a:buFontTx/>
              <a:buNone/>
            </a:pPr>
            <a:r>
              <a:rPr lang="en-US" altLang="en-US" b="0" dirty="0"/>
              <a:t>2.  How many of us pray with the windows open?</a:t>
            </a:r>
          </a:p>
          <a:p>
            <a:pPr marL="274320" indent="-274320">
              <a:buFontTx/>
              <a:buNone/>
            </a:pPr>
            <a:r>
              <a:rPr lang="en-US" altLang="en-US" b="0" dirty="0"/>
              <a:t>3.  We follow Jesus’ instruction:</a:t>
            </a:r>
          </a:p>
          <a:p>
            <a:r>
              <a:rPr lang="en-US" sz="1200" b="1" i="0" u="none" strike="noStrike" kern="1200" dirty="0">
                <a:solidFill>
                  <a:schemeClr val="tx1"/>
                </a:solidFill>
                <a:effectLst/>
                <a:latin typeface="Arial" charset="0"/>
                <a:ea typeface="+mn-ea"/>
                <a:cs typeface="+mn-cs"/>
              </a:rPr>
              <a:t>Matthew 6:6 (NKJV)</a:t>
            </a:r>
          </a:p>
          <a:p>
            <a:pPr lvl="1"/>
            <a:r>
              <a:rPr lang="en-US" sz="1200" b="1" i="0" u="none" strike="noStrike" kern="1200" baseline="30000" dirty="0">
                <a:solidFill>
                  <a:schemeClr val="tx1"/>
                </a:solidFill>
                <a:effectLst/>
                <a:latin typeface="Arial" charset="0"/>
                <a:ea typeface="+mn-ea"/>
                <a:cs typeface="+mn-cs"/>
              </a:rPr>
              <a:t>6 </a:t>
            </a:r>
            <a:r>
              <a:rPr lang="en-US" sz="1200" b="0" i="0" u="none" strike="noStrike" kern="1200" dirty="0">
                <a:solidFill>
                  <a:schemeClr val="tx1"/>
                </a:solidFill>
                <a:effectLst/>
                <a:latin typeface="Arial" charset="0"/>
                <a:ea typeface="+mn-ea"/>
                <a:cs typeface="+mn-cs"/>
              </a:rPr>
              <a:t>But you, when you pray, go into your room, and when you have shut your door, pray to your Father who </a:t>
            </a:r>
            <a:r>
              <a:rPr lang="en-US" sz="1200" b="0" i="1" u="none" strike="noStrike" kern="1200" dirty="0">
                <a:solidFill>
                  <a:schemeClr val="tx1"/>
                </a:solidFill>
                <a:effectLst/>
                <a:latin typeface="Arial" charset="0"/>
                <a:ea typeface="+mn-ea"/>
                <a:cs typeface="+mn-cs"/>
              </a:rPr>
              <a:t>is</a:t>
            </a:r>
            <a:r>
              <a:rPr lang="en-US" sz="1200" b="0" i="0" u="none" strike="noStrike" kern="1200" dirty="0">
                <a:solidFill>
                  <a:schemeClr val="tx1"/>
                </a:solidFill>
                <a:effectLst/>
                <a:latin typeface="Arial" charset="0"/>
                <a:ea typeface="+mn-ea"/>
                <a:cs typeface="+mn-cs"/>
              </a:rPr>
              <a:t> in the secret </a:t>
            </a:r>
            <a:r>
              <a:rPr lang="en-US" sz="1200" b="0" i="1" u="none" strike="noStrike" kern="1200" dirty="0">
                <a:solidFill>
                  <a:schemeClr val="tx1"/>
                </a:solidFill>
                <a:effectLst/>
                <a:latin typeface="Arial" charset="0"/>
                <a:ea typeface="+mn-ea"/>
                <a:cs typeface="+mn-cs"/>
              </a:rPr>
              <a:t>place;</a:t>
            </a:r>
            <a:r>
              <a:rPr lang="en-US" sz="1200" b="0" i="0" u="none" strike="noStrike" kern="1200" dirty="0">
                <a:solidFill>
                  <a:schemeClr val="tx1"/>
                </a:solidFill>
                <a:effectLst/>
                <a:latin typeface="Arial" charset="0"/>
                <a:ea typeface="+mn-ea"/>
                <a:cs typeface="+mn-cs"/>
              </a:rPr>
              <a:t> and your Father who sees in secret will reward you openly.</a:t>
            </a:r>
          </a:p>
          <a:p>
            <a:pPr marL="274320" indent="-274320">
              <a:buFontTx/>
              <a:buNone/>
            </a:pPr>
            <a:endParaRPr lang="en-US" altLang="en-US" b="0" dirty="0"/>
          </a:p>
          <a:p>
            <a:pPr marL="274320" indent="-274320">
              <a:buFontTx/>
              <a:buNone/>
            </a:pPr>
            <a:r>
              <a:rPr lang="en-US" altLang="en-US" b="1" dirty="0"/>
              <a:t>Q4:  Why didn’t he just close the window?</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1.  Daniel did not want to give the impression that he was going along with the decree.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2.  To do so would have given the appearance of evil.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3.  He had been seen praying in full view toward Jerusalem every day.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4.  To close the windows now would be to give the impression that he was not praying as before.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5.  It was Daniel’s statement of faithfulness and obedience to God to continue to pray as he always had.  </a:t>
            </a:r>
          </a:p>
          <a:p>
            <a:pPr marL="274320" indent="-274320">
              <a:buFontTx/>
              <a:buNone/>
            </a:pPr>
            <a:r>
              <a:rPr lang="en-US" altLang="en-US" b="0" dirty="0"/>
              <a:t>6.  There was also scriptural support for praying toward the temple in Jerusalem.</a:t>
            </a:r>
          </a:p>
          <a:p>
            <a:pPr marL="274320" indent="-274320">
              <a:buFontTx/>
              <a:buNone/>
            </a:pPr>
            <a:r>
              <a:rPr lang="en-US" altLang="en-US" b="0" dirty="0"/>
              <a:t>7.  When Solomon dedicated the temple, his prayer included several times that he asked God to hear the prayer that was offered toward the temple in Jerusalem.</a:t>
            </a:r>
          </a:p>
          <a:p>
            <a:r>
              <a:rPr lang="en-US" sz="1200" b="0" i="0" u="none" strike="noStrike" kern="1200" dirty="0">
                <a:solidFill>
                  <a:schemeClr val="tx1"/>
                </a:solidFill>
                <a:effectLst/>
                <a:latin typeface="Arial" charset="0"/>
                <a:ea typeface="+mn-ea"/>
                <a:cs typeface="+mn-cs"/>
              </a:rPr>
              <a:t>8.  Here is a verse that would be especially relevant to Daniel:</a:t>
            </a:r>
          </a:p>
          <a:p>
            <a:r>
              <a:rPr lang="en-US" sz="1200" b="1" i="0" u="none" strike="noStrike" kern="1200" dirty="0">
                <a:solidFill>
                  <a:schemeClr val="tx1"/>
                </a:solidFill>
                <a:effectLst/>
                <a:latin typeface="Arial" charset="0"/>
                <a:ea typeface="+mn-ea"/>
                <a:cs typeface="+mn-cs"/>
              </a:rPr>
              <a:t>1 Kings 8:48-49 (NIV)</a:t>
            </a:r>
          </a:p>
          <a:p>
            <a:pPr lvl="1"/>
            <a:r>
              <a:rPr lang="en-US" sz="1200" b="1" i="0" u="none" strike="noStrike" kern="1200" baseline="30000" dirty="0">
                <a:solidFill>
                  <a:schemeClr val="tx1"/>
                </a:solidFill>
                <a:effectLst/>
                <a:latin typeface="Arial" charset="0"/>
                <a:ea typeface="+mn-ea"/>
                <a:cs typeface="+mn-cs"/>
              </a:rPr>
              <a:t>48 </a:t>
            </a:r>
            <a:r>
              <a:rPr lang="en-US" sz="1200" b="0" i="0" u="none" strike="noStrike" kern="1200" dirty="0">
                <a:solidFill>
                  <a:schemeClr val="tx1"/>
                </a:solidFill>
                <a:effectLst/>
                <a:latin typeface="Arial" charset="0"/>
                <a:ea typeface="+mn-ea"/>
                <a:cs typeface="+mn-cs"/>
              </a:rPr>
              <a:t>and if they turn back to you with all their heart and soul in the land of their enemies who took them captive, and pray to you toward the land you gave their ancestors, toward the city you have chosen and the temple I have built for your Name; </a:t>
            </a:r>
            <a:r>
              <a:rPr lang="en-US" sz="1200" b="1" i="0" u="none" strike="noStrike" kern="1200" baseline="30000" dirty="0">
                <a:solidFill>
                  <a:schemeClr val="tx1"/>
                </a:solidFill>
                <a:effectLst/>
                <a:latin typeface="Arial" charset="0"/>
                <a:ea typeface="+mn-ea"/>
                <a:cs typeface="+mn-cs"/>
              </a:rPr>
              <a:t>49 </a:t>
            </a:r>
            <a:r>
              <a:rPr lang="en-US" sz="1200" b="0" i="0" u="none" strike="noStrike" kern="1200" dirty="0">
                <a:solidFill>
                  <a:schemeClr val="tx1"/>
                </a:solidFill>
                <a:effectLst/>
                <a:latin typeface="Arial" charset="0"/>
                <a:ea typeface="+mn-ea"/>
                <a:cs typeface="+mn-cs"/>
              </a:rPr>
              <a:t>then from heaven, your dwelling place, hear their prayer and their plea, and uphold their cause.</a:t>
            </a:r>
          </a:p>
          <a:p>
            <a:pPr marL="274320" indent="-274320">
              <a:buFontTx/>
              <a:buNone/>
            </a:pPr>
            <a:r>
              <a:rPr lang="en-US" altLang="en-US" b="0" dirty="0"/>
              <a:t>9.  So here we see Daniel following that instruction allowing no barriers between him and the place where the temple formerly stood.</a:t>
            </a:r>
          </a:p>
          <a:p>
            <a:pPr marL="274320" indent="-274320">
              <a:buFontTx/>
              <a:buNone/>
            </a:pPr>
            <a:r>
              <a:rPr lang="en-US" altLang="en-US" b="0" dirty="0"/>
              <a:t>10. What about us? Should we pray toward the temple in Jerusalem?</a:t>
            </a:r>
          </a:p>
          <a:p>
            <a:pPr marL="274320" indent="-274320">
              <a:buFontTx/>
              <a:buNone/>
            </a:pPr>
            <a:r>
              <a:rPr lang="en-US" altLang="en-US" b="0" dirty="0"/>
              <a:t>11. God’s house and dwelling place is no longer in Jerusalem.</a:t>
            </a:r>
          </a:p>
          <a:p>
            <a:pPr marL="274320" indent="-274320">
              <a:buFontTx/>
              <a:buNone/>
            </a:pPr>
            <a:r>
              <a:rPr lang="en-US" altLang="en-US" b="0" dirty="0"/>
              <a:t>12. His dwelling place is in our hearts where His Holy Spirit dwells.</a:t>
            </a:r>
          </a:p>
          <a:p>
            <a:pPr marL="274320" indent="-457200"/>
            <a:r>
              <a:rPr lang="en-US" sz="1200" b="1" i="0" u="none" strike="noStrike" kern="1200" dirty="0">
                <a:solidFill>
                  <a:schemeClr val="tx1"/>
                </a:solidFill>
                <a:effectLst/>
                <a:latin typeface="Arial" charset="0"/>
                <a:ea typeface="+mn-ea"/>
                <a:cs typeface="+mn-cs"/>
              </a:rPr>
              <a:t>1 Corinthians 6:19-20 NIV - </a:t>
            </a:r>
            <a:r>
              <a:rPr lang="en-US" dirty="0"/>
              <a:t>Do you not know that your bodies are temples of the Holy Spirit, who is in you, whom you have received from God? You are not your own; </a:t>
            </a:r>
            <a:r>
              <a:rPr lang="en-US" sz="1200" b="0" i="0" kern="1200" dirty="0">
                <a:solidFill>
                  <a:schemeClr val="tx1"/>
                </a:solidFill>
                <a:effectLst/>
                <a:latin typeface="+mn-lt"/>
                <a:ea typeface="+mn-ea"/>
                <a:cs typeface="+mn-cs"/>
              </a:rPr>
              <a:t>you were bought at a price. Therefore honor God with your bodies.</a:t>
            </a:r>
          </a:p>
          <a:p>
            <a:pPr marL="274320" indent="-457200"/>
            <a:endParaRPr lang="en-US" altLang="en-US" b="0" dirty="0"/>
          </a:p>
          <a:p>
            <a:pPr marL="274320" marR="0" lvl="0" indent="-457200" algn="l" defTabSz="914400" rtl="0" eaLnBrk="0" fontAlgn="base" latinLnBrk="0" hangingPunct="0">
              <a:lnSpc>
                <a:spcPct val="100000"/>
              </a:lnSpc>
              <a:spcBef>
                <a:spcPct val="30000"/>
              </a:spcBef>
              <a:spcAft>
                <a:spcPct val="0"/>
              </a:spcAft>
              <a:buClrTx/>
              <a:buSzTx/>
              <a:buFontTx/>
              <a:buNone/>
              <a:tabLst/>
              <a:defRPr/>
            </a:pPr>
            <a:r>
              <a:rPr lang="en-US" altLang="en-US" b="1" dirty="0"/>
              <a:t>Q4:  How would you react to a law prohibiting prayer?</a:t>
            </a:r>
          </a:p>
          <a:p>
            <a:pPr marL="274320" indent="-457200">
              <a:buFontTx/>
              <a:buNone/>
            </a:pPr>
            <a:r>
              <a:rPr lang="en-US" altLang="en-US" b="0" dirty="0"/>
              <a:t>1.  I would ignore it completely and pray all the more.</a:t>
            </a:r>
          </a:p>
          <a:p>
            <a:pPr marL="274320" indent="-457200">
              <a:buFontTx/>
              <a:buNone/>
            </a:pPr>
            <a:r>
              <a:rPr lang="en-US" altLang="en-US" b="0" dirty="0"/>
              <a:t>2.  Prayer does not need to be visible or audible.</a:t>
            </a:r>
          </a:p>
          <a:p>
            <a:pPr marL="274320" indent="-457200">
              <a:buFontTx/>
              <a:buNone/>
            </a:pPr>
            <a:r>
              <a:rPr lang="en-US" altLang="en-US" b="0" dirty="0"/>
              <a:t>3.  We can pray anytime, any place, in any position.</a:t>
            </a:r>
          </a:p>
          <a:p>
            <a:pPr marL="274320" indent="-45720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217349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latin typeface="Arial" panose="020B0604020202020204" pitchFamily="34" charset="0"/>
              </a:rPr>
              <a:t>Q1:  How long did Enoch walk with God?</a:t>
            </a:r>
            <a:r>
              <a:rPr lang="en-US" altLang="en-US" dirty="0">
                <a:latin typeface="Arial" panose="020B0604020202020204" pitchFamily="34" charset="0"/>
              </a:rPr>
              <a:t> </a:t>
            </a:r>
          </a:p>
          <a:p>
            <a:pPr marL="274320" indent="-457200"/>
            <a:r>
              <a:rPr lang="en-US" altLang="en-US" dirty="0">
                <a:latin typeface="Arial" panose="020B0604020202020204" pitchFamily="34" charset="0"/>
              </a:rPr>
              <a:t>1.  At least 300 years.  </a:t>
            </a:r>
          </a:p>
          <a:p>
            <a:pPr marL="274320" indent="-457200"/>
            <a:r>
              <a:rPr lang="en-US" altLang="en-US" dirty="0">
                <a:latin typeface="Arial" panose="020B0604020202020204" pitchFamily="34" charset="0"/>
              </a:rPr>
              <a:t>2.  Enoch walked with God and God took him.</a:t>
            </a:r>
          </a:p>
          <a:p>
            <a:pPr marL="274320" indent="-457200"/>
            <a:endParaRPr lang="en-US" altLang="en-US" dirty="0">
              <a:latin typeface="Arial" panose="020B0604020202020204" pitchFamily="34" charset="0"/>
            </a:endParaRPr>
          </a:p>
          <a:p>
            <a:pPr marL="274320" indent="-457200"/>
            <a:r>
              <a:rPr lang="en-US" altLang="en-US" b="1" dirty="0">
                <a:latin typeface="Arial" panose="020B0604020202020204" pitchFamily="34" charset="0"/>
              </a:rPr>
              <a:t>Q2: When the Bible describes Enoch walking with God, what does that mean?</a:t>
            </a:r>
          </a:p>
          <a:p>
            <a:pPr marL="274320" indent="-457200"/>
            <a:r>
              <a:rPr lang="en-US" altLang="en-US" dirty="0">
                <a:latin typeface="Arial" panose="020B0604020202020204" pitchFamily="34" charset="0"/>
              </a:rPr>
              <a:t>1.  It means that they were friends: They had a close personal relationship with each other.</a:t>
            </a:r>
          </a:p>
          <a:p>
            <a:pPr marL="274320" indent="-457200"/>
            <a:r>
              <a:rPr lang="en-US" altLang="en-US" dirty="0">
                <a:latin typeface="Arial" panose="020B0604020202020204" pitchFamily="34" charset="0"/>
              </a:rPr>
              <a:t>2.  Amos asked the question:</a:t>
            </a:r>
          </a:p>
          <a:p>
            <a:pPr marL="274320" indent="-457200"/>
            <a:r>
              <a:rPr lang="en-US" altLang="en-US" b="1" dirty="0">
                <a:latin typeface="Arial" panose="020B0604020202020204" pitchFamily="34" charset="0"/>
              </a:rPr>
              <a:t>Amos 3:3 (NKJV)</a:t>
            </a:r>
          </a:p>
          <a:p>
            <a:pPr marL="274320" indent="-457200"/>
            <a:r>
              <a:rPr lang="en-US" altLang="en-US" b="1" baseline="30000" dirty="0">
                <a:latin typeface="Arial" panose="020B0604020202020204" pitchFamily="34" charset="0"/>
              </a:rPr>
              <a:t>	3 </a:t>
            </a:r>
            <a:r>
              <a:rPr lang="en-US" altLang="en-US" dirty="0">
                <a:latin typeface="Arial" panose="020B0604020202020204" pitchFamily="34" charset="0"/>
              </a:rPr>
              <a:t>Can two walk together, unless they are agreed?</a:t>
            </a:r>
          </a:p>
          <a:p>
            <a:pPr marL="274320" indent="-457200"/>
            <a:r>
              <a:rPr lang="en-US" altLang="en-US" dirty="0">
                <a:latin typeface="Arial" panose="020B0604020202020204" pitchFamily="34" charset="0"/>
              </a:rPr>
              <a:t>3.  Enoch agreed with God.  </a:t>
            </a:r>
          </a:p>
          <a:p>
            <a:pPr marL="274320" indent="-457200"/>
            <a:r>
              <a:rPr lang="en-US" altLang="en-US" dirty="0">
                <a:latin typeface="Arial" panose="020B0604020202020204" pitchFamily="34" charset="0"/>
              </a:rPr>
              <a:t>4.  Their friendship became so strong that God translated Him after 300 years of friendship.</a:t>
            </a:r>
          </a:p>
          <a:p>
            <a:pPr marL="274320" indent="-457200"/>
            <a:r>
              <a:rPr lang="en-US" altLang="en-US" b="0" dirty="0"/>
              <a:t>5.  Wouldn’t that be a nice way to lay down the burdens of this life: just walk off with the Lord into heaven?</a:t>
            </a:r>
          </a:p>
          <a:p>
            <a:pPr marL="274320" indent="-457200"/>
            <a:endParaRPr lang="en-US" altLang="en-US" b="0" dirty="0"/>
          </a:p>
          <a:p>
            <a:pPr marL="274320" indent="-457200"/>
            <a:r>
              <a:rPr lang="en-US" altLang="en-US" b="1" dirty="0"/>
              <a:t>Q3: This brings us to the question: Who was the oldest man who ever lived?</a:t>
            </a:r>
          </a:p>
          <a:p>
            <a:pPr marL="274320" indent="-457200"/>
            <a:r>
              <a:rPr lang="en-US" altLang="en-US" b="0" dirty="0"/>
              <a:t>1.  Many will answer that it was Enoch’s son Methuselah.</a:t>
            </a:r>
          </a:p>
          <a:p>
            <a:pPr marL="274320" indent="-457200"/>
            <a:r>
              <a:rPr lang="en-US" altLang="en-US" b="0" dirty="0"/>
              <a:t>2.  He lived to age 969.</a:t>
            </a:r>
          </a:p>
          <a:p>
            <a:pPr marL="274320" indent="-457200"/>
            <a:r>
              <a:rPr lang="en-US" altLang="en-US" b="0" dirty="0"/>
              <a:t>3.  But think about it for a moment: Methuselah was the oldest man that ever died.</a:t>
            </a:r>
          </a:p>
          <a:p>
            <a:pPr marL="274320" indent="-457200"/>
            <a:r>
              <a:rPr lang="en-US" altLang="en-US" b="0" dirty="0"/>
              <a:t>4.  His father, Enoch, is still living.  </a:t>
            </a:r>
          </a:p>
          <a:p>
            <a:pPr marL="274320" indent="-457200"/>
            <a:r>
              <a:rPr lang="en-US" altLang="en-US" b="0" dirty="0"/>
              <a:t>5.  So now, Enoch has to be the oldest man who ever lived.</a:t>
            </a:r>
          </a:p>
          <a:p>
            <a:pPr marL="274320" indent="-457200"/>
            <a:r>
              <a:rPr lang="en-US" altLang="en-US" b="0" dirty="0"/>
              <a:t>6.  He lived 365 years on earth and some 5,000 years so far in heaven.</a:t>
            </a:r>
          </a:p>
          <a:p>
            <a:pPr marL="274320" indent="-457200"/>
            <a:endParaRPr lang="en-US" altLang="en-US" b="0" dirty="0"/>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dirty="0"/>
              <a:t>Bro Lawrence was a 17</a:t>
            </a:r>
            <a:r>
              <a:rPr lang="en-US" altLang="en-US" baseline="30000" dirty="0"/>
              <a:t>th</a:t>
            </a:r>
            <a:r>
              <a:rPr lang="en-US" altLang="en-US" dirty="0"/>
              <a:t> century monk.</a:t>
            </a:r>
          </a:p>
          <a:p>
            <a:pPr marL="274320" indent="-274320">
              <a:buFontTx/>
              <a:buNone/>
            </a:pPr>
            <a:endParaRPr lang="en-US" altLang="en-US" dirty="0"/>
          </a:p>
          <a:p>
            <a:pPr marL="274320" indent="-274320">
              <a:buFontTx/>
              <a:buNone/>
            </a:pPr>
            <a:r>
              <a:rPr lang="en-US" altLang="en-US" b="1" dirty="0"/>
              <a:t>Q1: Do you see the change in perspective here? [Bullet 1]</a:t>
            </a:r>
          </a:p>
          <a:p>
            <a:pPr marL="274320" indent="-274320">
              <a:buFontTx/>
              <a:buNone/>
            </a:pPr>
            <a:r>
              <a:rPr lang="en-US" altLang="en-US" dirty="0"/>
              <a:t>1.  Don’t change your job, in your own mind, change your boss!</a:t>
            </a:r>
          </a:p>
          <a:p>
            <a:pPr marL="274320" indent="-274320">
              <a:buFontTx/>
              <a:buNone/>
            </a:pPr>
            <a:r>
              <a:rPr lang="en-US" altLang="en-US" dirty="0"/>
              <a:t>2.  Do it for the Lord, not for some human overlord.</a:t>
            </a:r>
          </a:p>
          <a:p>
            <a:pPr marL="274320" indent="-274320">
              <a:buFontTx/>
              <a:buNone/>
            </a:pPr>
            <a:r>
              <a:rPr lang="en-US" altLang="en-US" dirty="0"/>
              <a:t>3.  Dedicate your work to Jesus.</a:t>
            </a:r>
          </a:p>
          <a:p>
            <a:pPr marL="274320" indent="-274320">
              <a:buFontTx/>
              <a:buNone/>
            </a:pPr>
            <a:r>
              <a:rPr lang="en-US" altLang="en-US" dirty="0"/>
              <a:t>4.  Let His HS guide your as your work.</a:t>
            </a:r>
          </a:p>
          <a:p>
            <a:pPr marL="274320" indent="-274320">
              <a:buFontTx/>
              <a:buNone/>
            </a:pPr>
            <a:r>
              <a:rPr lang="en-US" altLang="en-US" dirty="0"/>
              <a:t>5.  Commune with Him as you do the job.</a:t>
            </a:r>
          </a:p>
          <a:p>
            <a:pPr marL="274320" indent="-274320">
              <a:buFontTx/>
              <a:buNone/>
            </a:pPr>
            <a:endParaRPr lang="en-US" altLang="en-US" dirty="0"/>
          </a:p>
          <a:p>
            <a:pPr marL="274320" indent="-274320">
              <a:buFontTx/>
              <a:buNone/>
            </a:pPr>
            <a:r>
              <a:rPr lang="en-US" altLang="en-US" b="1" dirty="0"/>
              <a:t>Q2: Once we change our perspective to work for Jesus, what should motivate our work? [Bullet 2]</a:t>
            </a:r>
          </a:p>
          <a:p>
            <a:pPr marL="274320" indent="-274320">
              <a:buFontTx/>
              <a:buNone/>
            </a:pPr>
            <a:r>
              <a:rPr lang="en-US" altLang="en-US" dirty="0"/>
              <a:t>1.  If we are working for Jesus, our work will be motivated by love for Him.</a:t>
            </a:r>
          </a:p>
          <a:p>
            <a:pPr marL="274320" indent="-274320">
              <a:buFontTx/>
              <a:buNone/>
            </a:pPr>
            <a:r>
              <a:rPr lang="en-US" altLang="en-US" dirty="0"/>
              <a:t>2.  We are not working for a paycheck, although that will come; we are working for our Lord and Savior who has forgiven our sins, adopted us into His family, and given us an eternal inheritance with Him.</a:t>
            </a:r>
          </a:p>
          <a:p>
            <a:pPr marL="274320" indent="-274320">
              <a:buFontTx/>
              <a:buNone/>
            </a:pPr>
            <a:r>
              <a:rPr lang="en-US" altLang="en-US" dirty="0"/>
              <a:t>3.  Paul wrote to the Corinthians:</a:t>
            </a:r>
          </a:p>
          <a:p>
            <a:pPr marL="274320" indent="-274320">
              <a:buFontTx/>
              <a:buNone/>
            </a:pPr>
            <a:r>
              <a:rPr lang="en-US" altLang="en-US" b="1" dirty="0"/>
              <a:t>1 Cor 16:13</a:t>
            </a:r>
            <a:r>
              <a:rPr lang="en-US" altLang="en-US" dirty="0"/>
              <a:t>:  Let all your things be done with love.</a:t>
            </a:r>
          </a:p>
          <a:p>
            <a:pPr marL="274320" indent="-274320">
              <a:buFontTx/>
              <a:buNone/>
            </a:pPr>
            <a:r>
              <a:rPr lang="en-US" altLang="en-US" dirty="0"/>
              <a:t>4.  Let your work be an expressions of your love for God.</a:t>
            </a:r>
          </a:p>
          <a:p>
            <a:pPr marL="274320" indent="-274320">
              <a:buFontTx/>
              <a:buNone/>
            </a:pPr>
            <a:r>
              <a:rPr lang="en-US" altLang="en-US" dirty="0"/>
              <a:t>5.  This goes right along with what Paul wrote to the Colossians:</a:t>
            </a:r>
          </a:p>
          <a:p>
            <a:pPr marL="274320" indent="-274320">
              <a:buFontTx/>
              <a:buNone/>
            </a:pPr>
            <a:r>
              <a:rPr lang="en-US" altLang="en-US" b="1" dirty="0"/>
              <a:t>Colossians 3:23 ESV</a:t>
            </a:r>
            <a:r>
              <a:rPr lang="en-US" altLang="en-US" dirty="0"/>
              <a:t> - Whatever you do, work heartily, as for the Lord and not for men,</a:t>
            </a:r>
          </a:p>
          <a:p>
            <a:pPr marL="274320" indent="-274320">
              <a:buFontTx/>
              <a:buNone/>
            </a:pPr>
            <a:endParaRPr lang="en-US" altLang="en-US" dirty="0"/>
          </a:p>
          <a:p>
            <a:pPr marL="274320" indent="-274320">
              <a:buFontTx/>
              <a:buNone/>
            </a:pPr>
            <a:r>
              <a:rPr lang="en-US" altLang="en-US" b="1" dirty="0"/>
              <a:t>Q3:</a:t>
            </a:r>
            <a:r>
              <a:rPr lang="en-US" altLang="en-US" dirty="0"/>
              <a:t> </a:t>
            </a:r>
            <a:r>
              <a:rPr lang="en-US" altLang="en-US" b="1" dirty="0"/>
              <a:t> Does this sound like a good place to end up? [Bullet 3]</a:t>
            </a:r>
          </a:p>
          <a:p>
            <a:pPr marL="274320" indent="-274320">
              <a:buFontTx/>
              <a:buNone/>
            </a:pPr>
            <a:r>
              <a:rPr lang="en-US" altLang="en-US" dirty="0"/>
              <a:t>1.  We form the habit of thinking of God as always present with us.</a:t>
            </a:r>
          </a:p>
          <a:p>
            <a:pPr marL="274320" indent="-274320">
              <a:buFontTx/>
              <a:buNone/>
            </a:pPr>
            <a:r>
              <a:rPr lang="en-US" altLang="en-US" dirty="0"/>
              <a:t>2.  Is that true? (Absolutely.)</a:t>
            </a:r>
          </a:p>
          <a:p>
            <a:pPr marL="274320" indent="-274320">
              <a:buFontTx/>
              <a:buNone/>
            </a:pPr>
            <a:r>
              <a:rPr lang="en-US" altLang="en-US" dirty="0"/>
              <a:t>3.  We are the temples of His HS.</a:t>
            </a:r>
          </a:p>
          <a:p>
            <a:pPr marL="274320" indent="-274320">
              <a:buFontTx/>
              <a:buNone/>
            </a:pPr>
            <a:r>
              <a:rPr lang="en-US" altLang="en-US" dirty="0"/>
              <a:t>4.  We can talk to God all the time and know that He is always with us because the HS is in us.</a:t>
            </a:r>
          </a:p>
          <a:p>
            <a:pPr marL="274320" indent="-274320">
              <a:buFontTx/>
              <a:buNone/>
            </a:pPr>
            <a:r>
              <a:rPr lang="en-US" altLang="en-US" dirty="0"/>
              <a:t>5.  And the HS intercedes for us with our Savior in heaven.</a:t>
            </a:r>
          </a:p>
          <a:p>
            <a:pPr marL="274320" indent="-274320">
              <a:buFontTx/>
              <a:buNone/>
            </a:pPr>
            <a:r>
              <a:rPr lang="en-US" altLang="en-US" dirty="0"/>
              <a:t>6.  The more we practice the presence of God the easier it becomes to pray without ceasing and include Him in all of our life’s activities.</a:t>
            </a:r>
          </a:p>
          <a:p>
            <a:pPr marL="274320" indent="-274320">
              <a:buFontTx/>
              <a:buNone/>
            </a:pPr>
            <a:endParaRPr lang="en-US" altLang="en-US" dirty="0"/>
          </a:p>
          <a:p>
            <a:pPr marL="274320" indent="-274320">
              <a:buFontTx/>
              <a:buNone/>
            </a:pPr>
            <a:r>
              <a:rPr lang="en-US" altLang="en-US" b="1" dirty="0"/>
              <a:t>Q4:  Do you think we can become an annoyance to God by constantly sharing our life with Him?</a:t>
            </a:r>
          </a:p>
          <a:p>
            <a:pPr marL="274320" indent="-274320">
              <a:buFontTx/>
              <a:buNone/>
            </a:pPr>
            <a:r>
              <a:rPr lang="en-US" altLang="en-US" dirty="0"/>
              <a:t>1.  He is the one who invites us to come and find our rest in Him.</a:t>
            </a:r>
          </a:p>
          <a:p>
            <a:pPr marL="274320" indent="-274320">
              <a:buFontTx/>
              <a:buNone/>
            </a:pPr>
            <a:r>
              <a:rPr lang="en-US" altLang="en-US" dirty="0"/>
              <a:t>2.  Jesus says in:</a:t>
            </a:r>
          </a:p>
          <a:p>
            <a:pPr marL="274320" indent="-274320">
              <a:buFontTx/>
              <a:buNone/>
            </a:pPr>
            <a:r>
              <a:rPr lang="en-US" altLang="en-US" b="1" dirty="0"/>
              <a:t>Matthew 11:28-30 KJV</a:t>
            </a:r>
            <a:r>
              <a:rPr lang="en-US" altLang="en-US" dirty="0"/>
              <a:t> Come unto me, all ye that labor and are heavy laden, and I will give you rest. </a:t>
            </a:r>
            <a:r>
              <a:rPr lang="en-US" altLang="en-US" baseline="30000" dirty="0"/>
              <a:t>29</a:t>
            </a:r>
            <a:r>
              <a:rPr lang="en-US" altLang="en-US" dirty="0"/>
              <a:t> Take my yoke upon you, and learn of me; for I am meek and lowly in heart: and ye shall find rest unto your souls. </a:t>
            </a:r>
            <a:r>
              <a:rPr lang="en-US" altLang="en-US" baseline="30000" dirty="0"/>
              <a:t>30</a:t>
            </a:r>
            <a:r>
              <a:rPr lang="en-US" altLang="en-US" dirty="0"/>
              <a:t> For my yoke is easy, and my burden is light.</a:t>
            </a:r>
          </a:p>
          <a:p>
            <a:pPr marL="274320" indent="-274320">
              <a:buFontTx/>
              <a:buNone/>
            </a:pPr>
            <a:r>
              <a:rPr lang="en-US" altLang="en-US" dirty="0"/>
              <a:t>3.  He wants to be yoked together with each one of us to share the ups and downs of life.</a:t>
            </a:r>
          </a:p>
          <a:p>
            <a:pPr marL="274320" indent="-274320">
              <a:buFontTx/>
              <a:buNone/>
            </a:pPr>
            <a:r>
              <a:rPr lang="en-US" altLang="en-US" dirty="0"/>
              <a:t>4.  As we are yoked together, we walk together with Him as friends and coworkers.</a:t>
            </a:r>
          </a:p>
          <a:p>
            <a:pPr marL="274320" indent="-274320">
              <a:buFontTx/>
              <a:buNone/>
            </a:pPr>
            <a:r>
              <a:rPr lang="en-US" altLang="en-US" dirty="0"/>
              <a:t>5.  Peter invites us to</a:t>
            </a:r>
          </a:p>
          <a:p>
            <a:pPr marL="274320" indent="-274320">
              <a:buFontTx/>
              <a:buNone/>
            </a:pPr>
            <a:r>
              <a:rPr lang="en-US" altLang="en-US" b="1" dirty="0"/>
              <a:t>1 Peter 5:7 KJV</a:t>
            </a:r>
            <a:r>
              <a:rPr lang="en-US" altLang="en-US" dirty="0"/>
              <a:t> - 7 Cast[</a:t>
            </a:r>
            <a:r>
              <a:rPr lang="en-US" altLang="en-US" dirty="0" err="1"/>
              <a:t>ing</a:t>
            </a:r>
            <a:r>
              <a:rPr lang="en-US" altLang="en-US" dirty="0"/>
              <a:t>] all your care upon him; for he </a:t>
            </a:r>
            <a:r>
              <a:rPr lang="en-US" altLang="en-US" dirty="0" err="1"/>
              <a:t>careth</a:t>
            </a:r>
            <a:r>
              <a:rPr lang="en-US" altLang="en-US" dirty="0"/>
              <a:t> for you.</a:t>
            </a:r>
          </a:p>
          <a:p>
            <a:pPr marL="274320" indent="-274320">
              <a:buFontTx/>
              <a:buNone/>
            </a:pPr>
            <a:r>
              <a:rPr lang="en-US" altLang="en-US" dirty="0"/>
              <a:t>6.  We will not weary God with our constant  turning to Him in love and surrender, giving Him thanks and praise, and seeking His guidance.</a:t>
            </a:r>
          </a:p>
          <a:p>
            <a:pPr marL="274320" indent="-274320">
              <a:buFontTx/>
              <a:buNone/>
            </a:pPr>
            <a:endParaRPr lang="en-US" altLang="en-US" dirty="0"/>
          </a:p>
        </p:txBody>
      </p:sp>
    </p:spTree>
    <p:extLst>
      <p:ext uri="{BB962C8B-B14F-4D97-AF65-F5344CB8AC3E}">
        <p14:creationId xmlns:p14="http://schemas.microsoft.com/office/powerpoint/2010/main" val="364361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Should we understand from this that Moses saw God’s face?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Most understand this face-to-face speaking as indicating direct, intimate communication.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After all, the Lord is still in the cloud when He speaks to Moses.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Later on in this same chapter the Lord says: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Exodus 33:20 ESV</a:t>
            </a:r>
            <a:r>
              <a:rPr lang="en-US" dirty="0"/>
              <a:t>  "you cannot see my face, for man shall not see me and live.“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The point is that Moses spoke to God the way we would speak to a friend.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It was a two-way conversation where Moses both spoke and heard the Lord speak to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What can we learn about prayer from this description of Moses’ experience?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Prayer involves not only speaking but listening.</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Moses heard audible words from the Lord.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We are not usually so fortunate, although others describe times when the Lord has spoken audibly to them.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We are usually left listening for impressions from the Holy Spirit, perhaps reminding us of Scripture or impressing us with the will of the Lord.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For me, prayer is pretty much me doing all of the talking.</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6.  Based on Moses’ prayer life, I would do well spending more time being still and listening.</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20332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Moses offering for the forgiveness of his people in this verse?</a:t>
            </a:r>
          </a:p>
          <a:p>
            <a:pPr marL="274320" indent="-274320"/>
            <a:r>
              <a:rPr lang="en-US" dirty="0"/>
              <a:t>1.  He offers to be blotted out of the book of life.</a:t>
            </a:r>
          </a:p>
          <a:p>
            <a:pPr marL="274320" indent="-274320"/>
            <a:r>
              <a:rPr lang="en-US" dirty="0"/>
              <a:t>2.  That is an amazing offer!</a:t>
            </a:r>
          </a:p>
          <a:p>
            <a:pPr marL="274320" indent="-274320"/>
            <a:r>
              <a:rPr lang="en-US" dirty="0"/>
              <a:t>3.  He seems to be offering His life as an atonement for their sins.</a:t>
            </a:r>
          </a:p>
          <a:p>
            <a:pPr marL="274320" indent="-274320"/>
            <a:r>
              <a:rPr lang="en-US" dirty="0"/>
              <a:t>4.  In this regard, he is a type of Christ who died that we might live.</a:t>
            </a:r>
          </a:p>
          <a:p>
            <a:pPr marL="274320" indent="-274320"/>
            <a:r>
              <a:rPr lang="en-US" dirty="0"/>
              <a:t>5.  Such love for his erring people marks him as a type of the Good Shepherd who lays down His life for the sheep.</a:t>
            </a:r>
          </a:p>
          <a:p>
            <a:pPr marL="274320" indent="-274320"/>
            <a:r>
              <a:rPr lang="en-US" dirty="0"/>
              <a:t>6.  Now, Moses is asking the impossible.</a:t>
            </a:r>
          </a:p>
          <a:p>
            <a:pPr marL="274320" indent="-274320"/>
            <a:r>
              <a:rPr lang="en-US" dirty="0"/>
              <a:t>7.  His death is insufficient to atone for his own sins let alone the sins of others.</a:t>
            </a:r>
          </a:p>
          <a:p>
            <a:pPr marL="274320" indent="-274320"/>
            <a:r>
              <a:rPr lang="en-US" dirty="0"/>
              <a:t>8.  God refuses his offer because there is only One whose blood is of sufficient value to atone for sin: Jesus Christ, the Son of God.</a:t>
            </a:r>
          </a:p>
          <a:p>
            <a:pPr marL="274320" indent="-274320"/>
            <a:r>
              <a:rPr lang="en-US" dirty="0"/>
              <a:t>9.  As our Creator, He can redeem us by bearing our sin and paying its penalty.</a:t>
            </a:r>
          </a:p>
          <a:p>
            <a:pPr marL="274320" indent="-274320"/>
            <a:r>
              <a:rPr lang="en-US" dirty="0"/>
              <a:t>10. There is another way we can understand this verse.</a:t>
            </a:r>
          </a:p>
          <a:p>
            <a:pPr marL="274320" indent="-274320"/>
            <a:r>
              <a:rPr lang="en-US" dirty="0"/>
              <a:t>11. It begins by saying, “if you will forgive their sin…”</a:t>
            </a:r>
          </a:p>
          <a:p>
            <a:pPr marL="274320" indent="-274320"/>
            <a:r>
              <a:rPr lang="en-US" dirty="0"/>
              <a:t>12. And the answer to that implied question is: Yes, God will forgive the sins of all those who repent and confess, and receive God’s forgiveness by grace through faith in the Substitute. </a:t>
            </a:r>
          </a:p>
          <a:p>
            <a:pPr marL="274320" indent="-274320"/>
            <a:r>
              <a:rPr lang="en-US" dirty="0"/>
              <a:t>13. And the second part of the verse is: if not, if you don’t forgive, if you can’t forgive, then I too need to be blotted out of your book of life since I am a sinner too.</a:t>
            </a:r>
          </a:p>
          <a:p>
            <a:pPr marL="274320" indent="-274320"/>
            <a:r>
              <a:rPr lang="en-US" dirty="0"/>
              <a:t>14. So maybe Moses is saying here, if you can forgive me, you can forgive them too.</a:t>
            </a:r>
          </a:p>
          <a:p>
            <a:pPr marL="274320" indent="-274320"/>
            <a:r>
              <a:rPr lang="en-US" dirty="0"/>
              <a:t>15. Afterall, Moses was guilty of murder, which was also part of the Ten Commandment covenant law.</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sz="1200" b="0" i="0" kern="1200" dirty="0">
                <a:solidFill>
                  <a:schemeClr val="tx1"/>
                </a:solidFill>
                <a:effectLst/>
                <a:latin typeface="Arial" charset="0"/>
                <a:ea typeface="+mn-ea"/>
                <a:cs typeface="+mn-cs"/>
              </a:rPr>
              <a:t>1.  Because the Lord has heard his prayer.</a:t>
            </a:r>
          </a:p>
          <a:p>
            <a:pPr marL="274320" indent="-274320"/>
            <a:r>
              <a:rPr lang="en-US" sz="1200" b="0" i="0" kern="1200" dirty="0">
                <a:solidFill>
                  <a:schemeClr val="tx1"/>
                </a:solidFill>
                <a:effectLst/>
                <a:latin typeface="Arial" charset="0"/>
                <a:ea typeface="+mn-ea"/>
                <a:cs typeface="+mn-cs"/>
              </a:rPr>
              <a:t>2.  And the implication is that the Lord has not only heard his prayer but also answered it.</a:t>
            </a:r>
          </a:p>
          <a:p>
            <a:pPr marL="274320" indent="-274320"/>
            <a:r>
              <a:rPr lang="en-US" sz="1200" b="0" i="0" kern="1200" dirty="0">
                <a:solidFill>
                  <a:schemeClr val="tx1"/>
                </a:solidFill>
                <a:effectLst/>
                <a:latin typeface="Arial" charset="0"/>
                <a:ea typeface="+mn-ea"/>
                <a:cs typeface="+mn-cs"/>
              </a:rPr>
              <a:t>3  He goes on in this psalm to give thanks and praise to God for delivering him.</a:t>
            </a:r>
          </a:p>
          <a:p>
            <a:pPr marL="274320" indent="-274320"/>
            <a:r>
              <a:rPr lang="en-US" sz="1200" b="0" i="0" kern="1200" dirty="0">
                <a:solidFill>
                  <a:schemeClr val="tx1"/>
                </a:solidFill>
                <a:effectLst/>
                <a:latin typeface="Arial" charset="0"/>
                <a:ea typeface="+mn-ea"/>
                <a:cs typeface="+mn-cs"/>
              </a:rPr>
              <a:t>4.  In verse 8 he says:</a:t>
            </a:r>
          </a:p>
          <a:p>
            <a:pPr marL="274320" indent="-274320"/>
            <a:r>
              <a:rPr lang="en-US" sz="1200" b="1" i="0" kern="1200" dirty="0">
                <a:solidFill>
                  <a:schemeClr val="tx1"/>
                </a:solidFill>
                <a:effectLst/>
                <a:latin typeface="Arial" charset="0"/>
                <a:ea typeface="+mn-ea"/>
                <a:cs typeface="+mn-cs"/>
              </a:rPr>
              <a:t>Psalm 116:8 NLT</a:t>
            </a:r>
            <a:r>
              <a:rPr lang="en-US" sz="1200" b="0" i="0" kern="1200" dirty="0">
                <a:solidFill>
                  <a:schemeClr val="tx1"/>
                </a:solidFill>
                <a:effectLst/>
                <a:latin typeface="Arial" charset="0"/>
                <a:ea typeface="+mn-ea"/>
                <a:cs typeface="+mn-cs"/>
              </a:rPr>
              <a:t> - 8 He has saved me from death, my eyes from tears, my feet from stumbling.</a:t>
            </a:r>
          </a:p>
          <a:p>
            <a:pPr marL="274320" indent="-274320"/>
            <a:r>
              <a:rPr lang="en-US" sz="1200" b="0" i="0" kern="1200" dirty="0">
                <a:solidFill>
                  <a:schemeClr val="tx1"/>
                </a:solidFill>
                <a:effectLst/>
                <a:latin typeface="Arial" charset="0"/>
                <a:ea typeface="+mn-ea"/>
                <a:cs typeface="+mn-cs"/>
              </a:rPr>
              <a:t>5.  The whole psalm in the NKJV is entitled: “Thanksgiving for Deliverance from Death.”</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B3:</a:t>
            </a:r>
          </a:p>
          <a:p>
            <a:pPr marL="274320" indent="-274320"/>
            <a:r>
              <a:rPr lang="en-US" sz="1200" b="0" i="0" kern="1200" dirty="0">
                <a:solidFill>
                  <a:schemeClr val="tx1"/>
                </a:solidFill>
                <a:effectLst/>
                <a:latin typeface="Arial" charset="0"/>
                <a:ea typeface="+mn-ea"/>
                <a:cs typeface="+mn-cs"/>
              </a:rPr>
              <a:t>1.  There may be times when God intervenes to spare our lives in difficult circumstances.</a:t>
            </a:r>
          </a:p>
          <a:p>
            <a:pPr marL="274320" indent="-274320"/>
            <a:r>
              <a:rPr lang="en-US" sz="1200" b="0" i="0" kern="1200" dirty="0">
                <a:solidFill>
                  <a:schemeClr val="tx1"/>
                </a:solidFill>
                <a:effectLst/>
                <a:latin typeface="Arial" charset="0"/>
                <a:ea typeface="+mn-ea"/>
                <a:cs typeface="+mn-cs"/>
              </a:rPr>
              <a:t>2.  He can send an angel to deliver us as He did for Daniel in the lion’s den.</a:t>
            </a:r>
          </a:p>
          <a:p>
            <a:pPr marL="274320" indent="-274320"/>
            <a:r>
              <a:rPr lang="en-US" sz="1200" b="0" i="0" kern="1200" dirty="0">
                <a:solidFill>
                  <a:schemeClr val="tx1"/>
                </a:solidFill>
                <a:effectLst/>
                <a:latin typeface="Arial" charset="0"/>
                <a:ea typeface="+mn-ea"/>
                <a:cs typeface="+mn-cs"/>
              </a:rPr>
              <a:t>3.  But we are all subject to the first death that eventually overtakes us in this life.</a:t>
            </a:r>
          </a:p>
          <a:p>
            <a:pPr marL="274320" indent="-274320"/>
            <a:r>
              <a:rPr lang="en-US" sz="1200" b="0" i="0" kern="1200" dirty="0">
                <a:solidFill>
                  <a:schemeClr val="tx1"/>
                </a:solidFill>
                <a:effectLst/>
                <a:latin typeface="Arial" charset="0"/>
                <a:ea typeface="+mn-ea"/>
                <a:cs typeface="+mn-cs"/>
              </a:rPr>
              <a:t>4.  The only two that we know of who escaped it are Enoch and Elijah.</a:t>
            </a:r>
          </a:p>
          <a:p>
            <a:pPr marL="274320" indent="-274320"/>
            <a:r>
              <a:rPr lang="en-US" sz="1200" b="0" i="0" kern="1200" dirty="0">
                <a:solidFill>
                  <a:schemeClr val="tx1"/>
                </a:solidFill>
                <a:effectLst/>
                <a:latin typeface="Arial" charset="0"/>
                <a:ea typeface="+mn-ea"/>
                <a:cs typeface="+mn-cs"/>
              </a:rPr>
              <a:t>5.  It is not the first death that we need to fear, but the second.</a:t>
            </a:r>
          </a:p>
          <a:p>
            <a:pPr marL="274320" indent="-274320"/>
            <a:r>
              <a:rPr lang="en-US" sz="1200" b="0" i="0" kern="1200" dirty="0">
                <a:solidFill>
                  <a:schemeClr val="tx1"/>
                </a:solidFill>
                <a:effectLst/>
                <a:latin typeface="Arial" charset="0"/>
                <a:ea typeface="+mn-ea"/>
                <a:cs typeface="+mn-cs"/>
              </a:rPr>
              <a:t>6.  For those in Christ, the first death is but a moment of “sleep” until Jesus comes and calls us back to life.</a:t>
            </a:r>
          </a:p>
          <a:p>
            <a:pPr marL="274320" indent="-274320"/>
            <a:r>
              <a:rPr lang="en-US" sz="1200" b="0" i="0" kern="1200" dirty="0">
                <a:solidFill>
                  <a:schemeClr val="tx1"/>
                </a:solidFill>
                <a:effectLst/>
                <a:latin typeface="Arial" charset="0"/>
                <a:ea typeface="+mn-ea"/>
                <a:cs typeface="+mn-cs"/>
              </a:rPr>
              <a:t>7.  So, how do we get “in Christ” and abide in Him?</a:t>
            </a:r>
          </a:p>
          <a:p>
            <a:pPr marL="274320" indent="-274320"/>
            <a:r>
              <a:rPr lang="en-US" sz="1200" b="0" i="0" kern="1200" dirty="0">
                <a:solidFill>
                  <a:schemeClr val="tx1"/>
                </a:solidFill>
                <a:effectLst/>
                <a:latin typeface="Arial" charset="0"/>
                <a:ea typeface="+mn-ea"/>
                <a:cs typeface="+mn-cs"/>
              </a:rPr>
              <a:t>8.  What part does prayer play in delivering us from the second death?</a:t>
            </a:r>
          </a:p>
          <a:p>
            <a:pPr marL="274320" indent="-274320"/>
            <a:r>
              <a:rPr lang="en-US" sz="1200" b="0" i="0" kern="1200" dirty="0">
                <a:solidFill>
                  <a:schemeClr val="tx1"/>
                </a:solidFill>
                <a:effectLst/>
                <a:latin typeface="Arial" charset="0"/>
                <a:ea typeface="+mn-ea"/>
                <a:cs typeface="+mn-cs"/>
              </a:rPr>
              <a:t>9.  Prayer is absolutely essential in coming to Christ and abiding in Christ.</a:t>
            </a:r>
          </a:p>
          <a:p>
            <a:pPr marL="274320" indent="-274320"/>
            <a:r>
              <a:rPr lang="en-US" sz="1200" b="0" i="0" kern="1200" dirty="0">
                <a:solidFill>
                  <a:schemeClr val="tx1"/>
                </a:solidFill>
                <a:effectLst/>
                <a:latin typeface="Arial" charset="0"/>
                <a:ea typeface="+mn-ea"/>
                <a:cs typeface="+mn-cs"/>
              </a:rPr>
              <a:t>10. We need to pray in order to ask Jesus to come into our heart and be our Savior and Lord.</a:t>
            </a:r>
          </a:p>
          <a:p>
            <a:pPr marL="274320" indent="-274320"/>
            <a:r>
              <a:rPr lang="en-US" sz="1200" b="0" i="0" kern="1200" dirty="0">
                <a:solidFill>
                  <a:schemeClr val="tx1"/>
                </a:solidFill>
                <a:effectLst/>
                <a:latin typeface="Arial" charset="0"/>
                <a:ea typeface="+mn-ea"/>
                <a:cs typeface="+mn-cs"/>
              </a:rPr>
              <a:t>11. We need to pray in order to confess our sins and tell the Lord we’re sorry and ask Him to forgive us.</a:t>
            </a:r>
          </a:p>
          <a:p>
            <a:pPr marL="274320" indent="-274320"/>
            <a:r>
              <a:rPr lang="en-US" sz="1200" b="0" i="0" kern="1200" dirty="0">
                <a:solidFill>
                  <a:schemeClr val="tx1"/>
                </a:solidFill>
                <a:effectLst/>
                <a:latin typeface="Arial" charset="0"/>
                <a:ea typeface="+mn-ea"/>
                <a:cs typeface="+mn-cs"/>
              </a:rPr>
              <a:t>12. We need to pray in order to express our faith in Jesus and surrender to Him.</a:t>
            </a:r>
          </a:p>
          <a:p>
            <a:pPr marL="274320" indent="-274320"/>
            <a:r>
              <a:rPr lang="en-US" sz="1200" b="0" i="0" kern="1200" dirty="0">
                <a:solidFill>
                  <a:schemeClr val="tx1"/>
                </a:solidFill>
                <a:effectLst/>
                <a:latin typeface="Arial" charset="0"/>
                <a:ea typeface="+mn-ea"/>
                <a:cs typeface="+mn-cs"/>
              </a:rPr>
              <a:t>13. We need to pray for the Holy Spirit to change us into His likeness.</a:t>
            </a:r>
          </a:p>
          <a:p>
            <a:pPr marL="274320" indent="-274320"/>
            <a:r>
              <a:rPr lang="en-US" sz="1200" b="0" i="0" kern="1200" dirty="0">
                <a:solidFill>
                  <a:schemeClr val="tx1"/>
                </a:solidFill>
                <a:effectLst/>
                <a:latin typeface="Arial" charset="0"/>
                <a:ea typeface="+mn-ea"/>
                <a:cs typeface="+mn-cs"/>
              </a:rPr>
              <a:t>14.  We need to pray to build a loving, saving, relationship with Jesus that will make us friends for eternity.</a:t>
            </a:r>
          </a:p>
          <a:p>
            <a:pPr marL="274320" indent="-274320"/>
            <a:r>
              <a:rPr lang="en-US" sz="1200" b="0" i="0" kern="1200" dirty="0">
                <a:solidFill>
                  <a:schemeClr val="tx1"/>
                </a:solidFill>
                <a:effectLst/>
                <a:latin typeface="Arial" charset="0"/>
                <a:ea typeface="+mn-ea"/>
                <a:cs typeface="+mn-cs"/>
              </a:rPr>
              <a:t>15. Prayer is essential for delivering us from eternal death.</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B4:</a:t>
            </a:r>
          </a:p>
          <a:p>
            <a:pPr marL="274320" indent="-274320"/>
            <a:r>
              <a:rPr lang="en-US" sz="1200" b="0" i="0" kern="1200" dirty="0">
                <a:solidFill>
                  <a:schemeClr val="tx1"/>
                </a:solidFill>
                <a:effectLst/>
                <a:latin typeface="Arial" charset="0"/>
                <a:ea typeface="+mn-ea"/>
                <a:cs typeface="+mn-cs"/>
              </a:rPr>
              <a:t>1.  Just like the psalmist, we love the Lord.</a:t>
            </a:r>
          </a:p>
          <a:p>
            <a:pPr marL="274320" indent="-274320"/>
            <a:r>
              <a:rPr lang="en-US" sz="1200" b="0" i="0" kern="1200" dirty="0">
                <a:solidFill>
                  <a:schemeClr val="tx1"/>
                </a:solidFill>
                <a:effectLst/>
                <a:latin typeface="Arial" charset="0"/>
                <a:ea typeface="+mn-ea"/>
                <a:cs typeface="+mn-cs"/>
              </a:rPr>
              <a:t>2.  John explains it very simply in 1 John 4:19</a:t>
            </a:r>
          </a:p>
          <a:p>
            <a:pPr marL="274320" indent="-274320"/>
            <a:r>
              <a:rPr lang="en-US" sz="1200" b="1" i="0" kern="1200" dirty="0">
                <a:solidFill>
                  <a:schemeClr val="tx1"/>
                </a:solidFill>
                <a:effectLst/>
                <a:latin typeface="Arial" charset="0"/>
                <a:ea typeface="+mn-ea"/>
                <a:cs typeface="+mn-cs"/>
              </a:rPr>
              <a:t>1 John 4:19 NKJV</a:t>
            </a:r>
            <a:r>
              <a:rPr lang="en-US" sz="1200" b="0" i="0" kern="1200" dirty="0">
                <a:solidFill>
                  <a:schemeClr val="tx1"/>
                </a:solidFill>
                <a:effectLst/>
                <a:latin typeface="Arial" charset="0"/>
                <a:ea typeface="+mn-ea"/>
                <a:cs typeface="+mn-cs"/>
              </a:rPr>
              <a:t> - We love Him because He first loved us.</a:t>
            </a:r>
          </a:p>
          <a:p>
            <a:pPr marL="274320" indent="-274320"/>
            <a:r>
              <a:rPr lang="en-US" sz="1200" b="0" i="0" kern="1200" dirty="0">
                <a:solidFill>
                  <a:schemeClr val="tx1"/>
                </a:solidFill>
                <a:effectLst/>
                <a:latin typeface="Arial" charset="0"/>
                <a:ea typeface="+mn-ea"/>
                <a:cs typeface="+mn-cs"/>
              </a:rPr>
              <a:t>3.  When we hear the gospel and understand it and receive Jesus as our Savior and Lord, we fall in love with Him because of His great love and grace for us.</a:t>
            </a:r>
          </a:p>
          <a:p>
            <a:pPr marL="274320" indent="-274320"/>
            <a:r>
              <a:rPr lang="en-US" sz="1200" b="0" i="0" kern="1200" dirty="0">
                <a:solidFill>
                  <a:schemeClr val="tx1"/>
                </a:solidFill>
                <a:effectLst/>
                <a:latin typeface="Arial" charset="0"/>
                <a:ea typeface="+mn-ea"/>
                <a:cs typeface="+mn-cs"/>
              </a:rPr>
              <a:t>4.  Our prayer for salvation results in a relationship of love with our Savior.</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B5:</a:t>
            </a:r>
          </a:p>
          <a:p>
            <a:pPr marL="274320" indent="-274320"/>
            <a:r>
              <a:rPr lang="en-US" sz="1200" b="0" i="0" kern="1200" dirty="0">
                <a:solidFill>
                  <a:schemeClr val="tx1"/>
                </a:solidFill>
                <a:effectLst/>
                <a:latin typeface="Arial" charset="0"/>
                <a:ea typeface="+mn-ea"/>
                <a:cs typeface="+mn-cs"/>
              </a:rPr>
              <a:t>1.  The psalmist ends with a promise to continue this love relationship through prayer for as long as he has breath to do so.</a:t>
            </a:r>
          </a:p>
          <a:p>
            <a:pPr marL="274320" indent="-274320"/>
            <a:r>
              <a:rPr lang="en-US" sz="1200" b="0" i="0" kern="1200" dirty="0">
                <a:solidFill>
                  <a:schemeClr val="tx1"/>
                </a:solidFill>
                <a:effectLst/>
                <a:latin typeface="Arial" charset="0"/>
                <a:ea typeface="+mn-ea"/>
                <a:cs typeface="+mn-cs"/>
              </a:rPr>
              <a:t>2.  That doesn’t mean that God is going to answer every prayer.</a:t>
            </a:r>
          </a:p>
          <a:p>
            <a:pPr marL="274320" indent="-274320"/>
            <a:r>
              <a:rPr lang="en-US" sz="1200" b="0" i="0" kern="1200" dirty="0">
                <a:solidFill>
                  <a:schemeClr val="tx1"/>
                </a:solidFill>
                <a:effectLst/>
                <a:latin typeface="Arial" charset="0"/>
                <a:ea typeface="+mn-ea"/>
                <a:cs typeface="+mn-cs"/>
              </a:rPr>
              <a:t>3.  Even for things that are within His will, God cannot always give us the answer we want.</a:t>
            </a:r>
          </a:p>
          <a:p>
            <a:pPr marL="274320" indent="-274320"/>
            <a:r>
              <a:rPr lang="en-US" sz="1200" b="0" i="0" kern="1200" dirty="0">
                <a:solidFill>
                  <a:schemeClr val="tx1"/>
                </a:solidFill>
                <a:effectLst/>
                <a:latin typeface="Arial" charset="0"/>
                <a:ea typeface="+mn-ea"/>
                <a:cs typeface="+mn-cs"/>
              </a:rPr>
              <a:t>4.  It is His will that all men be saved and come to a knowledge of the truth.</a:t>
            </a:r>
          </a:p>
          <a:p>
            <a:pPr marL="274320" indent="-274320"/>
            <a:r>
              <a:rPr lang="en-US" sz="1200" b="0" i="0" kern="1200" dirty="0">
                <a:solidFill>
                  <a:schemeClr val="tx1"/>
                </a:solidFill>
                <a:effectLst/>
                <a:latin typeface="Arial" charset="0"/>
                <a:ea typeface="+mn-ea"/>
                <a:cs typeface="+mn-cs"/>
              </a:rPr>
              <a:t>5.  But He will not override the free will of those who choose to reject His love and grace.</a:t>
            </a:r>
          </a:p>
          <a:p>
            <a:pPr marL="274320" indent="-274320"/>
            <a:r>
              <a:rPr lang="en-US" sz="1200" b="0" i="0" kern="1200" dirty="0">
                <a:solidFill>
                  <a:schemeClr val="tx1"/>
                </a:solidFill>
                <a:effectLst/>
                <a:latin typeface="Arial" charset="0"/>
                <a:ea typeface="+mn-ea"/>
                <a:cs typeface="+mn-cs"/>
              </a:rPr>
              <a:t>6.  But we can know, that for ourselves, He has answered our most important cry for mercy.</a:t>
            </a:r>
          </a:p>
          <a:p>
            <a:pPr marL="274320" indent="-274320"/>
            <a:r>
              <a:rPr lang="en-US" sz="1200" b="1" i="0" kern="1200" dirty="0">
                <a:solidFill>
                  <a:schemeClr val="tx1"/>
                </a:solidFill>
                <a:effectLst/>
                <a:latin typeface="Arial" charset="0"/>
                <a:ea typeface="+mn-ea"/>
                <a:cs typeface="+mn-cs"/>
              </a:rPr>
              <a:t>1 John 1:9 NKJV </a:t>
            </a:r>
            <a:r>
              <a:rPr lang="en-US" sz="1200" b="0" i="0" kern="1200" dirty="0">
                <a:solidFill>
                  <a:schemeClr val="tx1"/>
                </a:solidFill>
                <a:effectLst/>
                <a:latin typeface="Arial" charset="0"/>
                <a:ea typeface="+mn-ea"/>
                <a:cs typeface="+mn-cs"/>
              </a:rPr>
              <a:t>- If we confess our sins, He is faithful and just to forgive us our sins and to cleanse us from all unrighteousness.</a:t>
            </a:r>
          </a:p>
          <a:p>
            <a:pPr marL="274320" indent="-274320"/>
            <a:r>
              <a:rPr lang="en-US" sz="1200" b="0" i="0" kern="1200" dirty="0">
                <a:solidFill>
                  <a:schemeClr val="tx1"/>
                </a:solidFill>
                <a:effectLst/>
                <a:latin typeface="Arial" charset="0"/>
                <a:ea typeface="+mn-ea"/>
                <a:cs typeface="+mn-cs"/>
              </a:rPr>
              <a:t>7.  He is able to save to the uttermost those who come to Him in faith.</a:t>
            </a:r>
          </a:p>
          <a:p>
            <a:pPr marL="274320" indent="-274320"/>
            <a:r>
              <a:rPr lang="en-US" sz="1200" b="0" i="0" kern="1200" dirty="0">
                <a:solidFill>
                  <a:schemeClr val="tx1"/>
                </a:solidFill>
                <a:effectLst/>
                <a:latin typeface="Arial" charset="0"/>
                <a:ea typeface="+mn-ea"/>
                <a:cs typeface="+mn-cs"/>
              </a:rPr>
              <a:t>8.  Our prayer for justification by faith is answered by His promise of eternal life in His kingdom.</a:t>
            </a:r>
          </a:p>
          <a:p>
            <a:pPr marL="274320" indent="-274320"/>
            <a:r>
              <a:rPr lang="en-US" sz="1200" b="0" i="0" kern="1200" dirty="0">
                <a:solidFill>
                  <a:schemeClr val="tx1"/>
                </a:solidFill>
                <a:effectLst/>
                <a:latin typeface="Arial" charset="0"/>
                <a:ea typeface="+mn-ea"/>
                <a:cs typeface="+mn-cs"/>
              </a:rPr>
              <a:t>9.  And our response to that answer should be a life-long relationship of love.</a:t>
            </a:r>
          </a:p>
          <a:p>
            <a:pPr marL="274320" indent="-274320"/>
            <a:r>
              <a:rPr lang="en-US" sz="1200" b="0" i="0" kern="1200" dirty="0">
                <a:solidFill>
                  <a:schemeClr val="tx1"/>
                </a:solidFill>
                <a:effectLst/>
                <a:latin typeface="+mn-lt"/>
                <a:ea typeface="+mn-ea"/>
                <a:cs typeface="+mn-cs"/>
              </a:rPr>
              <a:t>10. In this text, the psalmist loves the Lord because God heard his cry for mercy, and that personal experience leads to a lifelong commitment to keep calling on God.</a:t>
            </a:r>
          </a:p>
          <a:p>
            <a:pPr marL="274320" indent="-274320"/>
            <a:r>
              <a:rPr lang="en-US" sz="1200" b="0" i="0" kern="1200" dirty="0">
                <a:solidFill>
                  <a:schemeClr val="tx1"/>
                </a:solidFill>
                <a:effectLst/>
                <a:latin typeface="+mn-lt"/>
                <a:ea typeface="+mn-ea"/>
                <a:cs typeface="+mn-cs"/>
              </a:rPr>
              <a:t>11. So too for us.</a:t>
            </a:r>
          </a:p>
          <a:p>
            <a:pPr marL="274320" indent="-274320"/>
            <a:r>
              <a:rPr lang="en-US" dirty="0"/>
              <a:t>12. God’s listening creates love, and love keeps praying.</a:t>
            </a:r>
          </a:p>
          <a:p>
            <a:pPr marL="274320" indent="-274320"/>
            <a:r>
              <a:rPr lang="en-US" sz="1200" b="0" i="0" kern="1200" dirty="0">
                <a:solidFill>
                  <a:schemeClr val="tx1"/>
                </a:solidFill>
                <a:effectLst/>
                <a:latin typeface="+mn-lt"/>
                <a:ea typeface="+mn-ea"/>
                <a:cs typeface="+mn-cs"/>
              </a:rPr>
              <a:t>13. Let us be grateful to the God who has saved us by His grace, and continue to call on Him in prayer for as long as we have breath.</a:t>
            </a:r>
          </a:p>
          <a:p>
            <a:pPr marL="274320" indent="-274320"/>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You may note that the most important person, Jesus, is missing from this list.</a:t>
            </a:r>
          </a:p>
          <a:p>
            <a:pPr marL="274320" indent="-457200"/>
            <a:r>
              <a:rPr lang="en-US" dirty="0"/>
              <a:t>2.  But our quarterly devotes two weeks to prayer, and we will consider the prayer life of Jesus next week.</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r>
              <a:rPr lang="en-US" b="0" dirty="0"/>
              <a:t>B5:</a:t>
            </a:r>
          </a:p>
          <a:p>
            <a:pPr marL="274320" indent="-274320"/>
            <a:r>
              <a:rPr lang="en-US" b="0" dirty="0"/>
              <a:t>1.  Daniel understood the importance of Prayer, especially when facing difficult times.</a:t>
            </a:r>
          </a:p>
          <a:p>
            <a:pPr marL="274320" indent="-274320"/>
            <a:r>
              <a:rPr lang="en-US" b="0" dirty="0"/>
              <a:t>2.  Daniel understood the importance of praying with others to multiply the power of prayer.</a:t>
            </a:r>
          </a:p>
          <a:p>
            <a:pPr marL="274320" indent="-274320"/>
            <a:r>
              <a:rPr lang="en-US" b="0" dirty="0"/>
              <a:t>3.  Daniel was thankful for answered prayer.</a:t>
            </a:r>
          </a:p>
          <a:p>
            <a:pPr marL="274320" indent="-274320"/>
            <a:r>
              <a:rPr lang="en-US" b="0" dirty="0"/>
              <a:t>4.  Daniel formed the habit of prayer, praying three times a day on his knees.</a:t>
            </a:r>
          </a:p>
          <a:p>
            <a:pPr marL="274320" indent="-274320"/>
            <a:r>
              <a:rPr lang="en-US" b="0" dirty="0"/>
              <a:t>5.  Daniel was faithful in prayer regardless of the consequences.</a:t>
            </a:r>
          </a:p>
          <a:p>
            <a:pPr marL="274320" indent="-274320"/>
            <a:r>
              <a:rPr lang="en-US" b="0" dirty="0"/>
              <a:t>6.  He was willing to die rather than give the appearance that he was following the decree to pray to a false god, the king.</a:t>
            </a:r>
          </a:p>
          <a:p>
            <a:pPr marL="274320" indent="-274320"/>
            <a:r>
              <a:rPr lang="en-US" b="0" dirty="0"/>
              <a:t>7.  We will see some other aspects of Daniel’s prayer life in our study next week.</a:t>
            </a:r>
          </a:p>
          <a:p>
            <a:pPr marL="274320" indent="-274320"/>
            <a:r>
              <a:rPr lang="en-US" b="0" dirty="0"/>
              <a:t>8.  For now, we can see that Daniel enjoyed a vibrant prayer life, and that can explain how he maintained such a Godly influence under several Babylonian and Persian kings.</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B1:</a:t>
            </a:r>
          </a:p>
          <a:p>
            <a:pPr marL="274320" indent="-457200"/>
            <a:r>
              <a:rPr lang="en-US" b="0" dirty="0"/>
              <a:t>[See notes on linked slide.]</a:t>
            </a:r>
          </a:p>
          <a:p>
            <a:pPr marL="274320" indent="-457200"/>
            <a:endParaRPr lang="en-US" b="0" dirty="0"/>
          </a:p>
          <a:p>
            <a:pPr marL="274320" indent="-457200"/>
            <a:r>
              <a:rPr lang="en-US" b="1" dirty="0"/>
              <a:t>B2:</a:t>
            </a:r>
            <a:r>
              <a:rPr lang="en-US" b="0" dirty="0"/>
              <a:t> </a:t>
            </a:r>
          </a:p>
          <a:p>
            <a:pPr marL="274320" indent="-457200"/>
            <a:r>
              <a:rPr lang="en-US" b="0" dirty="0"/>
              <a:t>1.  We can think of walking with God as having a two-way conversation with Him as we live life together.</a:t>
            </a:r>
          </a:p>
          <a:p>
            <a:pPr marL="274320" indent="-457200"/>
            <a:r>
              <a:rPr lang="en-US" b="0" dirty="0"/>
              <a:t>2.  We speak to God in prayer as we whisper our thoughts to Him.</a:t>
            </a:r>
          </a:p>
          <a:p>
            <a:pPr marL="274320" indent="-457200"/>
            <a:r>
              <a:rPr lang="en-US" b="0" dirty="0"/>
              <a:t>3.  And He speaks to us through the impressions that the Holy Spirit places in our hearts and minds.</a:t>
            </a:r>
          </a:p>
          <a:p>
            <a:pPr marL="274320" indent="-457200"/>
            <a:r>
              <a:rPr lang="en-US" b="0" dirty="0"/>
              <a:t>4.  Perhaps we can see Paul’s description of walking with God as he writes to the Thessalonians:</a:t>
            </a:r>
          </a:p>
          <a:p>
            <a:pPr marL="274320" indent="-457200"/>
            <a:r>
              <a:rPr lang="en-US" b="1" dirty="0"/>
              <a:t>1 Thessalonians 5:16-18 KJV </a:t>
            </a:r>
            <a:r>
              <a:rPr lang="en-US" b="0" dirty="0"/>
              <a:t>- 16 Rejoice evermore. 17 Pray without ceasing. 18 In every thing give thanks: for this is the will of God in Christ Jesus concerning you.</a:t>
            </a:r>
          </a:p>
          <a:p>
            <a:pPr marL="274320" indent="-457200"/>
            <a:r>
              <a:rPr lang="en-US" b="0" dirty="0"/>
              <a:t>5.  Rejoice always!  </a:t>
            </a:r>
          </a:p>
          <a:p>
            <a:pPr marL="274320" indent="-457200"/>
            <a:r>
              <a:rPr lang="en-US" b="0" dirty="0"/>
              <a:t>6.  Joy is one facet of the fruit of the Spirit.</a:t>
            </a:r>
          </a:p>
          <a:p>
            <a:pPr marL="274320" indent="-457200"/>
            <a:r>
              <a:rPr lang="en-US" b="0" dirty="0"/>
              <a:t>7.  If we are filled with the Spirit as we walk with the Lord, there should be a smile on our face and joy in our hearts.</a:t>
            </a:r>
          </a:p>
          <a:p>
            <a:pPr marL="274320" indent="-457200"/>
            <a:r>
              <a:rPr lang="en-US" b="0" dirty="0"/>
              <a:t>8.  In prayer we can express our joy in living in the presence of God.</a:t>
            </a:r>
          </a:p>
          <a:p>
            <a:pPr marL="274320" indent="-457200"/>
            <a:r>
              <a:rPr lang="en-US" b="0" dirty="0"/>
              <a:t>9.  The psalmist writes:</a:t>
            </a:r>
          </a:p>
          <a:p>
            <a:pPr marL="274320" indent="-457200"/>
            <a:r>
              <a:rPr lang="en-US" b="1" dirty="0"/>
              <a:t>Psalm 16:11 KJV</a:t>
            </a:r>
            <a:r>
              <a:rPr lang="en-US" b="0" dirty="0"/>
              <a:t> - …in thy presence is fulness of joy; at thy right hand there are pleasures for evermore.</a:t>
            </a:r>
          </a:p>
          <a:p>
            <a:pPr marL="274320" indent="-457200"/>
            <a:r>
              <a:rPr lang="en-US" b="0" dirty="0"/>
              <a:t>10. Pray without ceasing!</a:t>
            </a:r>
          </a:p>
          <a:p>
            <a:pPr marL="274320" indent="-457200"/>
            <a:r>
              <a:rPr lang="en-US" b="0" dirty="0"/>
              <a:t>11. How do we do that?  </a:t>
            </a:r>
          </a:p>
          <a:p>
            <a:pPr marL="274320" indent="-457200"/>
            <a:r>
              <a:rPr lang="en-US" b="0" dirty="0"/>
              <a:t>12. We live in an attitude of prayer.  </a:t>
            </a:r>
          </a:p>
          <a:p>
            <a:pPr marL="274320" indent="-457200"/>
            <a:r>
              <a:rPr lang="en-US" b="0" dirty="0"/>
              <a:t>13. We keep turning our hearts toward God in surrender, looking to Him to guide out path, seeking His will, asking Him what to do next, offering ourselves to His service, working as if we were working for Him.</a:t>
            </a:r>
          </a:p>
          <a:p>
            <a:pPr marL="274320" indent="-457200"/>
            <a:r>
              <a:rPr lang="en-US" b="0" dirty="0"/>
              <a:t>14. In everything give thanks!</a:t>
            </a:r>
          </a:p>
          <a:p>
            <a:pPr marL="274320" indent="-457200"/>
            <a:r>
              <a:rPr lang="en-US" b="0" dirty="0"/>
              <a:t>15. Here again, prayer is essential.</a:t>
            </a:r>
          </a:p>
          <a:p>
            <a:pPr marL="274320" indent="-457200"/>
            <a:r>
              <a:rPr lang="en-US" b="0" dirty="0"/>
              <a:t>16. Think of him as we do each little task in life.</a:t>
            </a:r>
          </a:p>
          <a:p>
            <a:pPr marL="274320" indent="-457200"/>
            <a:r>
              <a:rPr lang="en-US" b="0" dirty="0"/>
              <a:t>17. Give Him thanks for all we encounter, asking for wisdom to solve each problem, and thanking Him for the successes come.</a:t>
            </a:r>
          </a:p>
          <a:p>
            <a:pPr marL="274320" indent="-457200"/>
            <a:r>
              <a:rPr lang="en-US" b="0" dirty="0"/>
              <a:t>18. Living such a life dedicated to walking with God is easier said than done.</a:t>
            </a:r>
          </a:p>
          <a:p>
            <a:pPr marL="274320" indent="-457200"/>
            <a:r>
              <a:rPr lang="en-US" b="0" dirty="0"/>
              <a:t>19. This walking with God has been described as practicing the presence of God.</a:t>
            </a:r>
          </a:p>
          <a:p>
            <a:pPr marL="274320" indent="-457200"/>
            <a:r>
              <a:rPr lang="en-US" b="0" dirty="0"/>
              <a:t>20. It is being aware that God’s Spirit is with us and engaging Him in two-way conversation.</a:t>
            </a:r>
          </a:p>
          <a:p>
            <a:pPr marL="274320" indent="-457200"/>
            <a:endParaRPr lang="en-US" b="0" dirty="0"/>
          </a:p>
          <a:p>
            <a:pPr marL="274320" indent="-457200"/>
            <a:r>
              <a:rPr lang="en-US" b="1" dirty="0"/>
              <a:t>B3:</a:t>
            </a:r>
          </a:p>
          <a:p>
            <a:pPr marL="274320" indent="-457200"/>
            <a:r>
              <a:rPr lang="en-US" b="0" dirty="0"/>
              <a:t>[See notes on linked slide.]</a:t>
            </a:r>
          </a:p>
          <a:p>
            <a:pPr marL="274320" indent="-457200"/>
            <a:endParaRPr lang="en-US" b="0" dirty="0"/>
          </a:p>
          <a:p>
            <a:pPr marL="274320" indent="-457200"/>
            <a:endParaRPr lang="en-US" b="0"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There were two times that Moses spent 40 days and 40 nights on Mt. Sinai receiving commandments and instruction from the Lord.</a:t>
            </a:r>
          </a:p>
          <a:p>
            <a:pPr marL="274320" indent="-274320"/>
            <a:r>
              <a:rPr lang="en-US" dirty="0"/>
              <a:t>2.  Ex 24:18 describes 40 days for the first tables of stone that he broke, and Ex 34:28 describes the second 40 days for the second tables of stone.</a:t>
            </a:r>
          </a:p>
          <a:p>
            <a:pPr marL="274320" indent="-274320"/>
            <a:r>
              <a:rPr lang="en-US" dirty="0"/>
              <a:t>3.  So here we get the impression that Moses is in direct communication with the Lord.</a:t>
            </a:r>
          </a:p>
          <a:p>
            <a:pPr marL="274320" indent="-274320"/>
            <a:r>
              <a:rPr lang="en-US" dirty="0"/>
              <a:t>4.  He speaks to the Lord, and the Lord speaks to him in an audible voice.</a:t>
            </a:r>
          </a:p>
          <a:p>
            <a:pPr marL="274320" indent="-274320"/>
            <a:r>
              <a:rPr lang="en-US" dirty="0"/>
              <a:t>5.  We see this all the way through the Exodus and the wanderings in the wilderness.</a:t>
            </a:r>
          </a:p>
          <a:p>
            <a:pPr marL="274320" indent="-274320"/>
            <a:r>
              <a:rPr lang="en-US" dirty="0"/>
              <a:t>6.  It begins at the burning bush where the Lord speaks, and Moses hears and responds.</a:t>
            </a:r>
          </a:p>
          <a:p>
            <a:pPr marL="274320" indent="-274320"/>
            <a:r>
              <a:rPr lang="en-US" dirty="0"/>
              <a:t>7.  It ends on Mt. Nebo where the Lord speaks to him one final time and shows him the promised land before he dies.</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r>
              <a:rPr lang="en-US" b="1" dirty="0"/>
              <a:t>B4:</a:t>
            </a:r>
          </a:p>
          <a:p>
            <a:pPr marL="274320" indent="-274320"/>
            <a:r>
              <a:rPr lang="en-US" dirty="0"/>
              <a:t>1.  Moses spent quality time with God in prayer.</a:t>
            </a:r>
          </a:p>
          <a:p>
            <a:pPr marL="274320" indent="-274320"/>
            <a:r>
              <a:rPr lang="en-US" dirty="0"/>
              <a:t>2.  He became friends with the Lord, and communicated with Him in direct intimate conversation as with a friend.</a:t>
            </a:r>
          </a:p>
          <a:p>
            <a:pPr marL="274320" indent="-274320"/>
            <a:r>
              <a:rPr lang="en-US" dirty="0"/>
              <a:t>3.  He was always interceding for his wayward people, asking God to forgive them for their sinful ways, to remember His covenant promises, and to relent in His anger against them.</a:t>
            </a:r>
          </a:p>
          <a:p>
            <a:pPr marL="274320" indent="-274320"/>
            <a:r>
              <a:rPr lang="en-US" dirty="0"/>
              <a:t>4.  He was bold and persistent in his prayers, arguing for God’s glory to be displayed in His treatment of the erring.</a:t>
            </a:r>
          </a:p>
          <a:p>
            <a:pPr marL="274320" indent="-457200"/>
            <a:r>
              <a:rPr lang="en-US" sz="1200" b="0" i="0" kern="1200" dirty="0">
                <a:solidFill>
                  <a:schemeClr val="tx1"/>
                </a:solidFill>
                <a:effectLst/>
                <a:latin typeface="+mn-lt"/>
                <a:ea typeface="+mn-ea"/>
                <a:cs typeface="+mn-cs"/>
              </a:rPr>
              <a:t>5.  Moses’ prayer life was </a:t>
            </a:r>
            <a:r>
              <a:rPr lang="en-US" dirty="0"/>
              <a:t>transforming</a:t>
            </a:r>
            <a:r>
              <a:rPr lang="en-US" sz="1200" b="0" i="0" kern="1200" dirty="0">
                <a:solidFill>
                  <a:schemeClr val="tx1"/>
                </a:solidFill>
                <a:effectLst/>
                <a:latin typeface="+mn-lt"/>
                <a:ea typeface="+mn-ea"/>
                <a:cs typeface="+mn-cs"/>
              </a:rPr>
              <a:t>. </a:t>
            </a:r>
          </a:p>
          <a:p>
            <a:pPr marL="274320" indent="-457200"/>
            <a:r>
              <a:rPr lang="en-US" sz="1200" b="0" i="0" kern="1200" dirty="0">
                <a:solidFill>
                  <a:schemeClr val="tx1"/>
                </a:solidFill>
                <a:effectLst/>
                <a:latin typeface="+mn-lt"/>
                <a:ea typeface="+mn-ea"/>
                <a:cs typeface="+mn-cs"/>
              </a:rPr>
              <a:t>6.  Over time, the reluctant shepherd became a steady leader and a deeper friend of God through repeated communion with Him.</a:t>
            </a:r>
          </a:p>
          <a:p>
            <a:pPr marL="274320" indent="-457200"/>
            <a:r>
              <a:rPr lang="en-US" sz="1200" b="0" i="0" kern="1200" dirty="0">
                <a:solidFill>
                  <a:schemeClr val="tx1"/>
                </a:solidFill>
                <a:effectLst/>
                <a:latin typeface="+mn-lt"/>
                <a:ea typeface="+mn-ea"/>
                <a:cs typeface="+mn-cs"/>
              </a:rPr>
              <a:t>7.  The same is true for us.  </a:t>
            </a:r>
          </a:p>
          <a:p>
            <a:r>
              <a:rPr lang="en-US" dirty="0"/>
              <a:t>8.  The more time we spend with the Lord, the more we will grow to love Him.</a:t>
            </a:r>
          </a:p>
          <a:p>
            <a:r>
              <a:rPr lang="en-US" dirty="0"/>
              <a:t>9.  And the more we love Him, the more we will want to spend time with Him.</a:t>
            </a:r>
            <a:br>
              <a:rPr lang="en-US" dirty="0"/>
            </a:br>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0384773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630058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lvl="0"/>
            <a:r>
              <a:rPr lang="en-US" noProof="0" dirty="0"/>
              <a:t>Click</a:t>
            </a:r>
          </a:p>
        </p:txBody>
      </p:sp>
    </p:spTree>
    <p:extLst>
      <p:ext uri="{BB962C8B-B14F-4D97-AF65-F5344CB8AC3E}">
        <p14:creationId xmlns:p14="http://schemas.microsoft.com/office/powerpoint/2010/main" val="243890638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29713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171291639"/>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296151631"/>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38675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414542194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1316952"/>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462478516"/>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86715"/>
      </p:ext>
    </p:extLst>
  </p:cSld>
  <p:clrMap bg1="dk2" tx1="lt1" bg2="dk1" tx2="lt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847838"/>
      </p:ext>
    </p:extLst>
  </p:cSld>
  <p:clrMap bg1="dk2" tx1="lt1" bg2="dk1" tx2="lt2" accent1="accent1" accent2="accent2" accent3="accent3" accent4="accent4" accent5="accent5" accent6="accent6" hlink="hlink" folHlink="folHlink"/>
  <p:sldLayoutIdLst>
    <p:sldLayoutId id="2147486594" r:id="rId1"/>
    <p:sldLayoutId id="2147486595" r:id="rId2"/>
    <p:sldLayoutId id="2147486596" r:id="rId3"/>
    <p:sldLayoutId id="2147486597" r:id="rId4"/>
    <p:sldLayoutId id="2147486598"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6</a:t>
            </a:r>
          </a:p>
          <a:p>
            <a:r>
              <a:rPr lang="en-US" dirty="0"/>
              <a:t>Prayer Warriors</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Daniel 2:17-18 (NIV)</a:t>
            </a:r>
          </a:p>
        </p:txBody>
      </p:sp>
      <p:sp>
        <p:nvSpPr>
          <p:cNvPr id="3" name="Content Placeholder 2"/>
          <p:cNvSpPr>
            <a:spLocks noGrp="1"/>
          </p:cNvSpPr>
          <p:nvPr>
            <p:ph idx="1"/>
          </p:nvPr>
        </p:nvSpPr>
        <p:spPr/>
        <p:txBody>
          <a:bodyPr>
            <a:normAutofit/>
          </a:bodyPr>
          <a:lstStyle/>
          <a:p>
            <a:r>
              <a:rPr lang="en-US" baseline="30000" dirty="0">
                <a:effectLst>
                  <a:outerShdw blurRad="38100" dist="38100" dir="2700000" algn="tl">
                    <a:srgbClr val="000000">
                      <a:alpha val="43137"/>
                    </a:srgbClr>
                  </a:outerShdw>
                </a:effectLst>
              </a:rPr>
              <a:t>17 </a:t>
            </a:r>
            <a:r>
              <a:rPr lang="en-US" dirty="0">
                <a:effectLst>
                  <a:outerShdw blurRad="38100" dist="38100" dir="2700000" algn="tl">
                    <a:srgbClr val="000000">
                      <a:alpha val="43137"/>
                    </a:srgbClr>
                  </a:outerShdw>
                </a:effectLst>
              </a:rPr>
              <a:t>Then Daniel returned to his house and explained the matter to his friends Hananiah, </a:t>
            </a:r>
            <a:r>
              <a:rPr lang="en-US" dirty="0" err="1">
                <a:effectLst>
                  <a:outerShdw blurRad="38100" dist="38100" dir="2700000" algn="tl">
                    <a:srgbClr val="000000">
                      <a:alpha val="43137"/>
                    </a:srgbClr>
                  </a:outerShdw>
                </a:effectLst>
              </a:rPr>
              <a:t>Mishael</a:t>
            </a:r>
            <a:r>
              <a:rPr lang="en-US" dirty="0">
                <a:effectLst>
                  <a:outerShdw blurRad="38100" dist="38100" dir="2700000" algn="tl">
                    <a:srgbClr val="000000">
                      <a:alpha val="43137"/>
                    </a:srgbClr>
                  </a:outerShdw>
                </a:effectLst>
              </a:rPr>
              <a:t> and Azariah. </a:t>
            </a:r>
            <a:r>
              <a:rPr lang="en-US" baseline="30000" dirty="0">
                <a:effectLst>
                  <a:outerShdw blurRad="38100" dist="38100" dir="2700000" algn="tl">
                    <a:srgbClr val="000000">
                      <a:alpha val="43137"/>
                    </a:srgbClr>
                  </a:outerShdw>
                </a:effectLst>
              </a:rPr>
              <a:t>18 </a:t>
            </a:r>
            <a:r>
              <a:rPr lang="en-US" dirty="0">
                <a:effectLst>
                  <a:outerShdw blurRad="38100" dist="38100" dir="2700000" algn="tl">
                    <a:srgbClr val="000000">
                      <a:alpha val="43137"/>
                    </a:srgbClr>
                  </a:outerShdw>
                </a:effectLst>
              </a:rPr>
              <a:t>He urged them to plead for mercy from the God of heaven concerning this mystery, so that he and his friends might not be executed with the rest of the wise men of Babylon.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09C4-4DF7-44B7-9CBB-FC4C7AF539A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Daniel 2:19 (NIV)</a:t>
            </a:r>
          </a:p>
        </p:txBody>
      </p:sp>
      <p:sp>
        <p:nvSpPr>
          <p:cNvPr id="3" name="Content Placeholder 2">
            <a:extLst>
              <a:ext uri="{FF2B5EF4-FFF2-40B4-BE49-F238E27FC236}">
                <a16:creationId xmlns:a16="http://schemas.microsoft.com/office/drawing/2014/main" id="{1E709B2E-2121-468C-B25E-795B23906AA2}"/>
              </a:ext>
            </a:extLst>
          </p:cNvPr>
          <p:cNvSpPr>
            <a:spLocks noGrp="1"/>
          </p:cNvSpPr>
          <p:nvPr>
            <p:ph idx="1"/>
          </p:nvPr>
        </p:nvSpPr>
        <p:spPr/>
        <p:txBody>
          <a:bodyPr>
            <a:normAutofit/>
          </a:bodyPr>
          <a:lstStyle/>
          <a:p>
            <a:r>
              <a:rPr lang="en-US" baseline="30000" dirty="0">
                <a:effectLst>
                  <a:outerShdw blurRad="38100" dist="38100" dir="2700000" algn="tl">
                    <a:srgbClr val="000000">
                      <a:alpha val="43137"/>
                    </a:srgbClr>
                  </a:outerShdw>
                </a:effectLst>
              </a:rPr>
              <a:t>19 </a:t>
            </a:r>
            <a:r>
              <a:rPr lang="en-US" dirty="0">
                <a:effectLst>
                  <a:outerShdw blurRad="38100" dist="38100" dir="2700000" algn="tl">
                    <a:srgbClr val="000000">
                      <a:alpha val="43137"/>
                    </a:srgbClr>
                  </a:outerShdw>
                </a:effectLst>
              </a:rPr>
              <a:t>During the night the mystery was revealed to Daniel in a vision. Then Daniel praised the God of heaven…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0333696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E729-B710-432F-8B73-147CAA38923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Daniel 6:7 (NIV)</a:t>
            </a:r>
          </a:p>
        </p:txBody>
      </p:sp>
      <p:sp>
        <p:nvSpPr>
          <p:cNvPr id="3" name="Content Placeholder 2">
            <a:extLst>
              <a:ext uri="{FF2B5EF4-FFF2-40B4-BE49-F238E27FC236}">
                <a16:creationId xmlns:a16="http://schemas.microsoft.com/office/drawing/2014/main" id="{E9A55A4A-77D6-4F8C-89E8-D95546E2060A}"/>
              </a:ext>
            </a:extLst>
          </p:cNvPr>
          <p:cNvSpPr>
            <a:spLocks noGrp="1"/>
          </p:cNvSpPr>
          <p:nvPr>
            <p:ph idx="1"/>
          </p:nvPr>
        </p:nvSpPr>
        <p:spPr/>
        <p:txBody>
          <a:bodyPr>
            <a:normAutofit/>
          </a:bodyPr>
          <a:lstStyle/>
          <a:p>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royal administrators, prefects, satraps, advisers and governors have all agreed that the king should issue an edict and enforce the decree that anyone who prays to any god or human being during the next thirty days, except to you, Your Majesty, shall be thrown into the lions’ den.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5125855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3A35-6AAA-43F5-A565-6F847C0C885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Daniel 6:10 (NIV)</a:t>
            </a:r>
          </a:p>
        </p:txBody>
      </p:sp>
      <p:sp>
        <p:nvSpPr>
          <p:cNvPr id="3" name="Content Placeholder 2">
            <a:extLst>
              <a:ext uri="{FF2B5EF4-FFF2-40B4-BE49-F238E27FC236}">
                <a16:creationId xmlns:a16="http://schemas.microsoft.com/office/drawing/2014/main" id="{0BB39C19-49B1-40AC-A107-7F053A00FAD6}"/>
              </a:ext>
            </a:extLst>
          </p:cNvPr>
          <p:cNvSpPr>
            <a:spLocks noGrp="1"/>
          </p:cNvSpPr>
          <p:nvPr>
            <p:ph idx="1"/>
          </p:nvPr>
        </p:nvSpPr>
        <p:spPr/>
        <p:txBody>
          <a:bodyPr>
            <a:normAutofit/>
          </a:bodyPr>
          <a:lstStyle/>
          <a:p>
            <a:r>
              <a:rPr lang="en-US" baseline="30000" dirty="0">
                <a:effectLst>
                  <a:outerShdw blurRad="38100" dist="38100" dir="2700000" algn="tl">
                    <a:srgbClr val="000000">
                      <a:alpha val="43137"/>
                    </a:srgbClr>
                  </a:outerShdw>
                </a:effectLst>
              </a:rPr>
              <a:t>10 </a:t>
            </a:r>
            <a:r>
              <a:rPr lang="en-US" dirty="0">
                <a:effectLst>
                  <a:outerShdw blurRad="38100" dist="38100" dir="2700000" algn="tl">
                    <a:srgbClr val="000000">
                      <a:alpha val="43137"/>
                    </a:srgbClr>
                  </a:outerShdw>
                </a:effectLst>
              </a:rPr>
              <a:t>Now when Daniel learned that the decree had been published, he went home to his upstairs room where the windows opened toward Jerusalem. Three times a day he got down on his knees and prayed, giving thanks to his God, just as he had done before.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47432626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Genesis 5:21-24 ESV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When Enoch had lived 65 years, he fathered Methuselah. </a:t>
            </a:r>
            <a:r>
              <a:rPr lang="en-US" baseline="30000" dirty="0">
                <a:effectLst>
                  <a:outerShdw blurRad="38100" dist="38100" dir="2700000" algn="tl">
                    <a:srgbClr val="000000">
                      <a:alpha val="43137"/>
                    </a:srgbClr>
                  </a:outerShdw>
                </a:effectLst>
              </a:rPr>
              <a:t>22</a:t>
            </a:r>
            <a:r>
              <a:rPr lang="en-US" dirty="0">
                <a:effectLst>
                  <a:outerShdw blurRad="38100" dist="38100" dir="2700000" algn="tl">
                    <a:srgbClr val="000000">
                      <a:alpha val="43137"/>
                    </a:srgbClr>
                  </a:outerShdw>
                </a:effectLst>
              </a:rPr>
              <a:t> Enoch walked with God after he fathered Methuselah 300 years and had other sons and daughters. </a:t>
            </a:r>
            <a:r>
              <a:rPr lang="en-US" baseline="30000" dirty="0">
                <a:effectLst>
                  <a:outerShdw blurRad="38100" dist="38100" dir="2700000" algn="tl">
                    <a:srgbClr val="000000">
                      <a:alpha val="43137"/>
                    </a:srgbClr>
                  </a:outerShdw>
                </a:effectLst>
              </a:rPr>
              <a:t>23</a:t>
            </a:r>
            <a:r>
              <a:rPr lang="en-US" dirty="0">
                <a:effectLst>
                  <a:outerShdw blurRad="38100" dist="38100" dir="2700000" algn="tl">
                    <a:srgbClr val="000000">
                      <a:alpha val="43137"/>
                    </a:srgbClr>
                  </a:outerShdw>
                </a:effectLst>
              </a:rPr>
              <a:t> Thus all the days of Enoch were 365 years. </a:t>
            </a:r>
            <a:r>
              <a:rPr lang="en-US" baseline="30000" dirty="0">
                <a:effectLst>
                  <a:outerShdw blurRad="38100" dist="38100" dir="2700000" algn="tl">
                    <a:srgbClr val="000000">
                      <a:alpha val="43137"/>
                    </a:srgbClr>
                  </a:outerShdw>
                </a:effectLst>
              </a:rPr>
              <a:t>24</a:t>
            </a:r>
            <a:r>
              <a:rPr lang="en-US" dirty="0">
                <a:effectLst>
                  <a:outerShdw blurRad="38100" dist="38100" dir="2700000" algn="tl">
                    <a:srgbClr val="000000">
                      <a:alpha val="43137"/>
                    </a:srgbClr>
                  </a:outerShdw>
                </a:effectLst>
              </a:rPr>
              <a:t> Enoch walked with God, and he was not, for God took him.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304800"/>
            <a:ext cx="7543800" cy="1112838"/>
          </a:xfrm>
        </p:spPr>
        <p:txBody>
          <a:bodyPr/>
          <a:lstStyle/>
          <a:p>
            <a:r>
              <a:rPr lang="en-US" altLang="en-US" sz="3200" i="1" dirty="0"/>
              <a:t>The Practice of the Presence of God</a:t>
            </a:r>
            <a:r>
              <a:rPr lang="en-US" altLang="en-US" sz="3200" dirty="0"/>
              <a:t> </a:t>
            </a:r>
            <a:br>
              <a:rPr lang="en-US" altLang="en-US" sz="3200" dirty="0"/>
            </a:br>
            <a:r>
              <a:rPr lang="en-US" altLang="en-US" sz="2400" dirty="0"/>
              <a:t>Brother Lawrence</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524000"/>
            <a:ext cx="7696200" cy="5029200"/>
          </a:xfrm>
        </p:spPr>
        <p:txBody>
          <a:bodyPr>
            <a:normAutofit/>
          </a:bodyPr>
          <a:lstStyle/>
          <a:p>
            <a:pPr>
              <a:lnSpc>
                <a:spcPct val="80000"/>
              </a:lnSpc>
            </a:pPr>
            <a:r>
              <a:rPr lang="en-US" altLang="en-US" dirty="0"/>
              <a:t>That our sanctification did not depend upon changing our works, but in doing that for God’s sake which we commonly do for our own.</a:t>
            </a:r>
          </a:p>
          <a:p>
            <a:pPr>
              <a:lnSpc>
                <a:spcPct val="80000"/>
              </a:lnSpc>
            </a:pPr>
            <a:r>
              <a:rPr lang="en-US" altLang="en-US" dirty="0"/>
              <a:t>That the most excellent method he had found of going to God was that of doing our common business without any view of pleasing men, and (as far as we are capable) purely for the love of God.</a:t>
            </a:r>
          </a:p>
          <a:p>
            <a:pPr>
              <a:lnSpc>
                <a:spcPct val="80000"/>
              </a:lnSpc>
            </a:pPr>
            <a:r>
              <a:rPr lang="en-US" altLang="en-US" dirty="0"/>
              <a:t>“I am come to a state wherein it would be as difficult for me not to think of God as it was at first to accustom myself to it.”  [</a:t>
            </a:r>
            <a:r>
              <a:rPr lang="en-US" altLang="en-US" dirty="0">
                <a:hlinkClick r:id="rId4" action="ppaction://hlinksldjump"/>
              </a:rPr>
              <a:t>R</a:t>
            </a:r>
            <a:r>
              <a:rPr lang="en-US" altLang="en-US" dirty="0"/>
              <a:t>]</a:t>
            </a:r>
          </a:p>
        </p:txBody>
      </p:sp>
    </p:spTree>
    <p:extLst>
      <p:ext uri="{BB962C8B-B14F-4D97-AF65-F5344CB8AC3E}">
        <p14:creationId xmlns:p14="http://schemas.microsoft.com/office/powerpoint/2010/main" val="34978121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54019">
                                            <p:txEl>
                                              <p:pRg st="1" end="1"/>
                                            </p:txEl>
                                          </p:spTgt>
                                        </p:tgtEl>
                                        <p:attrNameLst>
                                          <p:attrName>style.visibility</p:attrName>
                                        </p:attrNameLst>
                                      </p:cBhvr>
                                      <p:to>
                                        <p:strVal val="visible"/>
                                      </p:to>
                                    </p:set>
                                    <p:anim calcmode="lin" valueType="num">
                                      <p:cBhvr>
                                        <p:cTn id="13" dur="500" fill="hold"/>
                                        <p:tgtEl>
                                          <p:spTgt spid="8540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540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54019">
                                            <p:txEl>
                                              <p:pRg st="2" end="2"/>
                                            </p:txEl>
                                          </p:spTgt>
                                        </p:tgtEl>
                                        <p:attrNameLst>
                                          <p:attrName>style.visibility</p:attrName>
                                        </p:attrNameLst>
                                      </p:cBhvr>
                                      <p:to>
                                        <p:strVal val="visible"/>
                                      </p:to>
                                    </p:set>
                                    <p:anim calcmode="lin" valueType="num">
                                      <p:cBhvr>
                                        <p:cTn id="19" dur="500" fill="hold"/>
                                        <p:tgtEl>
                                          <p:spTgt spid="8540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5401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33:9, 11 ESV</a:t>
            </a:r>
          </a:p>
        </p:txBody>
      </p:sp>
      <p:sp>
        <p:nvSpPr>
          <p:cNvPr id="3" name="Content Placeholder 2"/>
          <p:cNvSpPr>
            <a:spLocks noGrp="1"/>
          </p:cNvSpPr>
          <p:nvPr>
            <p:ph idx="1"/>
          </p:nvPr>
        </p:nvSpPr>
        <p:spPr>
          <a:xfrm>
            <a:off x="533400" y="1905001"/>
            <a:ext cx="7772400" cy="4191000"/>
          </a:xfrm>
        </p:spPr>
        <p:txBody>
          <a:bodyPr>
            <a:normAutofit/>
          </a:bodyPr>
          <a:lstStyle/>
          <a:p>
            <a:r>
              <a:rPr lang="en-US" dirty="0"/>
              <a:t>When Moses entered the tent, the pillar of cloud would descend and stand at the entrance of the tent, and the LORD would speak with Moses. ... </a:t>
            </a:r>
            <a:r>
              <a:rPr lang="en-US" baseline="30000" dirty="0"/>
              <a:t>11</a:t>
            </a:r>
            <a:r>
              <a:rPr lang="en-US" dirty="0"/>
              <a:t> Thus the LORD used to speak to Moses face to face, as a man speaks to his friend.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Exodus 32:31-32 ESV</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So Moses returned to the LORD and said, "Alas, this people has sinned a great sin. They have made for themselves gods of gold. </a:t>
            </a:r>
            <a:r>
              <a:rPr lang="en-US" baseline="30000" dirty="0">
                <a:effectLst>
                  <a:outerShdw blurRad="38100" dist="38100" dir="2700000" algn="tl">
                    <a:srgbClr val="000000">
                      <a:alpha val="43137"/>
                    </a:srgbClr>
                  </a:outerShdw>
                </a:effectLst>
              </a:rPr>
              <a:t>32</a:t>
            </a:r>
            <a:r>
              <a:rPr lang="en-US" dirty="0">
                <a:effectLst>
                  <a:outerShdw blurRad="38100" dist="38100" dir="2700000" algn="tl">
                    <a:srgbClr val="000000">
                      <a:alpha val="43137"/>
                    </a:srgbClr>
                  </a:outerShdw>
                </a:effectLst>
              </a:rPr>
              <a:t> But now, if you will forgive their sin--but if not, please blot me out of your book that you have written."</a:t>
            </a:r>
            <a:r>
              <a:rPr lang="en-US" dirty="0"/>
              <a:t>  [</a:t>
            </a:r>
            <a:r>
              <a:rPr lang="en-US" dirty="0">
                <a:hlinkClick r:id="rId3" action="ppaction://hlinksldjump"/>
              </a:rPr>
              <a:t>R</a:t>
            </a:r>
            <a:r>
              <a:rPr lang="en-US" dirty="0"/>
              <a:t>]</a:t>
            </a:r>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Psalm 116:1-2 NKJV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I love the LORD, because He has heard My voice and my supplications. </a:t>
            </a:r>
            <a:r>
              <a:rPr lang="en-US" baseline="30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Because He has inclined His ear to me, Therefore I will call upon Him as long as I live.</a:t>
            </a:r>
          </a:p>
          <a:p>
            <a:r>
              <a:rPr lang="en-US" dirty="0">
                <a:effectLst>
                  <a:outerShdw blurRad="38100" dist="38100" dir="2700000" algn="tl">
                    <a:srgbClr val="000000">
                      <a:alpha val="43137"/>
                    </a:srgbClr>
                  </a:outerShdw>
                </a:effectLst>
              </a:rPr>
              <a:t>What reason does the psalmist give here for loving the Lord?</a:t>
            </a:r>
          </a:p>
          <a:p>
            <a:r>
              <a:rPr lang="en-US" dirty="0">
                <a:effectLst>
                  <a:outerShdw blurRad="38100" dist="38100" dir="2700000" algn="tl">
                    <a:srgbClr val="000000">
                      <a:alpha val="43137"/>
                    </a:srgbClr>
                  </a:outerShdw>
                </a:effectLst>
              </a:rPr>
              <a:t>What part does prayer play in delivering us from death?</a:t>
            </a:r>
          </a:p>
          <a:p>
            <a:r>
              <a:rPr lang="en-US" dirty="0">
                <a:effectLst>
                  <a:outerShdw blurRad="38100" dist="38100" dir="2700000" algn="tl">
                    <a:srgbClr val="000000">
                      <a:alpha val="43137"/>
                    </a:srgbClr>
                  </a:outerShdw>
                </a:effectLst>
              </a:rPr>
              <a:t>How do we feel toward the Lord when He has delivered us from eternal death?</a:t>
            </a:r>
          </a:p>
          <a:p>
            <a:r>
              <a:rPr lang="en-US" dirty="0">
                <a:effectLst>
                  <a:outerShdw blurRad="38100" dist="38100" dir="2700000" algn="tl">
                    <a:srgbClr val="000000">
                      <a:alpha val="43137"/>
                    </a:srgbClr>
                  </a:outerShdw>
                </a:effectLst>
              </a:rPr>
              <a:t>How long will the love engendered by answered prayer continue?</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92500" lnSpcReduction="20000"/>
          </a:bodyPr>
          <a:lstStyle/>
          <a:p>
            <a:r>
              <a:rPr lang="en-US" dirty="0"/>
              <a:t>Growing in a relationship with God depends on having a vibrant prayer life that is open and honest with God and spends time communing with Him.  This week we look at biblical examples of prayer in the lives of Daniel, Enoch, and Moses.</a:t>
            </a:r>
          </a:p>
          <a:p>
            <a:pPr lvl="1"/>
            <a:r>
              <a:rPr lang="en-US" dirty="0"/>
              <a:t>Daniel and Prayer</a:t>
            </a:r>
          </a:p>
          <a:p>
            <a:pPr lvl="1"/>
            <a:r>
              <a:rPr lang="en-US" dirty="0"/>
              <a:t>Enoch and Prayer</a:t>
            </a:r>
          </a:p>
          <a:p>
            <a:pPr lvl="1"/>
            <a:r>
              <a:rPr lang="en-US" dirty="0"/>
              <a:t>Moses and Prayer</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Daniel and Prayer</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029200"/>
          </a:xfrm>
        </p:spPr>
        <p:txBody>
          <a:bodyPr>
            <a:normAutofit fontScale="85000" lnSpcReduction="20000"/>
          </a:bodyPr>
          <a:lstStyle/>
          <a:p>
            <a:r>
              <a:rPr lang="en-US" dirty="0"/>
              <a:t>How did Daniel respond when the king placed him and the other wise men  under a death decree? (</a:t>
            </a:r>
            <a:r>
              <a:rPr lang="en-US" dirty="0">
                <a:hlinkClick r:id="rId4" action="ppaction://hlinksldjump"/>
              </a:rPr>
              <a:t>Dan 2:17-18</a:t>
            </a:r>
            <a:r>
              <a:rPr lang="en-US" dirty="0"/>
              <a:t>)</a:t>
            </a:r>
          </a:p>
          <a:p>
            <a:r>
              <a:rPr lang="en-US" dirty="0"/>
              <a:t>How did God answer Daniel’s prayer? (</a:t>
            </a:r>
            <a:r>
              <a:rPr lang="en-US" dirty="0">
                <a:hlinkClick r:id="rId5" action="ppaction://hlinksldjump"/>
              </a:rPr>
              <a:t>Dan 2:19</a:t>
            </a:r>
            <a:r>
              <a:rPr lang="en-US" dirty="0"/>
              <a:t>)</a:t>
            </a:r>
          </a:p>
          <a:p>
            <a:r>
              <a:rPr lang="en-US" altLang="en-US" dirty="0"/>
              <a:t>What decree was Darius encouraged to sign into law? (</a:t>
            </a:r>
            <a:r>
              <a:rPr lang="en-US" altLang="en-US" dirty="0">
                <a:hlinkClick r:id="rId6" action="ppaction://hlinksldjump"/>
              </a:rPr>
              <a:t>Dan 6:7</a:t>
            </a:r>
            <a:r>
              <a:rPr lang="en-US" altLang="en-US" dirty="0"/>
              <a:t>)</a:t>
            </a:r>
          </a:p>
          <a:p>
            <a:pPr marL="280988" indent="-280988"/>
            <a:r>
              <a:rPr lang="en-US" altLang="en-US" dirty="0"/>
              <a:t>How did Daniel change his prayer life in light of the new decree? (</a:t>
            </a:r>
            <a:r>
              <a:rPr lang="en-US" altLang="en-US" dirty="0">
                <a:hlinkClick r:id="rId7" action="ppaction://hlinksldjump"/>
              </a:rPr>
              <a:t>Dan 6:10</a:t>
            </a:r>
            <a:r>
              <a:rPr lang="en-US" altLang="en-US" dirty="0"/>
              <a:t>)</a:t>
            </a:r>
          </a:p>
          <a:p>
            <a:pPr marL="280988" indent="-280988"/>
            <a:r>
              <a:rPr lang="en-US" altLang="en-US" dirty="0"/>
              <a:t>What can we take away from our brief study of Daniel’s prayer life?</a:t>
            </a:r>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Enoch and Prayer</a:t>
            </a:r>
          </a:p>
        </p:txBody>
      </p:sp>
      <p:sp>
        <p:nvSpPr>
          <p:cNvPr id="3" name="Content Placeholder 2"/>
          <p:cNvSpPr>
            <a:spLocks noGrp="1"/>
          </p:cNvSpPr>
          <p:nvPr>
            <p:ph idx="1"/>
          </p:nvPr>
        </p:nvSpPr>
        <p:spPr/>
        <p:txBody>
          <a:bodyPr>
            <a:normAutofit/>
          </a:bodyPr>
          <a:lstStyle/>
          <a:p>
            <a:r>
              <a:rPr lang="en-US" dirty="0"/>
              <a:t>What little do we know about Enoch? (</a:t>
            </a:r>
            <a:r>
              <a:rPr lang="en-US" dirty="0">
                <a:hlinkClick r:id="rId4" action="ppaction://hlinksldjump"/>
              </a:rPr>
              <a:t>Gen 5:21-24</a:t>
            </a:r>
            <a:r>
              <a:rPr lang="en-US" dirty="0"/>
              <a:t>)</a:t>
            </a:r>
          </a:p>
          <a:p>
            <a:r>
              <a:rPr lang="en-US" dirty="0"/>
              <a:t>How do you visualize prayer being involved in walking with God?</a:t>
            </a:r>
          </a:p>
          <a:p>
            <a:r>
              <a:rPr lang="en-US" dirty="0"/>
              <a:t>How can we form the habit of walking with God? [</a:t>
            </a:r>
            <a:r>
              <a:rPr lang="en-US" dirty="0">
                <a:hlinkClick r:id="rId5" action="ppaction://hlinksldjump"/>
              </a:rPr>
              <a:t>Brother Lawrence</a:t>
            </a:r>
            <a:r>
              <a:rPr lang="en-US" dirty="0"/>
              <a:t>]</a:t>
            </a:r>
          </a:p>
          <a:p>
            <a:endParaRPr lang="en-US" dirty="0"/>
          </a:p>
        </p:txBody>
      </p:sp>
    </p:spTree>
    <p:extLst>
      <p:ext uri="{BB962C8B-B14F-4D97-AF65-F5344CB8AC3E}">
        <p14:creationId xmlns:p14="http://schemas.microsoft.com/office/powerpoint/2010/main" val="35551504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Moses and Prayer</a:t>
            </a:r>
          </a:p>
        </p:txBody>
      </p:sp>
      <p:sp>
        <p:nvSpPr>
          <p:cNvPr id="3" name="Content Placeholder 2"/>
          <p:cNvSpPr>
            <a:spLocks noGrp="1"/>
          </p:cNvSpPr>
          <p:nvPr>
            <p:ph idx="1"/>
          </p:nvPr>
        </p:nvSpPr>
        <p:spPr>
          <a:xfrm>
            <a:off x="3467100" y="1828800"/>
            <a:ext cx="5562600" cy="5029200"/>
          </a:xfrm>
        </p:spPr>
        <p:txBody>
          <a:bodyPr>
            <a:normAutofit fontScale="85000" lnSpcReduction="10000"/>
          </a:bodyPr>
          <a:lstStyle/>
          <a:p>
            <a:r>
              <a:rPr lang="en-US" dirty="0"/>
              <a:t>What two long working conversations did Moses have with the Lord?</a:t>
            </a:r>
          </a:p>
          <a:p>
            <a:r>
              <a:rPr lang="en-US" dirty="0"/>
              <a:t>How does the Bible describe Moses’ relationship to the Lord? (</a:t>
            </a:r>
            <a:r>
              <a:rPr lang="en-US" dirty="0">
                <a:hlinkClick r:id="rId4" action="ppaction://hlinksldjump"/>
              </a:rPr>
              <a:t>Ex 33:9,11</a:t>
            </a:r>
            <a:r>
              <a:rPr lang="en-US" dirty="0"/>
              <a:t>)</a:t>
            </a:r>
          </a:p>
          <a:p>
            <a:r>
              <a:rPr lang="en-US" dirty="0"/>
              <a:t>What selfless offer did Moses make after the people had sinned in worshipping the golden calf? (</a:t>
            </a:r>
            <a:r>
              <a:rPr lang="en-US" dirty="0">
                <a:hlinkClick r:id="rId5" action="ppaction://hlinksldjump"/>
              </a:rPr>
              <a:t>Ex 32:31-32</a:t>
            </a:r>
            <a:r>
              <a:rPr lang="en-US" dirty="0"/>
              <a:t>) </a:t>
            </a:r>
          </a:p>
          <a:p>
            <a:r>
              <a:rPr lang="en-US" dirty="0"/>
              <a:t>What can we take away from our brief study of Moses’s prayer life?</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buFont typeface="Arial" panose="020B0604020202020204" pitchFamily="34" charset="0"/>
              <a:buChar char="•"/>
            </a:pPr>
            <a:r>
              <a:rPr lang="en-US" dirty="0"/>
              <a:t>Growing in a relationship with God depends on having a vibrant prayer life that is open and honest with God and spends time communing with Him.  </a:t>
            </a:r>
          </a:p>
          <a:p>
            <a:pPr>
              <a:buFont typeface="Arial" panose="020B0604020202020204" pitchFamily="34" charset="0"/>
              <a:buChar char="•"/>
            </a:pPr>
            <a:r>
              <a:rPr lang="en-US" dirty="0">
                <a:effectLst>
                  <a:outerShdw blurRad="38100" dist="38100" dir="2700000" algn="tl">
                    <a:srgbClr val="000000">
                      <a:alpha val="43137"/>
                    </a:srgbClr>
                  </a:outerShdw>
                </a:effectLst>
              </a:rPr>
              <a:t>Prayer changes things, beginning with us.  It is impossible to become a Christian or stay a Christian without prayer.</a:t>
            </a:r>
          </a:p>
          <a:p>
            <a:pPr>
              <a:buFont typeface="Arial" panose="020B0604020202020204" pitchFamily="34" charset="0"/>
              <a:buChar char="•"/>
            </a:pPr>
            <a:r>
              <a:rPr lang="en-US" dirty="0">
                <a:effectLst>
                  <a:outerShdw blurRad="38100" dist="38100" dir="2700000" algn="tl">
                    <a:srgbClr val="000000">
                      <a:alpha val="43137"/>
                    </a:srgbClr>
                  </a:outerShdw>
                </a:effectLst>
              </a:rPr>
              <a:t>For those who have used the privilege of prayer to receive Jesus as Savior and Lord, be justified by faith in Him, and have the promise of eternal life with God, our most important prayer has been and will continue to be answered.</a:t>
            </a:r>
          </a:p>
          <a:p>
            <a:pPr>
              <a:buFont typeface="Arial" panose="020B0604020202020204" pitchFamily="34" charset="0"/>
              <a:buChar char="•"/>
            </a:pPr>
            <a:r>
              <a:rPr lang="en-US" dirty="0">
                <a:effectLst>
                  <a:outerShdw blurRad="38100" dist="38100" dir="2700000" algn="tl">
                    <a:srgbClr val="000000">
                      <a:alpha val="43137"/>
                    </a:srgbClr>
                  </a:outerShdw>
                </a:effectLst>
              </a:rPr>
              <a:t>God’s gracious answer to our greatest need, deliverance from eternal death, engenders a response of love for Him and a desire to call on Him as long was we live.</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Daniel was a man of prayer.  When facing a death decree from the king, he called  a prayer meeting with other believers. </a:t>
            </a:r>
          </a:p>
          <a:p>
            <a:pPr>
              <a:defRPr/>
            </a:pPr>
            <a:r>
              <a:rPr lang="en-US" dirty="0"/>
              <a:t>When their prayers were answered, he prayed a beautiful prayer of thanksgiving.</a:t>
            </a:r>
          </a:p>
          <a:p>
            <a:pPr>
              <a:defRPr/>
            </a:pPr>
            <a:r>
              <a:rPr lang="en-US" dirty="0"/>
              <a:t>He was faithful in prayer, praying three times a day on his knees.</a:t>
            </a:r>
          </a:p>
          <a:p>
            <a:pPr>
              <a:defRPr/>
            </a:pPr>
            <a:r>
              <a:rPr lang="en-US" dirty="0"/>
              <a:t>He was willing to die rather than give the appearance that he was following the decree to pray to a false god, the king.</a:t>
            </a:r>
          </a:p>
          <a:p>
            <a:pPr>
              <a:defRPr/>
            </a:pPr>
            <a:r>
              <a:rPr lang="en-US" dirty="0"/>
              <a:t>The Bible records that Enoch walked with God and was not.  </a:t>
            </a:r>
          </a:p>
          <a:p>
            <a:pPr>
              <a:defRPr/>
            </a:pPr>
            <a:r>
              <a:rPr lang="en-US" dirty="0"/>
              <a:t>Walking with God implies having an ongoing conversation with Him: We share our thoughts with Him in prayer, and He speaks to us through the impressions and guidance of the Holy Spirit.</a:t>
            </a:r>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Walking with God has been described as practicing the presence of God: forming the habit of being aware of God’s presence and doing all we do as a gift of love to Him.</a:t>
            </a:r>
          </a:p>
          <a:p>
            <a:pPr marL="274320" indent="-274320"/>
            <a:r>
              <a:rPr lang="en-US" dirty="0"/>
              <a:t>Moses had an amazing relationship with the Lord in which they spoke to one another as friend to friend.</a:t>
            </a:r>
          </a:p>
          <a:p>
            <a:pPr marL="274320" indent="-274320"/>
            <a:r>
              <a:rPr lang="en-US" dirty="0"/>
              <a:t>Moses is noted for his great intercessory prayers for God’s wayward people, reminding God to remember his covenant and display His glory by forgiving them.</a:t>
            </a:r>
          </a:p>
          <a:p>
            <a:pPr marL="274320" indent="-274320"/>
            <a:r>
              <a:rPr lang="en-US" dirty="0"/>
              <a:t>His example challenges us to pray for those in our lives who may be difficult to love.</a:t>
            </a:r>
          </a:p>
          <a:p>
            <a:pPr marL="274320" indent="-274320"/>
            <a:r>
              <a:rPr lang="en-US" dirty="0"/>
              <a:t>Seeing the importance of prayer for these three heroes of faith, will you seek to follow their example in your prayer life this week, talking to God as to a friend ?</a:t>
            </a:r>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1404891</TotalTime>
  <Words>5643</Words>
  <Application>Microsoft Office PowerPoint</Application>
  <PresentationFormat>On-screen Show (4:3)</PresentationFormat>
  <Paragraphs>375</Paragraphs>
  <Slides>18</Slides>
  <Notes>18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18</vt:i4>
      </vt:variant>
    </vt:vector>
  </HeadingPairs>
  <TitlesOfParts>
    <vt:vector size="26" baseType="lpstr">
      <vt:lpstr>Arial</vt:lpstr>
      <vt:lpstr>Arial Rounded MT Bold</vt:lpstr>
      <vt:lpstr>Calibri</vt:lpstr>
      <vt:lpstr>2_Default Design</vt:lpstr>
      <vt:lpstr>Default Design</vt:lpstr>
      <vt:lpstr>1_Default Design</vt:lpstr>
      <vt:lpstr>3_Default Design</vt:lpstr>
      <vt:lpstr>4_Default Design</vt:lpstr>
      <vt:lpstr>Growing in a Relationship with God</vt:lpstr>
      <vt:lpstr>Memory Text Psalm 116:1-2 NKJV</vt:lpstr>
      <vt:lpstr>Overview</vt:lpstr>
      <vt:lpstr>Daniel and Prayer</vt:lpstr>
      <vt:lpstr>Enoch and Prayer</vt:lpstr>
      <vt:lpstr>Moses and Prayer</vt:lpstr>
      <vt:lpstr>Summary</vt:lpstr>
      <vt:lpstr>Summary</vt:lpstr>
      <vt:lpstr>Summary</vt:lpstr>
      <vt:lpstr>PowerPoint Presentation</vt:lpstr>
      <vt:lpstr>Daniel 2:17-18 (NIV)</vt:lpstr>
      <vt:lpstr>Daniel 2:19 (NIV)</vt:lpstr>
      <vt:lpstr>Daniel 6:7 (NIV)</vt:lpstr>
      <vt:lpstr>Daniel 6:10 (NIV)</vt:lpstr>
      <vt:lpstr>Genesis 5:21-24 ESV</vt:lpstr>
      <vt:lpstr>The Practice of the Presence of God  Brother Lawrence</vt:lpstr>
      <vt:lpstr>Exodus 33:9, 11 ESV</vt:lpstr>
      <vt:lpstr>Exodus 32:31-32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Prayer Warriors</dc:title>
  <dc:subject>Growing in a Relationship with God</dc:subject>
  <dc:creator>Kenneth J. McNulty</dc:creator>
  <cp:lastModifiedBy>Kenneth McNulty</cp:lastModifiedBy>
  <cp:revision>23562</cp:revision>
  <cp:lastPrinted>2016-06-03T16:02:10Z</cp:lastPrinted>
  <dcterms:created xsi:type="dcterms:W3CDTF">2005-09-30T23:50:48Z</dcterms:created>
  <dcterms:modified xsi:type="dcterms:W3CDTF">2026-05-09T01:06:43Z</dcterms:modified>
  <cp:category>Bible Topic</cp:category>
</cp:coreProperties>
</file>