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 id="2147486587" r:id="rId4"/>
    <p:sldMasterId id="2147486593" r:id="rId5"/>
  </p:sldMasterIdLst>
  <p:notesMasterIdLst>
    <p:notesMasterId r:id="rId24"/>
  </p:notesMasterIdLst>
  <p:handoutMasterIdLst>
    <p:handoutMasterId r:id="rId25"/>
  </p:handoutMasterIdLst>
  <p:sldIdLst>
    <p:sldId id="3191" r:id="rId6"/>
    <p:sldId id="2881" r:id="rId7"/>
    <p:sldId id="3193" r:id="rId8"/>
    <p:sldId id="2830" r:id="rId9"/>
    <p:sldId id="1668" r:id="rId10"/>
    <p:sldId id="2250" r:id="rId11"/>
    <p:sldId id="3159" r:id="rId12"/>
    <p:sldId id="3160" r:id="rId13"/>
    <p:sldId id="3176" r:id="rId14"/>
    <p:sldId id="3118" r:id="rId15"/>
    <p:sldId id="2847" r:id="rId16"/>
    <p:sldId id="2846" r:id="rId17"/>
    <p:sldId id="1611" r:id="rId18"/>
    <p:sldId id="2848" r:id="rId19"/>
    <p:sldId id="2289" r:id="rId20"/>
    <p:sldId id="3149" r:id="rId21"/>
    <p:sldId id="2943" r:id="rId22"/>
    <p:sldId id="3194" r:id="rId23"/>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5/1/2026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404408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49005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sz="1200" b="1" i="0" kern="1200" dirty="0">
                <a:solidFill>
                  <a:schemeClr val="tx1"/>
                </a:solidFill>
                <a:effectLst/>
                <a:latin typeface="+mn-lt"/>
                <a:ea typeface="+mn-ea"/>
                <a:cs typeface="+mn-cs"/>
              </a:rPr>
              <a:t>Q1:  What are the Holy Scriptures able to do for us?</a:t>
            </a:r>
          </a:p>
          <a:p>
            <a:pPr marL="274320" indent="-274320"/>
            <a:r>
              <a:rPr lang="en-US" sz="1200" b="0" i="0" kern="1200" dirty="0">
                <a:solidFill>
                  <a:schemeClr val="tx1"/>
                </a:solidFill>
                <a:effectLst/>
                <a:latin typeface="+mn-lt"/>
                <a:ea typeface="+mn-ea"/>
                <a:cs typeface="+mn-cs"/>
              </a:rPr>
              <a:t>1.  They  give us the wisdom and knowledge we need to find salvation.</a:t>
            </a:r>
          </a:p>
          <a:p>
            <a:pPr marL="274320" indent="-274320"/>
            <a:r>
              <a:rPr lang="en-US" sz="1200" b="0" i="0" kern="1200" dirty="0">
                <a:solidFill>
                  <a:schemeClr val="tx1"/>
                </a:solidFill>
                <a:effectLst/>
                <a:latin typeface="+mn-lt"/>
                <a:ea typeface="+mn-ea"/>
                <a:cs typeface="+mn-cs"/>
              </a:rPr>
              <a:t>2.  They lead us to faith in Christ Jesus.</a:t>
            </a:r>
          </a:p>
          <a:p>
            <a:pPr marL="274320" indent="-274320"/>
            <a:r>
              <a:rPr lang="en-US" sz="1200" b="0" i="0" kern="1200" dirty="0">
                <a:solidFill>
                  <a:schemeClr val="tx1"/>
                </a:solidFill>
                <a:effectLst/>
                <a:latin typeface="+mn-lt"/>
                <a:ea typeface="+mn-ea"/>
                <a:cs typeface="+mn-cs"/>
              </a:rPr>
              <a:t>3.  They are able to lead us from eternal death to eternal life; from the lake of fire to God’s eternal kingdom.</a:t>
            </a:r>
          </a:p>
          <a:p>
            <a:pPr marL="274320" indent="-274320"/>
            <a:endParaRPr lang="en-US" sz="1200" b="0" i="0" kern="1200" dirty="0">
              <a:solidFill>
                <a:schemeClr val="tx1"/>
              </a:solidFill>
              <a:effectLst/>
              <a:latin typeface="+mn-lt"/>
              <a:ea typeface="+mn-ea"/>
              <a:cs typeface="+mn-cs"/>
            </a:endParaRPr>
          </a:p>
          <a:p>
            <a:pPr marL="274320" indent="-274320"/>
            <a:r>
              <a:rPr lang="en-US" sz="1200" b="1" i="0" kern="1200" dirty="0">
                <a:solidFill>
                  <a:schemeClr val="tx1"/>
                </a:solidFill>
                <a:effectLst/>
                <a:latin typeface="+mn-lt"/>
                <a:ea typeface="+mn-ea"/>
                <a:cs typeface="+mn-cs"/>
              </a:rPr>
              <a:t>Q2:  How would you define success in life?</a:t>
            </a:r>
          </a:p>
          <a:p>
            <a:pPr marL="274320" indent="-274320"/>
            <a:r>
              <a:rPr lang="en-US" sz="1200" b="0" i="0" kern="1200" dirty="0">
                <a:solidFill>
                  <a:schemeClr val="tx1"/>
                </a:solidFill>
                <a:effectLst/>
                <a:latin typeface="+mn-lt"/>
                <a:ea typeface="+mn-ea"/>
                <a:cs typeface="+mn-cs"/>
              </a:rPr>
              <a:t>1.  Would you say that finding salvation in Jesus Christ is a good definition of success?  (Absolutely!)</a:t>
            </a:r>
          </a:p>
          <a:p>
            <a:pPr marL="274320" indent="-274320"/>
            <a:r>
              <a:rPr lang="en-US" sz="1200" b="0" i="0" kern="1200" dirty="0">
                <a:solidFill>
                  <a:schemeClr val="tx1"/>
                </a:solidFill>
                <a:effectLst/>
                <a:latin typeface="+mn-lt"/>
                <a:ea typeface="+mn-ea"/>
                <a:cs typeface="+mn-cs"/>
              </a:rPr>
              <a:t>2.  In the end, nothing else matters.</a:t>
            </a:r>
          </a:p>
          <a:p>
            <a:pPr marL="274320" indent="-274320"/>
            <a:r>
              <a:rPr lang="en-US" sz="1200" b="0" i="0" kern="1200" dirty="0">
                <a:solidFill>
                  <a:schemeClr val="tx1"/>
                </a:solidFill>
                <a:effectLst/>
                <a:latin typeface="+mn-lt"/>
                <a:ea typeface="+mn-ea"/>
                <a:cs typeface="+mn-cs"/>
              </a:rPr>
              <a:t>3.  You can go into any bookstore and find hundreds of self-help books that promise success in finance or business or health or fitness.</a:t>
            </a:r>
          </a:p>
          <a:p>
            <a:pPr marL="274320" indent="-274320"/>
            <a:r>
              <a:rPr lang="en-US" sz="1200" b="0" i="0" kern="1200" dirty="0">
                <a:solidFill>
                  <a:schemeClr val="tx1"/>
                </a:solidFill>
                <a:effectLst/>
                <a:latin typeface="+mn-lt"/>
                <a:ea typeface="+mn-ea"/>
                <a:cs typeface="+mn-cs"/>
              </a:rPr>
              <a:t>4.  But what does it profit a man if he gain the whole world and lose his own soul?</a:t>
            </a:r>
          </a:p>
          <a:p>
            <a:pPr marL="274320" indent="-274320"/>
            <a:r>
              <a:rPr lang="en-US" sz="1200" b="0" i="0" kern="1200" dirty="0">
                <a:solidFill>
                  <a:schemeClr val="tx1"/>
                </a:solidFill>
                <a:effectLst/>
                <a:latin typeface="+mn-lt"/>
                <a:ea typeface="+mn-ea"/>
                <a:cs typeface="+mn-cs"/>
              </a:rPr>
              <a:t>5.  In the end, it comes down to our relationship with the Lord Jesus Christ that determines success of failure in life.</a:t>
            </a:r>
          </a:p>
          <a:p>
            <a:pPr marL="274320" indent="-274320"/>
            <a:r>
              <a:rPr lang="en-US" sz="1200" b="0" i="0" kern="1200" dirty="0">
                <a:solidFill>
                  <a:schemeClr val="tx1"/>
                </a:solidFill>
                <a:effectLst/>
                <a:latin typeface="+mn-lt"/>
                <a:ea typeface="+mn-ea"/>
                <a:cs typeface="+mn-cs"/>
              </a:rPr>
              <a:t>6.  Let’s recall the words of the apostle John who wrote:</a:t>
            </a:r>
          </a:p>
          <a:p>
            <a:pPr marL="274320" indent="-274320"/>
            <a:r>
              <a:rPr lang="en-US" sz="1200" b="1" i="0" kern="1200" dirty="0">
                <a:solidFill>
                  <a:schemeClr val="tx1"/>
                </a:solidFill>
                <a:effectLst/>
                <a:latin typeface="+mn-lt"/>
                <a:ea typeface="+mn-ea"/>
                <a:cs typeface="+mn-cs"/>
              </a:rPr>
              <a:t>1 John 5:11-12 NKJV </a:t>
            </a:r>
            <a:r>
              <a:rPr lang="en-US" sz="1200" b="0" i="0" kern="1200" dirty="0">
                <a:solidFill>
                  <a:schemeClr val="tx1"/>
                </a:solidFill>
                <a:effectLst/>
                <a:latin typeface="+mn-lt"/>
                <a:ea typeface="+mn-ea"/>
                <a:cs typeface="+mn-cs"/>
              </a:rPr>
              <a:t>- And this is the testimony: that God has given us eternal life, and this life is in His Son. </a:t>
            </a:r>
            <a:r>
              <a:rPr lang="en-US" sz="1200" b="0" i="0" kern="1200" baseline="30000" dirty="0">
                <a:solidFill>
                  <a:schemeClr val="tx1"/>
                </a:solidFill>
                <a:effectLst/>
                <a:latin typeface="+mn-lt"/>
                <a:ea typeface="+mn-ea"/>
                <a:cs typeface="+mn-cs"/>
              </a:rPr>
              <a:t>12</a:t>
            </a:r>
            <a:r>
              <a:rPr lang="en-US" sz="1200" b="0" i="0" kern="1200" dirty="0">
                <a:solidFill>
                  <a:schemeClr val="tx1"/>
                </a:solidFill>
                <a:effectLst/>
                <a:latin typeface="+mn-lt"/>
                <a:ea typeface="+mn-ea"/>
                <a:cs typeface="+mn-cs"/>
              </a:rPr>
              <a:t> He who has the Son has life; he who does not have the Son of God does not have life.</a:t>
            </a:r>
          </a:p>
          <a:p>
            <a:pPr marL="274320" indent="-274320"/>
            <a:endParaRPr lang="en-US" sz="1200" b="0" i="0" kern="1200" dirty="0">
              <a:solidFill>
                <a:schemeClr val="tx1"/>
              </a:solidFill>
              <a:effectLst/>
              <a:latin typeface="+mn-lt"/>
              <a:ea typeface="+mn-ea"/>
              <a:cs typeface="+mn-cs"/>
            </a:endParaRPr>
          </a:p>
          <a:p>
            <a:pPr marL="274320" indent="-274320"/>
            <a:r>
              <a:rPr lang="en-US" sz="1200" b="1" i="0" kern="1200" dirty="0">
                <a:solidFill>
                  <a:schemeClr val="tx1"/>
                </a:solidFill>
                <a:effectLst/>
                <a:latin typeface="+mn-lt"/>
                <a:ea typeface="+mn-ea"/>
                <a:cs typeface="+mn-cs"/>
              </a:rPr>
              <a:t>Q3:  How do we “have the Son?”</a:t>
            </a:r>
          </a:p>
          <a:p>
            <a:pPr marL="274320" indent="-274320"/>
            <a:r>
              <a:rPr lang="en-US" sz="1200" b="0" i="0" kern="1200" dirty="0">
                <a:solidFill>
                  <a:schemeClr val="tx1"/>
                </a:solidFill>
                <a:effectLst/>
                <a:latin typeface="+mn-lt"/>
                <a:ea typeface="+mn-ea"/>
                <a:cs typeface="+mn-cs"/>
              </a:rPr>
              <a:t>1.  It’s kind of like we have a wife or a husband.</a:t>
            </a:r>
          </a:p>
          <a:p>
            <a:pPr marL="274320" indent="-274320"/>
            <a:r>
              <a:rPr lang="en-US" sz="1200" b="0" i="0" kern="1200" dirty="0">
                <a:solidFill>
                  <a:schemeClr val="tx1"/>
                </a:solidFill>
                <a:effectLst/>
                <a:latin typeface="+mn-lt"/>
                <a:ea typeface="+mn-ea"/>
                <a:cs typeface="+mn-cs"/>
              </a:rPr>
              <a:t>2.  We have a life-long, loving, faith relationship with Jesus where He is our Savior, Lord, and Friend.</a:t>
            </a:r>
          </a:p>
          <a:p>
            <a:pPr marL="274320" indent="-274320"/>
            <a:r>
              <a:rPr lang="en-US" sz="1200" b="0" i="0" kern="1200" dirty="0">
                <a:solidFill>
                  <a:schemeClr val="tx1"/>
                </a:solidFill>
                <a:effectLst/>
                <a:latin typeface="+mn-lt"/>
                <a:ea typeface="+mn-ea"/>
                <a:cs typeface="+mn-cs"/>
              </a:rPr>
              <a:t>3.  So the word of God is able to lead us there.</a:t>
            </a:r>
          </a:p>
          <a:p>
            <a:pPr marL="274320" indent="-274320"/>
            <a:r>
              <a:rPr lang="en-US" sz="1200" b="0" i="0" kern="1200" dirty="0">
                <a:solidFill>
                  <a:schemeClr val="tx1"/>
                </a:solidFill>
                <a:effectLst/>
                <a:latin typeface="+mn-lt"/>
                <a:ea typeface="+mn-ea"/>
                <a:cs typeface="+mn-cs"/>
              </a:rPr>
              <a:t>4.  The written word leads us to the living Word, Jesus.</a:t>
            </a:r>
          </a:p>
          <a:p>
            <a:pPr marL="274320" indent="-27432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134234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altLang="en-US" b="1" dirty="0"/>
              <a:t>Q1: When the NT refers to the Scriptures, to what is it usually referring?</a:t>
            </a:r>
          </a:p>
          <a:p>
            <a:pPr marL="274320" indent="-457200"/>
            <a:r>
              <a:rPr lang="en-US" dirty="0"/>
              <a:t>1.  Usually to the OT.</a:t>
            </a:r>
          </a:p>
          <a:p>
            <a:pPr marL="274320" indent="-457200"/>
            <a:r>
              <a:rPr lang="en-US" dirty="0"/>
              <a:t>2.  It took nearly a century for the NT to be collected and accepted as the inspired testimony of Jesus, inspired by the HS, and written down by the apostles.</a:t>
            </a:r>
          </a:p>
          <a:p>
            <a:pPr marL="274320" indent="-274320"/>
            <a:r>
              <a:rPr lang="en-US" sz="1200" b="0" i="0" kern="1200" dirty="0">
                <a:solidFill>
                  <a:schemeClr val="tx1"/>
                </a:solidFill>
                <a:effectLst/>
                <a:latin typeface="+mn-lt"/>
                <a:ea typeface="+mn-ea"/>
                <a:cs typeface="+mn-cs"/>
              </a:rPr>
              <a:t>3.  But even the types and shadows of the OT are sufficient to lead us to salvation.</a:t>
            </a:r>
          </a:p>
          <a:p>
            <a:pPr marL="274320" indent="-274320"/>
            <a:r>
              <a:rPr lang="en-US" altLang="en-US" b="0" dirty="0"/>
              <a:t>4.  If we search the OT Scriptures diligently, Jesus says we will find Him there.</a:t>
            </a:r>
          </a:p>
          <a:p>
            <a:pPr marL="274320" indent="-274320"/>
            <a:r>
              <a:rPr lang="en-US" altLang="en-US" b="0" dirty="0"/>
              <a:t>5.  Remember His Bible study on the road to Emmaus?</a:t>
            </a:r>
          </a:p>
          <a:p>
            <a:pPr marL="274320" indent="-274320"/>
            <a:r>
              <a:rPr lang="en-US" altLang="en-US" b="1" dirty="0"/>
              <a:t>Luke 24:27 KJV </a:t>
            </a:r>
            <a:r>
              <a:rPr lang="en-US" altLang="en-US" b="0" dirty="0"/>
              <a:t>- And beginning at Moses and all the prophets, he expounded unto them in all the scriptures the things concerning himself.</a:t>
            </a:r>
          </a:p>
          <a:p>
            <a:pPr marL="274320" indent="-274320"/>
            <a:r>
              <a:rPr lang="en-US" altLang="en-US" b="0" dirty="0"/>
              <a:t>6.  It is only in the Scriptures that we can learn</a:t>
            </a:r>
            <a:r>
              <a:rPr lang="en-US" altLang="en-US" b="0" baseline="0" dirty="0"/>
              <a:t> the truth about God.</a:t>
            </a:r>
          </a:p>
          <a:p>
            <a:pPr marL="274320" indent="-274320"/>
            <a:r>
              <a:rPr lang="en-US" altLang="en-US" b="0" baseline="0" dirty="0"/>
              <a:t>7.  The Scriptures tell us where we come from, why we are here, and where we are going.</a:t>
            </a:r>
          </a:p>
          <a:p>
            <a:pPr marL="274320" indent="-274320"/>
            <a:r>
              <a:rPr lang="en-US" altLang="en-US" b="0" baseline="0" dirty="0"/>
              <a:t>8.  The Scriptures make it plain that we are sinners and that the wages of sin is death.</a:t>
            </a:r>
          </a:p>
          <a:p>
            <a:pPr marL="274320" indent="-274320"/>
            <a:r>
              <a:rPr lang="en-US" altLang="en-US" b="0" baseline="0" dirty="0"/>
              <a:t>9.  The Scriptures proclaim the good news that sinners can be saved by substitutionary atonement.</a:t>
            </a:r>
          </a:p>
          <a:p>
            <a:pPr marL="274320" indent="-274320"/>
            <a:r>
              <a:rPr lang="en-US" altLang="en-US" b="0" baseline="0" dirty="0"/>
              <a:t>10. The Scriptures declare the love of God for lost sinners and His amazing grace in providing a way to be forgiven and saved.</a:t>
            </a:r>
          </a:p>
          <a:p>
            <a:pPr marL="274320" indent="-274320"/>
            <a:r>
              <a:rPr lang="en-US" altLang="en-US" b="0" baseline="0" dirty="0"/>
              <a:t>11. In the Scriptures, we read that God has laid the iniquity of us all on His suffering Servant.</a:t>
            </a:r>
          </a:p>
          <a:p>
            <a:pPr marL="274320" indent="-274320"/>
            <a:r>
              <a:rPr lang="en-US" dirty="0"/>
              <a:t>12. The OT saints were saved by faith in the coming Redeemer.</a:t>
            </a:r>
          </a:p>
          <a:p>
            <a:pPr marL="274320" indent="-274320"/>
            <a:r>
              <a:rPr lang="en-US" dirty="0"/>
              <a:t>13. The whole sanctuary service pointed forward to the blood of Jesus who would bear our sins and provide forgiveness.</a:t>
            </a:r>
          </a:p>
          <a:p>
            <a:pPr marL="274320" indent="-274320"/>
            <a:r>
              <a:rPr lang="en-US" dirty="0"/>
              <a:t>14. They didn’t know His name, but if they trusted in the grace of God to provide forgiveness of their sins, through confession and repentance, they were saved by faith in the blood that Jesus would shed.</a:t>
            </a:r>
          </a:p>
          <a:p>
            <a:pPr marL="274320" indent="-274320"/>
            <a:r>
              <a:rPr lang="en-US" dirty="0"/>
              <a:t>15. The OT scriptures were sufficient to lead sinners to righteousness by faith as evidenced by the Heroes of faith in Hebrews 11.</a:t>
            </a:r>
          </a:p>
          <a:p>
            <a:pPr marL="274320" indent="-274320"/>
            <a:r>
              <a:rPr lang="en-US" sz="1200" b="0" i="0" kern="1200" dirty="0">
                <a:solidFill>
                  <a:schemeClr val="tx1"/>
                </a:solidFill>
                <a:effectLst/>
                <a:latin typeface="+mn-lt"/>
                <a:ea typeface="+mn-ea"/>
                <a:cs typeface="+mn-cs"/>
              </a:rPr>
              <a:t>16. But now that we have the NT as well, the truth of who Jesus is and what He has done to save us is so abundantly clear that we have no excuse for missing it or ignoring it.</a:t>
            </a:r>
          </a:p>
          <a:p>
            <a:pPr marL="274320" indent="-457200"/>
            <a:endParaRPr lang="en-US" dirty="0"/>
          </a:p>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For those of us living in the age of the Christian church, where does saving faith come from?</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It comes from hearing the good news about Christ and what He did to save us from our sins.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If you look at the Greek, the ending word of this verse is not Theos (God) but Christos (Christ).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Therefore, the more modern translations give a better rendering of the original.</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4.  Saving faith comes by hearing the good news that Christ died for our sins and trusting Him for forgiveness of sins and eternal life with God.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5.  But before we decide to hear and receive the good news about Christ, we have to believe that the testimony of the apostles and NT eyewitnesses are reliable.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Q2:  Is the NT reliable?  What evidence can we cite?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Well, we covered this in last week’s lesson where we talked about the uniqueness of the Bible.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In the NT, we have much the same evidence: its unity points to its inspiration by God, its historical accuracy points to careful attention to detail, its careful transmission and wealth of early manuscripts testify to its accuracy in translation, its prophetic fulfillment, especially in the Messianic prophecies, demonstrate that God is in control of NT events, and its ability to change lives shows that its truth is living and powerful.</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But I think we can add something more for the veracity of the NT.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4.  We have the testimony of the apostle Paul and the other apostles who had nothing to gain and everything to lose, if they were trying to perpetrate a false gospel by claiming Jesus rose from the dead if he did not.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5.  None of them got rich, all of them except one got martyred.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6.  They were eyewitnesses, and they sincerely believed what they wrote and taught.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7.  People are unlikely to endure imprisonment, beatings, exile, and death for something they know they invented.</a:t>
            </a:r>
            <a:endParaRPr lang="en-US"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8.  People will die for the truth, but not for something they know is a lie.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9.  So you can believe the Bible, especially the inspired eyewitnesses of the NT.</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3203322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Where do we find Christ’s commandments, and see how He lived in obedience to His Father’s commandments?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It is in the word of God that we learn the commandments of God.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Jesus always did the will of His Father.</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Even facing death on a cross for the sins of the world He prayed, “not my will but thine be done.”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4.  So we abide in the love of Jesus by obeying the commandments of Scripture and learning the will of God and doing it.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5.  You may remember we noted this progression as we studied John 15.</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6.  We abide by obeying Jesus.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7.  We obey by loving Jesus. (If you love me, you will keep my commandments Jn 14:15)</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8.  We love Jesus by knowing Him.</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9.  And we know Him by beholding Him in Scripture.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10. So to abide in Jesus, we need to begin by coming to know Him more and more fully from our time in the word of God.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11. And the promise is that if we abide in Him we will bear much fruit and bring glory to God.</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Q2:  What did Jesus say happens to us if we don’t abide in Him?</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Like the branches that are not connected to the vine we wither up and are burned in the fire.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To quote Jesus: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John 15:6 ESV</a:t>
            </a:r>
            <a:r>
              <a:rPr lang="en-US" dirty="0"/>
              <a:t> - If anyone does not abide in me, he is thrown away like a branch and withers; and the branches are gathered, thrown into the fire, and burned.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That’s a fate that none of us wants to face.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4.  So let’s make the right choice when it comes to being open to the word of God.</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2325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choice do you need to make about daily Bible study?</a:t>
            </a:r>
          </a:p>
          <a:p>
            <a:pPr marL="274320" indent="-274320"/>
            <a:r>
              <a:rPr lang="en-US" altLang="en-US" dirty="0"/>
              <a:t>1.  We need to begin by making a choice.</a:t>
            </a:r>
          </a:p>
          <a:p>
            <a:pPr marL="274320" indent="-274320"/>
            <a:r>
              <a:rPr lang="en-US" altLang="en-US" dirty="0"/>
              <a:t>2.  Is this something the Lord wants you to do?</a:t>
            </a:r>
          </a:p>
          <a:p>
            <a:pPr marL="274320" indent="-274320"/>
            <a:r>
              <a:rPr lang="en-US" altLang="en-US" dirty="0"/>
              <a:t>3.  If your answer to that is yes, then let’s do our best to make a start.</a:t>
            </a:r>
          </a:p>
          <a:p>
            <a:pPr marL="274320" indent="-274320"/>
            <a:r>
              <a:rPr lang="en-US" altLang="en-US" dirty="0"/>
              <a:t>4.  I know we all have busy schedules.</a:t>
            </a:r>
          </a:p>
          <a:p>
            <a:pPr marL="274320" indent="-274320"/>
            <a:r>
              <a:rPr lang="en-US" altLang="en-US" dirty="0"/>
              <a:t>5.  But we need to set priorities on what is important and what is not.</a:t>
            </a:r>
          </a:p>
          <a:p>
            <a:pPr marL="274320" indent="-274320"/>
            <a:r>
              <a:rPr lang="en-US" altLang="en-US" dirty="0"/>
              <a:t>6.  I like what President Eisenhower is quoted as saying:</a:t>
            </a:r>
          </a:p>
          <a:p>
            <a:pPr marL="274320" indent="-274320"/>
            <a:r>
              <a:rPr lang="en-US" altLang="en-US" dirty="0"/>
              <a:t>“What is important is seldom urgent, and what is urgent is seldom important.”</a:t>
            </a:r>
          </a:p>
          <a:p>
            <a:pPr marL="274320" indent="-274320"/>
            <a:r>
              <a:rPr lang="en-US" altLang="en-US" dirty="0"/>
              <a:t>7.  So don’t let the urgent rob you of the important.</a:t>
            </a:r>
          </a:p>
          <a:p>
            <a:pPr marL="274320" indent="-274320"/>
            <a:r>
              <a:rPr lang="en-US" altLang="en-US" dirty="0"/>
              <a:t>8.  The devil would like to keep you so busy you will be tempted to postpone this important meeting with God and His word.</a:t>
            </a:r>
          </a:p>
          <a:p>
            <a:pPr marL="274320" indent="-274320"/>
            <a:r>
              <a:rPr lang="en-US" altLang="en-US" dirty="0"/>
              <a:t>9.  Richard Foster writes, “ In contemporary society our Adversary majors in three things, noise, hurry, and crowds.  If he can keep us engaged in “muchness’ and “</a:t>
            </a:r>
            <a:r>
              <a:rPr lang="en-US" altLang="en-US" dirty="0" err="1"/>
              <a:t>manyness</a:t>
            </a:r>
            <a:r>
              <a:rPr lang="en-US" altLang="en-US" dirty="0"/>
              <a:t>” he will rest satisfied.”</a:t>
            </a:r>
          </a:p>
          <a:p>
            <a:pPr marL="274320" indent="-274320"/>
            <a:r>
              <a:rPr lang="en-US" altLang="en-US" dirty="0"/>
              <a:t>10. He then quotes Carl Jung as once remarking, “ Hurry is not of the Devil; it </a:t>
            </a:r>
            <a:r>
              <a:rPr lang="en-US" altLang="en-US" b="1" dirty="0"/>
              <a:t>is</a:t>
            </a:r>
            <a:r>
              <a:rPr lang="en-US" altLang="en-US" dirty="0"/>
              <a:t> the Devil.”</a:t>
            </a:r>
          </a:p>
          <a:p>
            <a:pPr marL="274320" indent="-274320"/>
            <a:r>
              <a:rPr lang="en-US" altLang="en-US" dirty="0"/>
              <a:t>11. But we can choose to be still and know that God is God.</a:t>
            </a:r>
          </a:p>
          <a:p>
            <a:pPr marL="274320" indent="-274320"/>
            <a:r>
              <a:rPr lang="en-US" altLang="en-US" dirty="0"/>
              <a:t>12. We can choose to make time for Him and make it a habit.</a:t>
            </a:r>
          </a:p>
        </p:txBody>
      </p:sp>
    </p:spTree>
    <p:extLst>
      <p:ext uri="{BB962C8B-B14F-4D97-AF65-F5344CB8AC3E}">
        <p14:creationId xmlns:p14="http://schemas.microsoft.com/office/powerpoint/2010/main" val="109586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Is there anything that you think we should add or subtract from this start up list?  Any comments or discussion on what you have found valuable in forming the habit of Bible study?</a:t>
            </a:r>
          </a:p>
          <a:p>
            <a:pPr marL="274320" indent="-457200"/>
            <a:r>
              <a:rPr lang="en-US" b="0" dirty="0"/>
              <a:t>In studying a passage, it may be helpful to fix in your mind and be able to write down the main idea of the passage.</a:t>
            </a:r>
          </a:p>
          <a:p>
            <a:pPr marL="274320" indent="-457200"/>
            <a:r>
              <a:rPr lang="en-US" b="0" dirty="0"/>
              <a:t>Haddon Robinson, in his book </a:t>
            </a:r>
            <a:r>
              <a:rPr lang="en-US" b="0" i="1" dirty="0"/>
              <a:t>Biblical Preaching</a:t>
            </a:r>
            <a:r>
              <a:rPr lang="en-US" b="0" dirty="0"/>
              <a:t>, teaches that the idea consists of only two parts: the subject and the compliment.</a:t>
            </a:r>
          </a:p>
          <a:p>
            <a:pPr marL="274320" indent="-457200"/>
            <a:r>
              <a:rPr lang="en-US" b="0" dirty="0"/>
              <a:t>The subject is what the Bible author is talking about.</a:t>
            </a:r>
          </a:p>
          <a:p>
            <a:pPr marL="274320" indent="-457200"/>
            <a:r>
              <a:rPr lang="en-US" b="0" dirty="0"/>
              <a:t>And the compliment is what the Bible author is saying about his subject.</a:t>
            </a:r>
          </a:p>
          <a:p>
            <a:pPr marL="274320" indent="-457200"/>
            <a:r>
              <a:rPr lang="en-US" b="0" dirty="0"/>
              <a:t>The subject should be defined as precisely as possible, taking into account the context of the passage.</a:t>
            </a:r>
          </a:p>
          <a:p>
            <a:pPr marL="274320" indent="-457200"/>
            <a:r>
              <a:rPr lang="en-US" b="0" dirty="0"/>
              <a:t>Together these form the idea that the Bible author is trying to convey.</a:t>
            </a:r>
          </a:p>
          <a:p>
            <a:pPr marL="274320" indent="-457200"/>
            <a:r>
              <a:rPr lang="en-US" b="0" dirty="0"/>
              <a:t>When the main idea becomes clear by study and prayer, write it down and see how it may apply to you.</a:t>
            </a:r>
          </a:p>
          <a:p>
            <a:pPr marL="274320" indent="-457200"/>
            <a:endParaRPr lang="en-US" b="0" dirty="0"/>
          </a:p>
          <a:p>
            <a:pPr marL="274320" indent="-457200"/>
            <a:endParaRPr lang="en-US" b="1" dirty="0"/>
          </a:p>
          <a:p>
            <a:pPr marL="274320" indent="-45720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7507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How does memorizing Scripture help us to be obedient to the will of God?</a:t>
            </a:r>
          </a:p>
          <a:p>
            <a:pPr marL="274320" indent="-457200"/>
            <a:r>
              <a:rPr lang="en-US" dirty="0"/>
              <a:t>1.  The word of God expresses the will of God.</a:t>
            </a:r>
          </a:p>
          <a:p>
            <a:pPr marL="274320" indent="-457200"/>
            <a:r>
              <a:rPr lang="en-US" dirty="0"/>
              <a:t>2.  Memorizing key portions of the word helps us to remember it and apply it.</a:t>
            </a:r>
          </a:p>
          <a:p>
            <a:pPr marL="274320" indent="-457200"/>
            <a:r>
              <a:rPr lang="en-US" dirty="0"/>
              <a:t>3.  We can’t do the will of God unless we know the will of God.</a:t>
            </a:r>
          </a:p>
          <a:p>
            <a:pPr marL="274320" indent="-457200"/>
            <a:r>
              <a:rPr lang="en-US" dirty="0"/>
              <a:t>4.  And when we memorize the Word we can know it, recall it, meditate on it, and apply it.</a:t>
            </a:r>
          </a:p>
          <a:p>
            <a:pPr marL="274320" indent="-457200"/>
            <a:endParaRPr lang="en-US" dirty="0"/>
          </a:p>
          <a:p>
            <a:pPr marL="274320" indent="-457200"/>
            <a:r>
              <a:rPr lang="en-US" b="1" dirty="0"/>
              <a:t>Q2: How many think they could name off the 10 commandments in order?</a:t>
            </a:r>
          </a:p>
          <a:p>
            <a:pPr marL="274320" indent="-457200"/>
            <a:r>
              <a:rPr lang="en-US" dirty="0"/>
              <a:t>1.  If you can, you’re way ahead of the general public.</a:t>
            </a:r>
          </a:p>
          <a:p>
            <a:pPr marL="274320" indent="-457200"/>
            <a:r>
              <a:rPr lang="en-US" dirty="0"/>
              <a:t>2.  In a recent survey, only 14% of those asked could name all 10 commandments.</a:t>
            </a:r>
          </a:p>
          <a:p>
            <a:pPr marL="274320" indent="-457200"/>
            <a:r>
              <a:rPr lang="en-US" dirty="0"/>
              <a:t>3.  Less than 60% knew that “Thou shalt not kill” was one of the 10 commandments.</a:t>
            </a:r>
          </a:p>
          <a:p>
            <a:pPr marL="274320" indent="-457200"/>
            <a:r>
              <a:rPr lang="en-US" dirty="0"/>
              <a:t>4.  Try it on one of your non-Christian friends.</a:t>
            </a:r>
          </a:p>
          <a:p>
            <a:pPr marL="274320" indent="-457200"/>
            <a:r>
              <a:rPr lang="en-US" dirty="0"/>
              <a:t>5.  Ask them to name the 10 commandments and see how many they come up with.</a:t>
            </a:r>
          </a:p>
          <a:p>
            <a:pPr marL="274320" indent="-457200"/>
            <a:r>
              <a:rPr lang="en-US" dirty="0"/>
              <a:t>[Read notes under B1 on return to summarize.]</a:t>
            </a:r>
          </a:p>
          <a:p>
            <a:pPr marL="274320" indent="-457200"/>
            <a:endParaRPr lang="en-US" dirty="0"/>
          </a:p>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350299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Why is it important to rightly handle the word of truth?</a:t>
            </a:r>
          </a:p>
          <a:p>
            <a:pPr marL="274320" indent="-457200"/>
            <a:r>
              <a:rPr lang="en-US" dirty="0"/>
              <a:t>1.  As Seventh-day Adventists, we claim to be the “people of the Book.”</a:t>
            </a:r>
          </a:p>
          <a:p>
            <a:pPr marL="274320" indent="-457200"/>
            <a:r>
              <a:rPr lang="en-US" dirty="0"/>
              <a:t>2.  We believe we are rightly handling the word of truth while many other churches have compromised on the word of truth.</a:t>
            </a:r>
          </a:p>
          <a:p>
            <a:pPr marL="274320" indent="-457200"/>
            <a:r>
              <a:rPr lang="en-US" dirty="0"/>
              <a:t>3.  We need to know what we believe and why we believe it.</a:t>
            </a:r>
          </a:p>
          <a:p>
            <a:pPr marL="274320" indent="-457200"/>
            <a:r>
              <a:rPr lang="en-US" dirty="0"/>
              <a:t>4.  As Peter writes in:</a:t>
            </a:r>
          </a:p>
          <a:p>
            <a:pPr marL="274320" indent="-457200"/>
            <a:r>
              <a:rPr lang="en-US" dirty="0"/>
              <a:t>1 Peter 3:15 KJV -  … be ready always to give an answer to every man that </a:t>
            </a:r>
            <a:r>
              <a:rPr lang="en-US" dirty="0" err="1"/>
              <a:t>asketh</a:t>
            </a:r>
            <a:r>
              <a:rPr lang="en-US" dirty="0"/>
              <a:t> you a reason of the hope that is in you with meekness and fear:</a:t>
            </a:r>
          </a:p>
          <a:p>
            <a:pPr marL="274320" indent="-457200"/>
            <a:r>
              <a:rPr lang="en-US" dirty="0"/>
              <a:t>5.  The devil is in the business of promoting counterfeit religion, mixing truth and error so people have a form of religion without its power to save.</a:t>
            </a:r>
          </a:p>
          <a:p>
            <a:pPr marL="274320" indent="-457200"/>
            <a:r>
              <a:rPr lang="en-US" dirty="0"/>
              <a:t>6.  We must know the genuine so well that we can spot the counterfeit instantaneously.</a:t>
            </a:r>
          </a:p>
          <a:p>
            <a:pPr marL="274320" indent="-457200"/>
            <a:r>
              <a:rPr lang="en-US" dirty="0"/>
              <a:t>7.  And when the counterfeit arises, we need to defeat it with the truth.</a:t>
            </a:r>
          </a:p>
          <a:p>
            <a:pPr marL="274320" indent="-457200"/>
            <a:r>
              <a:rPr lang="en-US" dirty="0"/>
              <a:t>8.  We can only rightly handle the word of truth if we know it for ourselves, and that will take effort, perseverance, submission, and guidance of the Holy Spirit as we study and meditate on the Word of God.</a:t>
            </a:r>
          </a:p>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122409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sz="1200" b="1" i="0" kern="1200" dirty="0">
                <a:solidFill>
                  <a:schemeClr val="tx1"/>
                </a:solidFill>
                <a:effectLst/>
                <a:latin typeface="Arial" charset="0"/>
                <a:ea typeface="+mn-ea"/>
                <a:cs typeface="+mn-cs"/>
              </a:rPr>
              <a:t>B2:</a:t>
            </a:r>
          </a:p>
          <a:p>
            <a:pPr marL="274320" indent="-274320"/>
            <a:r>
              <a:rPr lang="en-US" dirty="0"/>
              <a:t>1.  This is God speaking through the prophet Isaiah.</a:t>
            </a:r>
          </a:p>
          <a:p>
            <a:pPr marL="274320" indent="-274320"/>
            <a:r>
              <a:rPr lang="en-US" dirty="0"/>
              <a:t>2.  And He is promising us that when God speaks, things will happen according to what He says.</a:t>
            </a:r>
          </a:p>
          <a:p>
            <a:pPr marL="274320" indent="-274320"/>
            <a:r>
              <a:rPr lang="en-US" dirty="0"/>
              <a:t>3.  He promises us that His word will not come back empty.</a:t>
            </a:r>
          </a:p>
          <a:p>
            <a:pPr marL="274320" indent="-274320"/>
            <a:r>
              <a:rPr lang="en-US" dirty="0"/>
              <a:t>4.  It won’t just be an echo that accomplishes nothing.</a:t>
            </a:r>
          </a:p>
          <a:p>
            <a:pPr marL="274320" indent="-274320"/>
            <a:r>
              <a:rPr lang="en-US" dirty="0"/>
              <a:t>5.  It will accomplish what God has planned.</a:t>
            </a:r>
          </a:p>
          <a:p>
            <a:pPr marL="274320" indent="-274320"/>
            <a:r>
              <a:rPr lang="en-US" dirty="0"/>
              <a:t>6.  It will accomplish the purpose for which He has spoken it.</a:t>
            </a:r>
          </a:p>
          <a:p>
            <a:pPr marL="274320" indent="-274320"/>
            <a:r>
              <a:rPr lang="en-US" dirty="0"/>
              <a:t>7.  The NIV puts it in these words:</a:t>
            </a:r>
          </a:p>
          <a:p>
            <a:pPr marL="274320" indent="-274320"/>
            <a:r>
              <a:rPr lang="en-US" b="1" dirty="0"/>
              <a:t>Isaiah 55:11 NIV</a:t>
            </a:r>
            <a:r>
              <a:rPr lang="en-US" dirty="0"/>
              <a:t>  so is my word that goes out from my mouth: It will not return to me empty, but will accomplish what I desire and achieve the purpose for which I sent it.</a:t>
            </a:r>
          </a:p>
          <a:p>
            <a:pPr marL="274320" indent="-274320"/>
            <a:endParaRPr lang="en-US" dirty="0"/>
          </a:p>
          <a:p>
            <a:pPr marL="274320" indent="-274320"/>
            <a:r>
              <a:rPr lang="en-US" b="1" dirty="0"/>
              <a:t>B3:</a:t>
            </a:r>
          </a:p>
          <a:p>
            <a:pPr marL="274320" indent="-274320"/>
            <a:r>
              <a:rPr lang="en-US" dirty="0"/>
              <a:t>1.  The Bible describes creation as the result of the spoken word of God.</a:t>
            </a:r>
          </a:p>
          <a:p>
            <a:pPr marL="274320" indent="-274320"/>
            <a:r>
              <a:rPr lang="en-US" dirty="0"/>
              <a:t>2.  On day one, how did God create light?</a:t>
            </a:r>
          </a:p>
          <a:p>
            <a:pPr marL="274320" indent="-274320"/>
            <a:r>
              <a:rPr lang="en-US" b="1" dirty="0"/>
              <a:t>Genesis 1:3 KJV </a:t>
            </a:r>
            <a:r>
              <a:rPr lang="en-US" dirty="0"/>
              <a:t>- And God said, Let there be light: and there was light.</a:t>
            </a:r>
          </a:p>
          <a:p>
            <a:pPr marL="274320" indent="-274320"/>
            <a:r>
              <a:rPr lang="en-US" dirty="0"/>
              <a:t>3.  God’s word expresses His will, His pleasure, His plan and brings into being what He says should exist.</a:t>
            </a:r>
          </a:p>
          <a:p>
            <a:pPr marL="274320" indent="-274320"/>
            <a:r>
              <a:rPr lang="en-US" dirty="0"/>
              <a:t>4.  When God said, “let there be light,” there was light.</a:t>
            </a:r>
          </a:p>
          <a:p>
            <a:pPr marL="274320" indent="-274320"/>
            <a:r>
              <a:rPr lang="en-US" dirty="0"/>
              <a:t>5.  It is the same with all the other days of creation.</a:t>
            </a:r>
          </a:p>
          <a:p>
            <a:pPr marL="274320" indent="-274320"/>
            <a:r>
              <a:rPr lang="en-US" dirty="0"/>
              <a:t>6.  The psalmist described the creation in these words:</a:t>
            </a:r>
          </a:p>
          <a:p>
            <a:pPr marL="274320" indent="-274320"/>
            <a:r>
              <a:rPr lang="en-US" b="1" dirty="0"/>
              <a:t>Psalm 33:6, 9 KJV</a:t>
            </a:r>
            <a:r>
              <a:rPr lang="en-US" dirty="0"/>
              <a:t> - </a:t>
            </a:r>
            <a:r>
              <a:rPr lang="en-US" baseline="30000" dirty="0"/>
              <a:t>6</a:t>
            </a:r>
            <a:r>
              <a:rPr lang="en-US" dirty="0"/>
              <a:t> By the word of the LORD were the heavens made; and all the host of them by the breath of his mouth. ... </a:t>
            </a:r>
            <a:r>
              <a:rPr lang="en-US" baseline="30000" dirty="0"/>
              <a:t>9</a:t>
            </a:r>
            <a:r>
              <a:rPr lang="en-US" dirty="0"/>
              <a:t> For he </a:t>
            </a:r>
            <a:r>
              <a:rPr lang="en-US" dirty="0" err="1"/>
              <a:t>spake</a:t>
            </a:r>
            <a:r>
              <a:rPr lang="en-US" dirty="0"/>
              <a:t>, and it was done; he commanded, and it stood fast. </a:t>
            </a:r>
          </a:p>
          <a:p>
            <a:pPr marL="274320" indent="-274320"/>
            <a:r>
              <a:rPr lang="en-US" dirty="0"/>
              <a:t>7.  When God speaks, things happen.</a:t>
            </a:r>
          </a:p>
          <a:p>
            <a:pPr marL="274320" indent="-274320"/>
            <a:r>
              <a:rPr lang="en-US" dirty="0"/>
              <a:t>8.  The entire created universe declares the glory of God, and testifies to His creative power.</a:t>
            </a:r>
          </a:p>
          <a:p>
            <a:pPr marL="274320" indent="-274320"/>
            <a:r>
              <a:rPr lang="en-US" dirty="0"/>
              <a:t>9.  In addition to creation, we have a second line of evidence that God’s word brings about that which He desires: Fulfilled prophecy.</a:t>
            </a:r>
          </a:p>
          <a:p>
            <a:pPr marL="274320" indent="-274320"/>
            <a:r>
              <a:rPr lang="en-US" dirty="0"/>
              <a:t>10. God speaks and tells us what will happen; then he acts in the affairs of men to bring it about.</a:t>
            </a:r>
          </a:p>
          <a:p>
            <a:pPr marL="274320" indent="-274320"/>
            <a:r>
              <a:rPr lang="en-US" dirty="0"/>
              <a:t>11. Isaiah describes it in these words:</a:t>
            </a:r>
          </a:p>
          <a:p>
            <a:pPr marL="274320" indent="-274320"/>
            <a:r>
              <a:rPr lang="en-US" dirty="0"/>
              <a:t>Isaiah 46:9-11 NKJV - 9 … I am God, and there is none like Me, 10 Declaring the end from the beginning, And from ancient times things that are not yet done, Saying, 'My counsel shall stand, And I will do all My pleasure,' 11 Calling a bird of prey from the east, The man who executes My counsel, from a far country. Indeed, I have spoken it; I will also bring it to pass. I have purposed it; I will also do it.</a:t>
            </a:r>
          </a:p>
          <a:p>
            <a:pPr marL="274320" indent="-274320"/>
            <a:r>
              <a:rPr lang="en-US" dirty="0"/>
              <a:t>12. God speaks the prophetic word through his prophets, then He acts in the affairs of men to bring it to pass.</a:t>
            </a:r>
          </a:p>
          <a:p>
            <a:pPr marL="274320" indent="-274320"/>
            <a:r>
              <a:rPr lang="en-US" dirty="0"/>
              <a:t>13. God’s prophetic word will not return to Him void.  It will accomplish all that He pleases!</a:t>
            </a:r>
          </a:p>
          <a:p>
            <a:pPr marL="274320" indent="-274320"/>
            <a:endParaRPr lang="en-US" dirty="0"/>
          </a:p>
          <a:p>
            <a:pPr marL="274320" indent="-274320"/>
            <a:r>
              <a:rPr lang="en-US" b="1" dirty="0"/>
              <a:t>B4:</a:t>
            </a:r>
          </a:p>
          <a:p>
            <a:pPr marL="274320" indent="-274320"/>
            <a:r>
              <a:rPr lang="en-US" dirty="0"/>
              <a:t>1.  We find them in Scripture, both OT and NT.</a:t>
            </a:r>
          </a:p>
          <a:p>
            <a:pPr marL="274320" indent="-274320"/>
            <a:r>
              <a:rPr lang="en-US" dirty="0"/>
              <a:t>2.  Not only has the word of God created us, the word of God provides us with His plan to recreate us and restore us.</a:t>
            </a:r>
          </a:p>
          <a:p>
            <a:pPr marL="274320" indent="-274320"/>
            <a:r>
              <a:rPr lang="en-US" dirty="0"/>
              <a:t>3.  That plan is centered in the gospel of the Lord Jesus Christ.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4.  We find in Scripture the story of redemption from Eden lost to Eden restored.</a:t>
            </a:r>
          </a:p>
          <a:p>
            <a:pPr marL="274320" indent="-274320"/>
            <a:r>
              <a:rPr lang="en-US" dirty="0"/>
              <a:t>5.  The everlasting covenant, unfolds through history until God finally speaks through His Son.</a:t>
            </a:r>
          </a:p>
          <a:p>
            <a:pPr marL="274320" indent="-274320"/>
            <a:r>
              <a:rPr lang="en-US" b="1" dirty="0"/>
              <a:t>Hebrews 1:1-2 KJV </a:t>
            </a:r>
            <a:r>
              <a:rPr lang="en-US" dirty="0"/>
              <a:t>- </a:t>
            </a:r>
            <a:r>
              <a:rPr lang="en-US" baseline="30000" dirty="0"/>
              <a:t>1</a:t>
            </a:r>
            <a:r>
              <a:rPr lang="en-US" dirty="0"/>
              <a:t> God, who at sundry times and in divers manners </a:t>
            </a:r>
            <a:r>
              <a:rPr lang="en-US" dirty="0" err="1"/>
              <a:t>spake</a:t>
            </a:r>
            <a:r>
              <a:rPr lang="en-US" dirty="0"/>
              <a:t> in time past unto the fathers by the prophets, </a:t>
            </a:r>
            <a:r>
              <a:rPr lang="en-US" baseline="30000" dirty="0"/>
              <a:t>2</a:t>
            </a:r>
            <a:r>
              <a:rPr lang="en-US" dirty="0"/>
              <a:t> Hath in these last days spoken unto us by his Son, whom he hath appointed heir of all things, by whom also he made the worlds.</a:t>
            </a:r>
          </a:p>
          <a:p>
            <a:pPr marL="274320" indent="-274320"/>
            <a:r>
              <a:rPr lang="en-US" dirty="0"/>
              <a:t>6.  God’s ultimate word of love and grace has been spoken through His Son.</a:t>
            </a:r>
          </a:p>
          <a:p>
            <a:pPr marL="274320" indent="-274320"/>
            <a:r>
              <a:rPr lang="en-US" b="1" dirty="0"/>
              <a:t>1 John 5:12 KJV </a:t>
            </a:r>
            <a:r>
              <a:rPr lang="en-US" dirty="0"/>
              <a:t>- He that hath the Son hath life; and he that hath not the Son of God hath not life.</a:t>
            </a:r>
          </a:p>
          <a:p>
            <a:pPr marL="274320" indent="-274320"/>
            <a:r>
              <a:rPr lang="en-US" dirty="0"/>
              <a:t>7.  We find God’s ultimate power to save and recreate us, in Jesus Christ, the Word made flesh</a:t>
            </a:r>
          </a:p>
          <a:p>
            <a:pPr marL="274320" indent="-274320"/>
            <a:endParaRPr lang="en-US" dirty="0"/>
          </a:p>
          <a:p>
            <a:pPr marL="274320" indent="-274320"/>
            <a:r>
              <a:rPr lang="en-US" b="1" dirty="0"/>
              <a:t>B5:</a:t>
            </a:r>
          </a:p>
          <a:p>
            <a:pPr marL="274320" indent="-274320"/>
            <a:r>
              <a:rPr lang="en-US" dirty="0"/>
              <a:t>1.  The promise of this verse is that the Word of God will not return to Him void.</a:t>
            </a:r>
          </a:p>
          <a:p>
            <a:pPr marL="274320" indent="-274320"/>
            <a:r>
              <a:rPr lang="en-US" dirty="0"/>
              <a:t>2.  Think of Jesus as the Word of God sent out to a world of lost sinners.</a:t>
            </a:r>
          </a:p>
          <a:p>
            <a:pPr marL="274320" indent="-274320"/>
            <a:r>
              <a:rPr lang="en-US" dirty="0"/>
              <a:t>3.  Did He accomplish the thing for which He was sent, or did He return to the Father void and empty?</a:t>
            </a:r>
          </a:p>
          <a:p>
            <a:pPr marL="274320" indent="-274320"/>
            <a:r>
              <a:rPr lang="en-US" dirty="0"/>
              <a:t>4.  God placed His stamp of approval on all Jesus said and did by raising Him from the dead.</a:t>
            </a:r>
          </a:p>
          <a:p>
            <a:pPr marL="274320" indent="-274320"/>
            <a:r>
              <a:rPr lang="en-US" dirty="0"/>
              <a:t>5.  He returned to heaven triumphant and victorious.</a:t>
            </a:r>
          </a:p>
          <a:p>
            <a:pPr marL="274320" indent="-274320"/>
            <a:r>
              <a:rPr lang="en-US" dirty="0"/>
              <a:t>6.  His sacrifice was sufficient to forgive every sin of every human being from Adam to the last sinner.</a:t>
            </a:r>
          </a:p>
          <a:p>
            <a:pPr marL="274320" indent="-274320"/>
            <a:r>
              <a:rPr lang="en-US" dirty="0"/>
              <a:t>7.  He led captivity captive.  </a:t>
            </a:r>
          </a:p>
          <a:p>
            <a:pPr marL="274320" indent="-274320"/>
            <a:r>
              <a:rPr lang="en-US" dirty="0"/>
              <a:t>8.  He defeated the devil and rose in victory over death and the grave.</a:t>
            </a:r>
          </a:p>
          <a:p>
            <a:pPr marL="274320" indent="-274320"/>
            <a:r>
              <a:rPr lang="en-US" dirty="0"/>
              <a:t>9.  He won the victory at the cross for all those who would receive Him by faith and trust in His blood to cover their sins.</a:t>
            </a:r>
          </a:p>
          <a:p>
            <a:pPr marL="274320" indent="-274320"/>
            <a:r>
              <a:rPr lang="en-US" dirty="0"/>
              <a:t>10. Where Adam failed, Christ succeeded.</a:t>
            </a:r>
          </a:p>
          <a:p>
            <a:pPr marL="274320" indent="-274320"/>
            <a:r>
              <a:rPr lang="en-US" b="1" dirty="0"/>
              <a:t>1 Corinthians 15:22 KJV </a:t>
            </a:r>
            <a:r>
              <a:rPr lang="en-US" dirty="0"/>
              <a:t>- 22 For as in Adam all die, even so in Christ shall all be made alive.</a:t>
            </a:r>
          </a:p>
          <a:p>
            <a:pPr marL="274320" indent="-274320"/>
            <a:r>
              <a:rPr lang="en-US" dirty="0"/>
              <a:t>11. As our High Priest in heaven, Jesus is in the process of adding saints to His kingdom, saving to the uttermost all those that come unto Him by faith.</a:t>
            </a:r>
          </a:p>
          <a:p>
            <a:pPr marL="274320" indent="-274320"/>
            <a:r>
              <a:rPr lang="en-US" dirty="0"/>
              <a:t>12. And someday soon when the full number of the saints are added to the kingdom of Grace, Jesus will return to establish the kingdom of Glory.</a:t>
            </a:r>
          </a:p>
          <a:p>
            <a:pPr marL="274320" indent="-274320"/>
            <a:r>
              <a:rPr lang="en-US" dirty="0"/>
              <a:t>13. Jesus has not returned to His Father empty handed or void, but in victory, certain to accomplish God’s plan and purpose in sending Him forth.</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121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394428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indent="-274320"/>
            <a:r>
              <a:rPr lang="en-US" b="0" dirty="0"/>
              <a:t>[See notes on linked slide.]</a:t>
            </a:r>
          </a:p>
          <a:p>
            <a:pPr marL="274320" indent="-274320"/>
            <a:endParaRPr lang="en-US" b="0" dirty="0"/>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662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B1:</a:t>
            </a:r>
          </a:p>
          <a:p>
            <a:pPr marL="274320" indent="-457200"/>
            <a:r>
              <a:rPr lang="en-US" b="0" dirty="0"/>
              <a:t>[See notes on linked slide.]</a:t>
            </a:r>
          </a:p>
          <a:p>
            <a:pPr marL="274320" indent="-457200"/>
            <a:endParaRPr lang="en-US" b="0" dirty="0"/>
          </a:p>
          <a:p>
            <a:pPr marL="274320" indent="-457200"/>
            <a:r>
              <a:rPr lang="en-US" b="1" dirty="0"/>
              <a:t>B2:</a:t>
            </a:r>
          </a:p>
          <a:p>
            <a:pPr marL="274320" indent="-457200"/>
            <a:r>
              <a:rPr lang="en-US" b="0" dirty="0"/>
              <a:t>[See notes on linked slide.]</a:t>
            </a:r>
          </a:p>
          <a:p>
            <a:pPr marL="274320" indent="-457200"/>
            <a:endParaRPr lang="en-US" b="0" dirty="0"/>
          </a:p>
          <a:p>
            <a:pPr marL="274320" indent="-457200"/>
            <a:r>
              <a:rPr lang="en-US" b="1" dirty="0"/>
              <a:t>B3:</a:t>
            </a:r>
          </a:p>
          <a:p>
            <a:pPr marL="274320" indent="-457200"/>
            <a:r>
              <a:rPr lang="en-US" b="0" dirty="0"/>
              <a:t>1.  First, I love to study the Bible on my computer.</a:t>
            </a:r>
          </a:p>
          <a:p>
            <a:pPr marL="274320" indent="-457200"/>
            <a:r>
              <a:rPr lang="en-US" b="0" dirty="0"/>
              <a:t>2.  There are wonderful Bible resources and commentaries online.</a:t>
            </a:r>
          </a:p>
          <a:p>
            <a:pPr marL="274320" indent="-457200"/>
            <a:r>
              <a:rPr lang="en-US" b="0" dirty="0"/>
              <a:t>3.  Right now, I am using Blue Letter Bible which is a free website, although they do ask for a free-will donation every now and then.</a:t>
            </a:r>
          </a:p>
          <a:p>
            <a:pPr marL="274320" indent="-457200"/>
            <a:r>
              <a:rPr lang="en-US" b="0" dirty="0"/>
              <a:t>4.  You can click on their tools to find an interlinear with the original Hebrew and Greek, Strong’s concordance to find the meanings of the original words, parallel Bible translations, commentaries of all kinds.</a:t>
            </a:r>
          </a:p>
          <a:p>
            <a:pPr marL="274320" indent="-457200"/>
            <a:r>
              <a:rPr lang="en-US" b="0" dirty="0"/>
              <a:t>5.  It is so helpful in preparing the SS lessons.</a:t>
            </a:r>
          </a:p>
          <a:p>
            <a:pPr marL="274320" indent="-457200"/>
            <a:r>
              <a:rPr lang="en-US" b="0" dirty="0"/>
              <a:t>6.  The SDA Bible commentary is always helpful with commentary on every verse of the Bible.</a:t>
            </a:r>
          </a:p>
          <a:p>
            <a:pPr marL="274320" indent="-457200"/>
            <a:r>
              <a:rPr lang="en-US" b="0" dirty="0"/>
              <a:t>7.  I also find the Andrews Bible Commentary useful for a broader overview of scripture and help with difficult passages.</a:t>
            </a:r>
          </a:p>
          <a:p>
            <a:pPr marL="274320" indent="-457200"/>
            <a:r>
              <a:rPr lang="en-US" b="0" dirty="0"/>
              <a:t>8.  More recently I have been using the free version of Perplexity AI which, I have found, does a very good job of coming up with the meaning and application of the text.</a:t>
            </a:r>
          </a:p>
          <a:p>
            <a:pPr marL="274320" indent="-457200"/>
            <a:r>
              <a:rPr lang="en-US" b="0" dirty="0"/>
              <a:t>9.  You can even ask for commentary from an SDA perspective and it will do an excellent job of providing it.</a:t>
            </a:r>
          </a:p>
          <a:p>
            <a:pPr marL="274320" indent="-457200"/>
            <a:endParaRPr lang="en-US" b="0" dirty="0"/>
          </a:p>
          <a:p>
            <a:pPr marL="274320" indent="-457200"/>
            <a:r>
              <a:rPr lang="en-US" b="1" dirty="0"/>
              <a:t>B4:</a:t>
            </a:r>
          </a:p>
          <a:p>
            <a:pPr marL="274320" indent="-274320"/>
            <a:r>
              <a:rPr lang="en-US" dirty="0"/>
              <a:t>1.  How many have read the Bible through at least once?</a:t>
            </a:r>
          </a:p>
          <a:p>
            <a:pPr marL="274320" indent="-274320"/>
            <a:r>
              <a:rPr lang="en-US" dirty="0"/>
              <a:t>2.  This can give us an overview of scripture.  </a:t>
            </a:r>
          </a:p>
          <a:p>
            <a:pPr marL="274320" indent="-274320"/>
            <a:r>
              <a:rPr lang="en-US" dirty="0"/>
              <a:t>3.  Some variations may be to read the Bible chronologically, or to read it in a paraphrase or different translation.</a:t>
            </a:r>
          </a:p>
          <a:p>
            <a:pPr marL="274320" indent="-274320"/>
            <a:r>
              <a:rPr lang="en-US" dirty="0"/>
              <a:t>4.  I would like to get Eugene Peterson’s “The Message” for my next complete read.</a:t>
            </a:r>
          </a:p>
          <a:p>
            <a:pPr marL="274320" indent="-274320"/>
            <a:r>
              <a:rPr lang="en-US" dirty="0"/>
              <a:t>5.  We can focus on the NT as a whole which is the Testimony of Jesus, or pick out a particular book of the Bible to study.</a:t>
            </a:r>
          </a:p>
          <a:p>
            <a:pPr marL="274320" indent="-274320"/>
            <a:r>
              <a:rPr lang="en-US" dirty="0"/>
              <a:t>6.  We can do a study on the parables, or the Sermon on the mount, or just the beatitudes.</a:t>
            </a:r>
          </a:p>
          <a:p>
            <a:pPr marL="274320" indent="-274320"/>
            <a:r>
              <a:rPr lang="en-US" dirty="0"/>
              <a:t>7.  We can do a topical study of all the Bible says on a particular topic: the Sabbath, the state of the dead, the second coming of Jesus, Bible health principles.</a:t>
            </a:r>
          </a:p>
          <a:p>
            <a:pPr marL="274320" indent="-274320"/>
            <a:r>
              <a:rPr lang="en-US" dirty="0"/>
              <a:t>8.  We can study the Bible to answer a particular question that someone has raised and that we are trying to answer.  </a:t>
            </a:r>
          </a:p>
          <a:p>
            <a:pPr marL="274320" indent="-274320"/>
            <a:r>
              <a:rPr lang="en-US" dirty="0"/>
              <a:t>9.  In this type of study, it is helpful to write out what we find in a letter or report in order to have all the information organized in a logical way and share it with the person who raised the question.</a:t>
            </a:r>
          </a:p>
          <a:p>
            <a:pPr marL="274320" indent="-274320"/>
            <a:r>
              <a:rPr lang="en-US" dirty="0"/>
              <a:t>10. We can do the SS lesson that has a Bible study for each day of the week.</a:t>
            </a:r>
          </a:p>
          <a:p>
            <a:pPr marL="274320" indent="-274320"/>
            <a:r>
              <a:rPr lang="en-US" dirty="0"/>
              <a:t>11. That is a great way to get started in forming the habit of daily study.</a:t>
            </a:r>
          </a:p>
          <a:p>
            <a:pPr marL="274320" indent="-457200"/>
            <a:r>
              <a:rPr lang="en-US" b="0" dirty="0"/>
              <a:t>12. In our video sermon last week, Pastor Randy Roberts recommended the “Anthony Hopkins method of Bible study.”</a:t>
            </a:r>
          </a:p>
          <a:p>
            <a:pPr marL="274320" indent="-457200"/>
            <a:r>
              <a:rPr lang="en-US" b="0" dirty="0"/>
              <a:t>13. This he took from an interview with Hopkins, who Randy thought was an outstanding actor.</a:t>
            </a:r>
          </a:p>
          <a:p>
            <a:pPr marL="274320" indent="-457200"/>
            <a:r>
              <a:rPr lang="en-US" b="0" dirty="0"/>
              <a:t>14. In order to assume the character in the role he was playing, Hopkins would read the script through 100 or 200 times, imagining how to emulate his character until he became the character he imagined.</a:t>
            </a:r>
          </a:p>
          <a:p>
            <a:pPr marL="274320" indent="-457200"/>
            <a:r>
              <a:rPr lang="en-US" b="0" dirty="0"/>
              <a:t>15. What would happen to us if we read through a book of the Bible 100 times?</a:t>
            </a:r>
          </a:p>
          <a:p>
            <a:pPr marL="274320" indent="-457200"/>
            <a:r>
              <a:rPr lang="en-US" b="0" dirty="0"/>
              <a:t>16. Would it have an effect on our character?</a:t>
            </a:r>
          </a:p>
          <a:p>
            <a:pPr marL="274320" indent="-457200"/>
            <a:r>
              <a:rPr lang="en-US" b="0" dirty="0"/>
              <a:t>17. There are so many ways we can study the Bible.</a:t>
            </a:r>
          </a:p>
          <a:p>
            <a:pPr marL="274320" indent="-457200"/>
            <a:r>
              <a:rPr lang="en-US" b="0" dirty="0"/>
              <a:t>18. But to get started we need a plan so we are not wasting time trying to figure out what to read each day.</a:t>
            </a:r>
          </a:p>
          <a:p>
            <a:pPr marL="274320" indent="-457200"/>
            <a:r>
              <a:rPr lang="en-US" b="0" dirty="0"/>
              <a:t>19. Make a plan and see it through.</a:t>
            </a:r>
          </a:p>
          <a:p>
            <a:pPr marL="274320" indent="-457200"/>
            <a:endParaRPr lang="en-US" b="0" dirty="0"/>
          </a:p>
          <a:p>
            <a:pPr marL="274320" indent="-457200"/>
            <a:endParaRPr lang="en-US" b="0" dirty="0"/>
          </a:p>
          <a:p>
            <a:pPr marL="274320" indent="-457200"/>
            <a:endParaRPr lang="en-US" b="0" dirty="0"/>
          </a:p>
          <a:p>
            <a:pPr marL="274320" indent="-457200"/>
            <a:endParaRPr lang="en-US" b="0" dirty="0"/>
          </a:p>
          <a:p>
            <a:pPr marL="274320" indent="-457200"/>
            <a:endParaRPr lang="en-US" b="0" dirty="0"/>
          </a:p>
          <a:p>
            <a:pPr marL="274320" indent="-457200"/>
            <a:endParaRPr lang="en-US" b="0" dirty="0"/>
          </a:p>
          <a:p>
            <a:pPr marL="274320" indent="-457200"/>
            <a:r>
              <a:rPr lang="en-US" b="0" dirty="0"/>
              <a:t>[See notes on linked slide.]</a:t>
            </a:r>
          </a:p>
          <a:p>
            <a:pPr marL="274320" indent="-457200"/>
            <a:endParaRPr lang="en-US" b="0" dirty="0"/>
          </a:p>
          <a:p>
            <a:pPr marL="274320" indent="-457200"/>
            <a:r>
              <a:rPr lang="en-US" b="1" dirty="0"/>
              <a:t>B4:</a:t>
            </a:r>
          </a:p>
          <a:p>
            <a:pPr marL="274320" indent="-457200"/>
            <a:r>
              <a:rPr lang="en-US" b="0" dirty="0"/>
              <a:t>[See notes on linked slide.]</a:t>
            </a:r>
          </a:p>
          <a:p>
            <a:pPr marL="274320" indent="-457200"/>
            <a:endParaRPr lang="en-US" b="0" dirty="0"/>
          </a:p>
          <a:p>
            <a:pPr marL="274320" indent="-45720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036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First, memorizing God’s word helps us to know it so we can live by it.</a:t>
            </a:r>
          </a:p>
          <a:p>
            <a:pPr marL="274320" indent="-274320"/>
            <a:r>
              <a:rPr lang="en-US" dirty="0"/>
              <a:t>2.  Second, we can share it with others without having to look it up.</a:t>
            </a:r>
          </a:p>
          <a:p>
            <a:pPr marL="274320" indent="-274320"/>
            <a:r>
              <a:rPr lang="en-US" dirty="0"/>
              <a:t>3.  Third, we can bring it to mind and meditate on it whenever the need arises.</a:t>
            </a:r>
          </a:p>
          <a:p>
            <a:pPr marL="274320" indent="-274320"/>
            <a:r>
              <a:rPr lang="en-US" dirty="0"/>
              <a:t>4.  Fourth, we can use it to resist temptation like Jesus did: “It is written.”</a:t>
            </a:r>
          </a:p>
          <a:p>
            <a:pPr marL="274320" indent="-274320"/>
            <a:r>
              <a:rPr lang="en-US" dirty="0"/>
              <a:t>5.  Fifth, it helps us in our Bible study to bring other texts to bear on a passage we are studying.</a:t>
            </a:r>
          </a:p>
          <a:p>
            <a:pPr marL="274320" indent="-274320"/>
            <a:r>
              <a:rPr lang="en-US" dirty="0"/>
              <a:t>6.  Sixth, memorizing key important texts will help us develop sound doctrine and enable us to defend the faith.</a:t>
            </a:r>
          </a:p>
          <a:p>
            <a:pPr marL="274320" indent="-274320"/>
            <a:endParaRPr lang="en-US" dirty="0"/>
          </a:p>
          <a:p>
            <a:pPr marL="274320" indent="-274320"/>
            <a:r>
              <a:rPr lang="en-US" b="1" dirty="0"/>
              <a:t>B2:</a:t>
            </a:r>
          </a:p>
          <a:p>
            <a:pPr marL="274320" indent="-274320"/>
            <a:r>
              <a:rPr lang="en-US" dirty="0"/>
              <a:t>1.  It is clear that Jesus had memorized scripture.</a:t>
            </a:r>
          </a:p>
          <a:p>
            <a:pPr marL="274320" indent="-274320"/>
            <a:r>
              <a:rPr lang="en-US" dirty="0"/>
              <a:t>2.  During His ministry, there is never any indication that He needed to pull out a scroll to find a passage.</a:t>
            </a:r>
          </a:p>
          <a:p>
            <a:pPr marL="274320" indent="-274320"/>
            <a:r>
              <a:rPr lang="en-US" dirty="0"/>
              <a:t>3.  In the wilderness of temptation, He knew just the right texts from Deuteronomy to counter Satan’s temptations.</a:t>
            </a:r>
          </a:p>
          <a:p>
            <a:pPr marL="274320" indent="-274320"/>
            <a:r>
              <a:rPr lang="en-US" dirty="0"/>
              <a:t>4.  Three times: “It is written.”</a:t>
            </a:r>
          </a:p>
          <a:p>
            <a:pPr marL="274320" indent="-274320"/>
            <a:r>
              <a:rPr lang="en-US" dirty="0"/>
              <a:t>5.  And then quotations from </a:t>
            </a:r>
            <a:r>
              <a:rPr lang="en-US" dirty="0" err="1"/>
              <a:t>Deut</a:t>
            </a:r>
            <a:r>
              <a:rPr lang="en-US" dirty="0"/>
              <a:t> 8:13, 6:16, and 6:13</a:t>
            </a:r>
          </a:p>
          <a:p>
            <a:pPr marL="274320" indent="-274320"/>
            <a:r>
              <a:rPr lang="en-US" dirty="0"/>
              <a:t>6.  On the road to Emmaus, He “</a:t>
            </a:r>
            <a:r>
              <a:rPr lang="en-US" sz="1200" b="0" i="0" kern="1200" dirty="0">
                <a:solidFill>
                  <a:schemeClr val="tx1"/>
                </a:solidFill>
                <a:effectLst/>
                <a:latin typeface="Arial" charset="0"/>
                <a:ea typeface="+mn-ea"/>
                <a:cs typeface="+mn-cs"/>
              </a:rPr>
              <a:t>expounded unto them in all the scriptures the things concerning himself.”</a:t>
            </a:r>
          </a:p>
          <a:p>
            <a:pPr marL="274320" indent="-274320"/>
            <a:r>
              <a:rPr lang="en-US" sz="1200" b="0" i="0" kern="1200" dirty="0">
                <a:solidFill>
                  <a:schemeClr val="tx1"/>
                </a:solidFill>
                <a:effectLst/>
                <a:latin typeface="Arial" charset="0"/>
                <a:ea typeface="+mn-ea"/>
                <a:cs typeface="+mn-cs"/>
              </a:rPr>
              <a:t>7.  So clearly, Jesus had memorized all the OT messianic prophecies.</a:t>
            </a:r>
          </a:p>
          <a:p>
            <a:pPr marL="274320" indent="-274320"/>
            <a:endParaRPr lang="en-US" dirty="0"/>
          </a:p>
          <a:p>
            <a:pPr marL="274320" indent="-274320"/>
            <a:r>
              <a:rPr lang="en-US" b="1" dirty="0"/>
              <a:t>B3:</a:t>
            </a:r>
          </a:p>
          <a:p>
            <a:pPr marL="274320" indent="-274320"/>
            <a:r>
              <a:rPr lang="en-US" dirty="0"/>
              <a:t>1.  I know that you guys have memorized Scripture: I start a verse and you’re all finishing it.  </a:t>
            </a:r>
          </a:p>
          <a:p>
            <a:pPr marL="274320" indent="-274320"/>
            <a:r>
              <a:rPr lang="en-US" dirty="0"/>
              <a:t>2.  Thy word is a lamp unto my feet…</a:t>
            </a:r>
          </a:p>
          <a:p>
            <a:pPr marL="274320" indent="-274320"/>
            <a:r>
              <a:rPr lang="en-US" dirty="0"/>
              <a:t>3.  How do you get Scripture to stick in your minds?</a:t>
            </a:r>
          </a:p>
          <a:p>
            <a:pPr marL="274320" indent="-274320"/>
            <a:r>
              <a:rPr lang="en-US" dirty="0"/>
              <a:t>4.  It’s not easy for me; it takes work and lots of repetition.</a:t>
            </a:r>
          </a:p>
          <a:p>
            <a:pPr marL="274320" indent="-274320"/>
            <a:r>
              <a:rPr lang="en-US" dirty="0"/>
              <a:t>5.  The best time to memorize scripture is when you’re young.</a:t>
            </a:r>
          </a:p>
          <a:p>
            <a:pPr marL="274320" indent="-274320"/>
            <a:r>
              <a:rPr lang="en-US" dirty="0"/>
              <a:t>6.  Our great-grand kids in Adventist school have to memorize one Bible text per week starting in first grade.</a:t>
            </a:r>
          </a:p>
          <a:p>
            <a:pPr marL="274320" indent="-274320"/>
            <a:r>
              <a:rPr lang="en-US" dirty="0"/>
              <a:t>7.  They can do it without fail.</a:t>
            </a:r>
          </a:p>
          <a:p>
            <a:pPr marL="274320" indent="-274320"/>
            <a:r>
              <a:rPr lang="en-US" dirty="0"/>
              <a:t>8.  The older you get, the harder it gets.</a:t>
            </a:r>
          </a:p>
          <a:p>
            <a:pPr marL="274320" indent="-274320"/>
            <a:r>
              <a:rPr lang="en-US" dirty="0"/>
              <a:t>9.  The texts you memorize as a kid seem to stay with you better than the ones you memorize more recently.</a:t>
            </a:r>
          </a:p>
          <a:p>
            <a:pPr marL="274320" indent="-274320"/>
            <a:r>
              <a:rPr lang="en-US" dirty="0"/>
              <a:t>[Tell about BMA Camp (Bible Memory Association) and trying to memorize the book of John.]</a:t>
            </a:r>
          </a:p>
          <a:p>
            <a:pPr marL="274320" indent="-274320"/>
            <a:r>
              <a:rPr lang="en-US" dirty="0"/>
              <a:t>10. Before I retired, I had a 35-minute drive to work in the morning.</a:t>
            </a:r>
          </a:p>
          <a:p>
            <a:pPr marL="274320" indent="-274320"/>
            <a:r>
              <a:rPr lang="en-US" dirty="0"/>
              <a:t>11. Much of that time I worked on memorizing NT scripture.</a:t>
            </a:r>
          </a:p>
          <a:p>
            <a:pPr marL="274320" indent="-274320"/>
            <a:r>
              <a:rPr lang="en-US" dirty="0"/>
              <a:t>12. I memorized the Sermon on the Mount in Matthew 5-7 and the Olivette Discourse in Matt 24.</a:t>
            </a:r>
          </a:p>
          <a:p>
            <a:pPr marL="274320" indent="-274320"/>
            <a:r>
              <a:rPr lang="en-US" dirty="0"/>
              <a:t>13. I memorized lots of verses from the epistles and tried to memorize Rev 12-17.</a:t>
            </a:r>
          </a:p>
          <a:p>
            <a:pPr marL="274320" indent="-274320"/>
            <a:r>
              <a:rPr lang="en-US" dirty="0"/>
              <a:t>14. It took a lot of repetition to try to keep all these things memorized, but it was a real blessing to have these things fixed in my heart.</a:t>
            </a:r>
          </a:p>
          <a:p>
            <a:pPr marL="274320" indent="-274320"/>
            <a:r>
              <a:rPr lang="en-US" dirty="0"/>
              <a:t>15. I feel like I need to spend more time on memorization as I am starting to forget, particularly the references where these verses are found.</a:t>
            </a:r>
          </a:p>
          <a:p>
            <a:pPr marL="274320" indent="-27432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a:defRPr/>
            </a:pPr>
            <a:endParaRPr lang="en-US" dirty="0"/>
          </a:p>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4134804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2637627"/>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555525315"/>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038477373"/>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6300588"/>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lvl1pPr>
          </a:lstStyle>
          <a:p>
            <a:pPr lvl="0"/>
            <a:r>
              <a:rPr lang="en-US" noProof="0" dirty="0"/>
              <a:t>Click</a:t>
            </a:r>
          </a:p>
        </p:txBody>
      </p:sp>
    </p:spTree>
    <p:extLst>
      <p:ext uri="{BB962C8B-B14F-4D97-AF65-F5344CB8AC3E}">
        <p14:creationId xmlns:p14="http://schemas.microsoft.com/office/powerpoint/2010/main" val="2438906380"/>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0297134"/>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171291639"/>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296151631"/>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386752"/>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414542194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1316952"/>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462478516"/>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30510187"/>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3984019"/>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8845160"/>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8.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157682"/>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3886715"/>
      </p:ext>
    </p:extLst>
  </p:cSld>
  <p:clrMap bg1="dk2" tx1="lt1" bg2="dk1" tx2="lt2" accent1="accent1" accent2="accent2" accent3="accent3" accent4="accent4" accent5="accent5" accent6="accent6" hlink="hlink" folHlink="folHlink"/>
  <p:sldLayoutIdLst>
    <p:sldLayoutId id="2147486588" r:id="rId1"/>
    <p:sldLayoutId id="2147486589" r:id="rId2"/>
    <p:sldLayoutId id="2147486590" r:id="rId3"/>
    <p:sldLayoutId id="2147486591" r:id="rId4"/>
    <p:sldLayoutId id="2147486592"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0847838"/>
      </p:ext>
    </p:extLst>
  </p:cSld>
  <p:clrMap bg1="dk2" tx1="lt1" bg2="dk1" tx2="lt2" accent1="accent1" accent2="accent2" accent3="accent3" accent4="accent4" accent5="accent5" accent6="accent6" hlink="hlink" folHlink="folHlink"/>
  <p:sldLayoutIdLst>
    <p:sldLayoutId id="2147486594" r:id="rId1"/>
    <p:sldLayoutId id="2147486595" r:id="rId2"/>
    <p:sldLayoutId id="2147486596" r:id="rId3"/>
    <p:sldLayoutId id="2147486597" r:id="rId4"/>
    <p:sldLayoutId id="2147486598"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Growing in a Relationship with God</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5</a:t>
            </a:r>
          </a:p>
          <a:p>
            <a:r>
              <a:rPr lang="en-US" dirty="0"/>
              <a:t>How to Study the Bible</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93E1-7B43-4DD1-BDE6-58A1DC7BAD8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2 Timothy 3:15 NKJV</a:t>
            </a:r>
            <a:endParaRPr lang="en-US" dirty="0"/>
          </a:p>
        </p:txBody>
      </p:sp>
      <p:sp>
        <p:nvSpPr>
          <p:cNvPr id="3" name="Content Placeholder 2">
            <a:extLst>
              <a:ext uri="{FF2B5EF4-FFF2-40B4-BE49-F238E27FC236}">
                <a16:creationId xmlns:a16="http://schemas.microsoft.com/office/drawing/2014/main" id="{4F217C99-E823-4AAE-9B83-B1DFC1E3310B}"/>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and that from childhood you have known the Holy Scriptures, which are able to make you wise for salvation through faith which is in Christ Jesus.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481214239"/>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a:xfrm>
            <a:off x="533400" y="609600"/>
            <a:ext cx="7772400" cy="1112838"/>
          </a:xfrm>
        </p:spPr>
        <p:txBody>
          <a:bodyPr/>
          <a:lstStyle/>
          <a:p>
            <a:r>
              <a:rPr lang="en-US" dirty="0">
                <a:effectLst>
                  <a:outerShdw blurRad="38100" dist="38100" dir="2700000" algn="tl">
                    <a:srgbClr val="000000">
                      <a:alpha val="43137"/>
                    </a:srgbClr>
                  </a:outerShdw>
                </a:effectLst>
              </a:rPr>
              <a:t>John 5:39 NKJV</a:t>
            </a:r>
            <a:endParaRPr lang="en-US" dirty="0"/>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"You search the Scriptures, for in them you think you have eternal life; and these are they which testify of Me.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10:17</a:t>
            </a:r>
          </a:p>
        </p:txBody>
      </p:sp>
      <p:sp>
        <p:nvSpPr>
          <p:cNvPr id="3" name="Content Placeholder 2"/>
          <p:cNvSpPr>
            <a:spLocks noGrp="1"/>
          </p:cNvSpPr>
          <p:nvPr>
            <p:ph idx="1"/>
          </p:nvPr>
        </p:nvSpPr>
        <p:spPr>
          <a:xfrm>
            <a:off x="533400" y="1905001"/>
            <a:ext cx="7772400" cy="4191000"/>
          </a:xfrm>
        </p:spPr>
        <p:txBody>
          <a:bodyPr>
            <a:normAutofit fontScale="92500" lnSpcReduction="10000"/>
          </a:bodyPr>
          <a:lstStyle/>
          <a:p>
            <a:r>
              <a:rPr lang="en-US" dirty="0"/>
              <a:t>Romans 10:17 NKJV - So then faith comes by hearing, and hearing by the word of God.  </a:t>
            </a:r>
          </a:p>
          <a:p>
            <a:r>
              <a:rPr lang="en-US" dirty="0"/>
              <a:t>Romans 10:17 NIV - Consequently, faith comes from hearing the message, and the message is heard through the word about Christ.  </a:t>
            </a:r>
          </a:p>
          <a:p>
            <a:r>
              <a:rPr lang="en-US" dirty="0"/>
              <a:t>Romans 10:17 NLT - So faith comes from hearing, that is, hearing the Good News about Christ.  [</a:t>
            </a:r>
            <a:r>
              <a:rPr lang="en-US" dirty="0">
                <a:hlinkClick r:id="rId3" action="ppaction://hlinksldjump"/>
              </a:rPr>
              <a:t>R</a:t>
            </a:r>
            <a:r>
              <a:rPr lang="en-US" dirty="0"/>
              <a:t>]</a:t>
            </a:r>
          </a:p>
          <a:p>
            <a:endParaRPr lang="en-US" dirty="0"/>
          </a:p>
          <a:p>
            <a:endParaRPr lang="en-US" dirty="0"/>
          </a:p>
        </p:txBody>
      </p:sp>
    </p:spTree>
    <p:extLst>
      <p:ext uri="{BB962C8B-B14F-4D97-AF65-F5344CB8AC3E}">
        <p14:creationId xmlns:p14="http://schemas.microsoft.com/office/powerpoint/2010/main" val="966332868"/>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0D1-C2E6-4CD1-8B3E-B6168B95932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John 15:10 NKJV</a:t>
            </a:r>
            <a:endParaRPr lang="en-US" dirty="0"/>
          </a:p>
        </p:txBody>
      </p:sp>
      <p:sp>
        <p:nvSpPr>
          <p:cNvPr id="3" name="Content Placeholder 2">
            <a:extLst>
              <a:ext uri="{FF2B5EF4-FFF2-40B4-BE49-F238E27FC236}">
                <a16:creationId xmlns:a16="http://schemas.microsoft.com/office/drawing/2014/main" id="{09509ECC-50D7-4BF3-A295-52A4088A2757}"/>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"If you keep My commandments, you will abide in My love, just as I have kept My Father's commandments and abide in His love.</a:t>
            </a:r>
            <a:r>
              <a:rPr lang="en-US" dirty="0"/>
              <a:t>   [</a:t>
            </a:r>
            <a:r>
              <a:rPr lang="en-US" dirty="0">
                <a:hlinkClick r:id="rId3" action="ppaction://hlinksldjump"/>
              </a:rPr>
              <a:t>R</a:t>
            </a:r>
            <a:r>
              <a:rPr lang="en-US" dirty="0"/>
              <a:t>]</a:t>
            </a:r>
          </a:p>
        </p:txBody>
      </p:sp>
    </p:spTree>
    <p:extLst>
      <p:ext uri="{BB962C8B-B14F-4D97-AF65-F5344CB8AC3E}">
        <p14:creationId xmlns:p14="http://schemas.microsoft.com/office/powerpoint/2010/main" val="2090213268"/>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effectLst>
                  <a:outerShdw blurRad="38100" dist="38100" dir="2700000" algn="tl">
                    <a:srgbClr val="000000">
                      <a:alpha val="43137"/>
                    </a:srgbClr>
                  </a:outerShdw>
                </a:effectLst>
              </a:rPr>
              <a:t> Joshua 24:15 ESV </a:t>
            </a:r>
            <a:endParaRPr lang="en-US" dirty="0"/>
          </a:p>
        </p:txBody>
      </p:sp>
      <p:sp>
        <p:nvSpPr>
          <p:cNvPr id="1740803" name="Rectangle 3"/>
          <p:cNvSpPr>
            <a:spLocks noGrp="1" noChangeArrowheads="1"/>
          </p:cNvSpPr>
          <p:nvPr>
            <p:ph idx="1"/>
          </p:nvPr>
        </p:nvSpPr>
        <p:spPr>
          <a:xfrm>
            <a:off x="914400" y="1828800"/>
            <a:ext cx="7620000" cy="4419600"/>
          </a:xfrm>
        </p:spPr>
        <p:txBody>
          <a:bodyPr>
            <a:normAutofit/>
          </a:bodyPr>
          <a:lstStyle/>
          <a:p>
            <a:r>
              <a:rPr lang="en-US" dirty="0">
                <a:effectLst>
                  <a:outerShdw blurRad="38100" dist="38100" dir="2700000" algn="tl">
                    <a:srgbClr val="000000">
                      <a:alpha val="43137"/>
                    </a:srgbClr>
                  </a:outerShdw>
                </a:effectLst>
              </a:rPr>
              <a:t> And if it is evil in your eyes to serve the LORD, choose this day whom you will serve, whether the gods your fathers served in the region beyond the River, or the gods of the Amorites in whose land you dwell. But as for me and my house, we will serve the LORD.“  </a:t>
            </a:r>
            <a:r>
              <a:rPr lang="en-US" dirty="0"/>
              <a:t>[</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ADF2-5730-4D7D-B887-7D6E601157BD}"/>
              </a:ext>
            </a:extLst>
          </p:cNvPr>
          <p:cNvSpPr>
            <a:spLocks noGrp="1"/>
          </p:cNvSpPr>
          <p:nvPr>
            <p:ph type="title"/>
          </p:nvPr>
        </p:nvSpPr>
        <p:spPr/>
        <p:txBody>
          <a:bodyPr/>
          <a:lstStyle/>
          <a:p>
            <a:r>
              <a:rPr lang="en-US" dirty="0">
                <a:effectLst/>
              </a:rPr>
              <a:t>Starting the Journey</a:t>
            </a:r>
          </a:p>
        </p:txBody>
      </p:sp>
      <p:sp>
        <p:nvSpPr>
          <p:cNvPr id="3" name="Content Placeholder 2">
            <a:extLst>
              <a:ext uri="{FF2B5EF4-FFF2-40B4-BE49-F238E27FC236}">
                <a16:creationId xmlns:a16="http://schemas.microsoft.com/office/drawing/2014/main" id="{81BA5910-127E-4FA5-9BAE-AC06F481F414}"/>
              </a:ext>
            </a:extLst>
          </p:cNvPr>
          <p:cNvSpPr>
            <a:spLocks noGrp="1"/>
          </p:cNvSpPr>
          <p:nvPr>
            <p:ph idx="1"/>
          </p:nvPr>
        </p:nvSpPr>
        <p:spPr/>
        <p:txBody>
          <a:bodyPr>
            <a:normAutofit fontScale="85000" lnSpcReduction="20000"/>
          </a:bodyPr>
          <a:lstStyle/>
          <a:p>
            <a:r>
              <a:rPr lang="en-US" dirty="0">
                <a:effectLst>
                  <a:outerShdw blurRad="38100" dist="38100" dir="2700000" algn="tl">
                    <a:srgbClr val="000000">
                      <a:alpha val="43137"/>
                    </a:srgbClr>
                  </a:outerShdw>
                </a:effectLst>
              </a:rPr>
              <a:t>Choose a set time you can keep each day.</a:t>
            </a:r>
          </a:p>
          <a:p>
            <a:r>
              <a:rPr lang="en-US" dirty="0">
                <a:effectLst>
                  <a:outerShdw blurRad="38100" dist="38100" dir="2700000" algn="tl">
                    <a:srgbClr val="000000">
                      <a:alpha val="43137"/>
                    </a:srgbClr>
                  </a:outerShdw>
                </a:effectLst>
              </a:rPr>
              <a:t>Find a consistent quiet place; no phone.</a:t>
            </a:r>
          </a:p>
          <a:p>
            <a:r>
              <a:rPr lang="en-US" dirty="0">
                <a:effectLst>
                  <a:outerShdw blurRad="38100" dist="38100" dir="2700000" algn="tl">
                    <a:srgbClr val="000000">
                      <a:alpha val="43137"/>
                    </a:srgbClr>
                  </a:outerShdw>
                </a:effectLst>
              </a:rPr>
              <a:t>Start small: maybe 5 to 10 minutes.</a:t>
            </a:r>
          </a:p>
          <a:p>
            <a:r>
              <a:rPr lang="en-US" dirty="0">
                <a:effectLst>
                  <a:outerShdw blurRad="38100" dist="38100" dir="2700000" algn="tl">
                    <a:srgbClr val="000000">
                      <a:alpha val="43137"/>
                    </a:srgbClr>
                  </a:outerShdw>
                </a:effectLst>
              </a:rPr>
              <a:t>Have a Bible reading plan.</a:t>
            </a:r>
          </a:p>
          <a:p>
            <a:r>
              <a:rPr lang="en-US" dirty="0">
                <a:effectLst>
                  <a:outerShdw blurRad="38100" dist="38100" dir="2700000" algn="tl">
                    <a:srgbClr val="000000">
                      <a:alpha val="43137"/>
                    </a:srgbClr>
                  </a:outerShdw>
                </a:effectLst>
              </a:rPr>
              <a:t> Pray for the Holy Spirit’s guidance. </a:t>
            </a:r>
          </a:p>
          <a:p>
            <a:r>
              <a:rPr lang="en-US" dirty="0">
                <a:effectLst>
                  <a:outerShdw blurRad="38100" dist="38100" dir="2700000" algn="tl">
                    <a:srgbClr val="000000">
                      <a:alpha val="43137"/>
                    </a:srgbClr>
                  </a:outerShdw>
                </a:effectLst>
              </a:rPr>
              <a:t>Read a paragraph or two.</a:t>
            </a:r>
          </a:p>
          <a:p>
            <a:r>
              <a:rPr lang="en-US" dirty="0">
                <a:effectLst>
                  <a:outerShdw blurRad="38100" dist="38100" dir="2700000" algn="tl">
                    <a:srgbClr val="000000">
                      <a:alpha val="43137"/>
                    </a:srgbClr>
                  </a:outerShdw>
                </a:effectLst>
              </a:rPr>
              <a:t>Think about what it says, what it means, and how it applies to you. (Meditate on the Word)</a:t>
            </a:r>
          </a:p>
          <a:p>
            <a:r>
              <a:rPr lang="en-US" dirty="0">
                <a:effectLst>
                  <a:outerShdw blurRad="38100" dist="38100" dir="2700000" algn="tl">
                    <a:srgbClr val="000000">
                      <a:alpha val="43137"/>
                    </a:srgbClr>
                  </a:outerShdw>
                </a:effectLst>
              </a:rPr>
              <a:t>Write down the main idea of the passage.</a:t>
            </a:r>
          </a:p>
          <a:p>
            <a:r>
              <a:rPr lang="en-US" dirty="0">
                <a:effectLst>
                  <a:outerShdw blurRad="38100" dist="38100" dir="2700000" algn="tl">
                    <a:srgbClr val="000000">
                      <a:alpha val="43137"/>
                    </a:srgbClr>
                  </a:outerShdw>
                </a:effectLst>
              </a:rPr>
              <a:t>Pray that God will use His word to guide your life today.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3780435758"/>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9F93-6CB2-430B-86DE-671379296E52}"/>
              </a:ext>
            </a:extLst>
          </p:cNvPr>
          <p:cNvSpPr>
            <a:spLocks noGrp="1"/>
          </p:cNvSpPr>
          <p:nvPr>
            <p:ph type="title"/>
          </p:nvPr>
        </p:nvSpPr>
        <p:spPr/>
        <p:txBody>
          <a:bodyPr/>
          <a:lstStyle/>
          <a:p>
            <a:r>
              <a:rPr lang="en-US" dirty="0"/>
              <a:t>Psalm 119:11 KJV</a:t>
            </a:r>
          </a:p>
        </p:txBody>
      </p:sp>
      <p:sp>
        <p:nvSpPr>
          <p:cNvPr id="3" name="Content Placeholder 2">
            <a:extLst>
              <a:ext uri="{FF2B5EF4-FFF2-40B4-BE49-F238E27FC236}">
                <a16:creationId xmlns:a16="http://schemas.microsoft.com/office/drawing/2014/main" id="{082A1099-B418-4C31-B480-E86CE15EDF91}"/>
              </a:ext>
            </a:extLst>
          </p:cNvPr>
          <p:cNvSpPr>
            <a:spLocks noGrp="1"/>
          </p:cNvSpPr>
          <p:nvPr>
            <p:ph idx="1"/>
          </p:nvPr>
        </p:nvSpPr>
        <p:spPr/>
        <p:txBody>
          <a:bodyPr/>
          <a:lstStyle/>
          <a:p>
            <a:r>
              <a:rPr lang="en-US" dirty="0"/>
              <a:t>Thy word have I hid in mine heart, that I might not sin against thee.  [</a:t>
            </a:r>
            <a:r>
              <a:rPr lang="en-US" dirty="0">
                <a:hlinkClick r:id="rId3" action="ppaction://hlinksldjump"/>
              </a:rPr>
              <a:t>R</a:t>
            </a:r>
            <a:r>
              <a:rPr lang="en-US" dirty="0"/>
              <a:t>]</a:t>
            </a:r>
          </a:p>
        </p:txBody>
      </p:sp>
    </p:spTree>
    <p:extLst>
      <p:ext uri="{BB962C8B-B14F-4D97-AF65-F5344CB8AC3E}">
        <p14:creationId xmlns:p14="http://schemas.microsoft.com/office/powerpoint/2010/main" val="2203274135"/>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DA30-F342-269A-85FF-E1C7CC82D698}"/>
              </a:ext>
            </a:extLst>
          </p:cNvPr>
          <p:cNvSpPr>
            <a:spLocks noGrp="1"/>
          </p:cNvSpPr>
          <p:nvPr>
            <p:ph type="title"/>
          </p:nvPr>
        </p:nvSpPr>
        <p:spPr/>
        <p:txBody>
          <a:bodyPr/>
          <a:lstStyle/>
          <a:p>
            <a:r>
              <a:rPr lang="en-US" dirty="0"/>
              <a:t>2 Timothy 2:15 ESV</a:t>
            </a:r>
          </a:p>
        </p:txBody>
      </p:sp>
      <p:sp>
        <p:nvSpPr>
          <p:cNvPr id="3" name="Content Placeholder 2">
            <a:extLst>
              <a:ext uri="{FF2B5EF4-FFF2-40B4-BE49-F238E27FC236}">
                <a16:creationId xmlns:a16="http://schemas.microsoft.com/office/drawing/2014/main" id="{49781D8E-4024-EDFF-D043-621FE28E5FA6}"/>
              </a:ext>
            </a:extLst>
          </p:cNvPr>
          <p:cNvSpPr>
            <a:spLocks noGrp="1"/>
          </p:cNvSpPr>
          <p:nvPr>
            <p:ph idx="1"/>
          </p:nvPr>
        </p:nvSpPr>
        <p:spPr/>
        <p:txBody>
          <a:bodyPr/>
          <a:lstStyle/>
          <a:p>
            <a:r>
              <a:rPr lang="en-US" dirty="0"/>
              <a:t>Do your best to present yourself to God as one approved, a worker who has no need to be ashamed, rightly handling the word of truth.   [</a:t>
            </a:r>
            <a:r>
              <a:rPr lang="en-US" dirty="0">
                <a:hlinkClick r:id="rId3" action="ppaction://hlinksldjump"/>
              </a:rPr>
              <a:t>R</a:t>
            </a:r>
            <a:r>
              <a:rPr lang="en-US" dirty="0"/>
              <a:t>]</a:t>
            </a:r>
          </a:p>
        </p:txBody>
      </p:sp>
    </p:spTree>
    <p:extLst>
      <p:ext uri="{BB962C8B-B14F-4D97-AF65-F5344CB8AC3E}">
        <p14:creationId xmlns:p14="http://schemas.microsoft.com/office/powerpoint/2010/main" val="3269608985"/>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7916-91C0-460C-B558-8DAA48680440}"/>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Isaiah 55:11 NKJV</a:t>
            </a:r>
          </a:p>
        </p:txBody>
      </p:sp>
      <p:sp>
        <p:nvSpPr>
          <p:cNvPr id="3" name="Content Placeholder 2">
            <a:extLst>
              <a:ext uri="{FF2B5EF4-FFF2-40B4-BE49-F238E27FC236}">
                <a16:creationId xmlns:a16="http://schemas.microsoft.com/office/drawing/2014/main" id="{CB2D42D4-7BB8-4C00-A5B5-07B01AC9DAC0}"/>
              </a:ext>
            </a:extLst>
          </p:cNvPr>
          <p:cNvSpPr>
            <a:spLocks noGrp="1"/>
          </p:cNvSpPr>
          <p:nvPr>
            <p:ph idx="1"/>
          </p:nvPr>
        </p:nvSpPr>
        <p:spPr/>
        <p:txBody>
          <a:bodyPr>
            <a:normAutofit fontScale="85000" lnSpcReduction="20000"/>
          </a:bodyPr>
          <a:lstStyle/>
          <a:p>
            <a:r>
              <a:rPr lang="en-US" dirty="0">
                <a:effectLst>
                  <a:outerShdw blurRad="38100" dist="38100" dir="2700000" algn="tl">
                    <a:srgbClr val="000000">
                      <a:alpha val="43137"/>
                    </a:srgbClr>
                  </a:outerShdw>
                </a:effectLst>
              </a:rPr>
              <a:t>So shall My word be that goes forth from My mouth; It shall not return to Me void, But it shall accomplish what I please, And it shall prosper in the thing for which I sent it.</a:t>
            </a:r>
          </a:p>
          <a:p>
            <a:r>
              <a:rPr lang="en-US" dirty="0">
                <a:effectLst>
                  <a:outerShdw blurRad="38100" dist="38100" dir="2700000" algn="tl">
                    <a:srgbClr val="000000">
                      <a:alpha val="43137"/>
                    </a:srgbClr>
                  </a:outerShdw>
                </a:effectLst>
              </a:rPr>
              <a:t>What is the promise of this verse?</a:t>
            </a:r>
          </a:p>
          <a:p>
            <a:r>
              <a:rPr lang="en-US" dirty="0">
                <a:effectLst>
                  <a:outerShdw blurRad="38100" dist="38100" dir="2700000" algn="tl">
                    <a:srgbClr val="000000">
                      <a:alpha val="43137"/>
                    </a:srgbClr>
                  </a:outerShdw>
                </a:effectLst>
              </a:rPr>
              <a:t>What evidence do we have that the word of God accomplishes what He desires?</a:t>
            </a:r>
          </a:p>
          <a:p>
            <a:r>
              <a:rPr lang="en-US" dirty="0">
                <a:effectLst>
                  <a:outerShdw blurRad="38100" dist="38100" dir="2700000" algn="tl">
                    <a:srgbClr val="000000">
                      <a:alpha val="43137"/>
                    </a:srgbClr>
                  </a:outerShdw>
                </a:effectLst>
              </a:rPr>
              <a:t>Where do we find the words that God has spoken to us?</a:t>
            </a:r>
          </a:p>
          <a:p>
            <a:r>
              <a:rPr lang="en-US" dirty="0">
                <a:effectLst>
                  <a:outerShdw blurRad="38100" dist="38100" dir="2700000" algn="tl">
                    <a:srgbClr val="000000">
                      <a:alpha val="43137"/>
                    </a:srgbClr>
                  </a:outerShdw>
                </a:effectLst>
              </a:rPr>
              <a:t>How is Jesus, the Word made flesh, a fulfillment of this promise?</a:t>
            </a: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1151622"/>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p:txBody>
          <a:bodyPr>
            <a:normAutofit fontScale="85000" lnSpcReduction="20000"/>
          </a:bodyPr>
          <a:lstStyle/>
          <a:p>
            <a:r>
              <a:rPr lang="en-US" dirty="0"/>
              <a:t>Growing in a relationship with God depends on receiving His word, understanding His word, submitting to His word, walking in the truth of His word, and growing to love the living Word, Jesus our Lord. This will take effort and discipline to form proper habits of meditating on the Word.</a:t>
            </a:r>
          </a:p>
          <a:p>
            <a:pPr lvl="1"/>
            <a:r>
              <a:rPr lang="en-US" dirty="0"/>
              <a:t>Choosing to Listen</a:t>
            </a:r>
          </a:p>
          <a:p>
            <a:pPr lvl="1"/>
            <a:r>
              <a:rPr lang="en-US" dirty="0"/>
              <a:t>Feeding the Soul</a:t>
            </a:r>
          </a:p>
          <a:p>
            <a:pPr lvl="1"/>
            <a:r>
              <a:rPr lang="en-US" dirty="0"/>
              <a:t>Walking in Light</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988E-7280-4AB9-B479-9D548FFD1AAF}"/>
              </a:ext>
            </a:extLst>
          </p:cNvPr>
          <p:cNvSpPr>
            <a:spLocks noGrp="1"/>
          </p:cNvSpPr>
          <p:nvPr>
            <p:ph type="title"/>
          </p:nvPr>
        </p:nvSpPr>
        <p:spPr/>
        <p:txBody>
          <a:bodyPr/>
          <a:lstStyle/>
          <a:p>
            <a:r>
              <a:rPr lang="en-US" dirty="0"/>
              <a:t>Choosing to Listen</a:t>
            </a:r>
          </a:p>
        </p:txBody>
      </p:sp>
      <p:sp>
        <p:nvSpPr>
          <p:cNvPr id="3" name="Content Placeholder 2">
            <a:extLst>
              <a:ext uri="{FF2B5EF4-FFF2-40B4-BE49-F238E27FC236}">
                <a16:creationId xmlns:a16="http://schemas.microsoft.com/office/drawing/2014/main" id="{EEACDF17-9261-4BC1-87D9-79E53C2BF674}"/>
              </a:ext>
            </a:extLst>
          </p:cNvPr>
          <p:cNvSpPr>
            <a:spLocks noGrp="1"/>
          </p:cNvSpPr>
          <p:nvPr>
            <p:ph idx="1"/>
          </p:nvPr>
        </p:nvSpPr>
        <p:spPr>
          <a:xfrm>
            <a:off x="3505200" y="1676400"/>
            <a:ext cx="5562600" cy="5029200"/>
          </a:xfrm>
        </p:spPr>
        <p:txBody>
          <a:bodyPr>
            <a:normAutofit fontScale="92500" lnSpcReduction="20000"/>
          </a:bodyPr>
          <a:lstStyle/>
          <a:p>
            <a:r>
              <a:rPr lang="en-US" dirty="0"/>
              <a:t>How important is the Word of God to success in life? (</a:t>
            </a:r>
            <a:r>
              <a:rPr lang="en-US" dirty="0">
                <a:hlinkClick r:id="rId4" action="ppaction://hlinksldjump"/>
              </a:rPr>
              <a:t>2 Timothy 3:15</a:t>
            </a:r>
            <a:r>
              <a:rPr lang="en-US" dirty="0"/>
              <a:t>)</a:t>
            </a:r>
          </a:p>
          <a:p>
            <a:r>
              <a:rPr lang="en-US" dirty="0"/>
              <a:t>What were the Holy Scriptures that Timothy had to lead Him to salvation? (</a:t>
            </a:r>
            <a:r>
              <a:rPr lang="en-US" dirty="0">
                <a:hlinkClick r:id="rId5" action="ppaction://hlinksldjump"/>
              </a:rPr>
              <a:t>John 5:39</a:t>
            </a:r>
            <a:r>
              <a:rPr lang="en-US" dirty="0"/>
              <a:t>)</a:t>
            </a:r>
          </a:p>
          <a:p>
            <a:r>
              <a:rPr lang="en-US" dirty="0"/>
              <a:t>What did the apostle Paul write to the Romans about coming to saving faith? (</a:t>
            </a:r>
            <a:r>
              <a:rPr lang="en-US" dirty="0">
                <a:hlinkClick r:id="rId6" action="ppaction://hlinksldjump"/>
              </a:rPr>
              <a:t>Rom 10:17</a:t>
            </a:r>
            <a:r>
              <a:rPr lang="en-US" dirty="0"/>
              <a:t>)</a:t>
            </a:r>
          </a:p>
          <a:p>
            <a:r>
              <a:rPr lang="en-US" dirty="0"/>
              <a:t>What part does the word of God play in abiding in Jesus? (</a:t>
            </a:r>
            <a:r>
              <a:rPr lang="en-US" dirty="0">
                <a:hlinkClick r:id="rId7" action="ppaction://hlinksldjump"/>
              </a:rPr>
              <a:t>John 15:10</a:t>
            </a:r>
            <a:r>
              <a:rPr lang="en-US" dirty="0"/>
              <a:t>)</a:t>
            </a:r>
          </a:p>
        </p:txBody>
      </p:sp>
    </p:spTree>
    <p:extLst>
      <p:ext uri="{BB962C8B-B14F-4D97-AF65-F5344CB8AC3E}">
        <p14:creationId xmlns:p14="http://schemas.microsoft.com/office/powerpoint/2010/main" val="390227952"/>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Feeding the Soul</a:t>
            </a:r>
          </a:p>
        </p:txBody>
      </p:sp>
      <p:sp>
        <p:nvSpPr>
          <p:cNvPr id="3" name="Content Placeholder 2"/>
          <p:cNvSpPr>
            <a:spLocks noGrp="1"/>
          </p:cNvSpPr>
          <p:nvPr>
            <p:ph idx="1"/>
          </p:nvPr>
        </p:nvSpPr>
        <p:spPr/>
        <p:txBody>
          <a:bodyPr>
            <a:normAutofit fontScale="92500" lnSpcReduction="20000"/>
          </a:bodyPr>
          <a:lstStyle/>
          <a:p>
            <a:r>
              <a:rPr lang="en-US" dirty="0"/>
              <a:t>How can we make time in our busy schedule to study the Bible? (</a:t>
            </a:r>
            <a:r>
              <a:rPr lang="en-US" dirty="0">
                <a:hlinkClick r:id="rId4" action="ppaction://hlinksldjump"/>
              </a:rPr>
              <a:t>Josh 24:15</a:t>
            </a:r>
            <a:r>
              <a:rPr lang="en-US" dirty="0"/>
              <a:t>)</a:t>
            </a:r>
          </a:p>
          <a:p>
            <a:r>
              <a:rPr lang="en-US" dirty="0"/>
              <a:t>What are some practical ideas we can follow for making daily Bible study a habit? [</a:t>
            </a:r>
            <a:r>
              <a:rPr lang="en-US" dirty="0">
                <a:hlinkClick r:id="rId5" action="ppaction://hlinksldjump"/>
              </a:rPr>
              <a:t>Link</a:t>
            </a:r>
            <a:r>
              <a:rPr lang="en-US" dirty="0"/>
              <a:t>]</a:t>
            </a:r>
          </a:p>
          <a:p>
            <a:r>
              <a:rPr lang="en-US" dirty="0"/>
              <a:t>What tools have you found helpful in studying the Bible?</a:t>
            </a:r>
          </a:p>
          <a:p>
            <a:r>
              <a:rPr lang="en-US" dirty="0"/>
              <a:t>What are some of the ways you have found to study the Bible?  What Bible study plans have you used?</a:t>
            </a:r>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355515042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Walking in Light</a:t>
            </a:r>
          </a:p>
        </p:txBody>
      </p:sp>
      <p:sp>
        <p:nvSpPr>
          <p:cNvPr id="3" name="Content Placeholder 2"/>
          <p:cNvSpPr>
            <a:spLocks noGrp="1"/>
          </p:cNvSpPr>
          <p:nvPr>
            <p:ph idx="1"/>
          </p:nvPr>
        </p:nvSpPr>
        <p:spPr>
          <a:xfrm>
            <a:off x="3467100" y="1828800"/>
            <a:ext cx="5562600" cy="5029200"/>
          </a:xfrm>
        </p:spPr>
        <p:txBody>
          <a:bodyPr>
            <a:normAutofit fontScale="92500"/>
          </a:bodyPr>
          <a:lstStyle/>
          <a:p>
            <a:r>
              <a:rPr lang="en-US" dirty="0"/>
              <a:t>What are some of the advantages of memorizing Scripture? (</a:t>
            </a:r>
            <a:r>
              <a:rPr lang="en-US" dirty="0">
                <a:hlinkClick r:id="rId4" action="ppaction://hlinksldjump"/>
              </a:rPr>
              <a:t>Ps 119:11</a:t>
            </a:r>
            <a:r>
              <a:rPr lang="en-US" dirty="0"/>
              <a:t>)</a:t>
            </a:r>
          </a:p>
          <a:p>
            <a:r>
              <a:rPr lang="en-US" dirty="0"/>
              <a:t>How well did Jesus know scripture?</a:t>
            </a:r>
          </a:p>
          <a:p>
            <a:r>
              <a:rPr lang="en-US" dirty="0"/>
              <a:t>What has been your experience with memorizing scripture?</a:t>
            </a:r>
          </a:p>
          <a:p>
            <a:r>
              <a:rPr lang="en-US" dirty="0"/>
              <a:t>What challenge does Paul leave for us as students of the Word? (</a:t>
            </a:r>
            <a:r>
              <a:rPr lang="en-US" dirty="0">
                <a:hlinkClick r:id="rId5" action="ppaction://hlinksldjump"/>
              </a:rPr>
              <a:t>2 Tim 2:15</a:t>
            </a:r>
            <a:r>
              <a:rPr lang="en-US" dirty="0"/>
              <a:t>)</a:t>
            </a:r>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pPr>
              <a:buFont typeface="Arial" panose="020B0604020202020204" pitchFamily="34" charset="0"/>
              <a:buChar char="•"/>
            </a:pPr>
            <a:r>
              <a:rPr lang="en-US" dirty="0">
                <a:effectLst>
                  <a:outerShdw blurRad="38100" dist="38100" dir="2700000" algn="tl">
                    <a:srgbClr val="000000">
                      <a:alpha val="43137"/>
                    </a:srgbClr>
                  </a:outerShdw>
                </a:effectLst>
              </a:rPr>
              <a:t>A knowledge of the Bible is foundational to growing in a relationship with God.</a:t>
            </a:r>
          </a:p>
          <a:p>
            <a:pPr>
              <a:buFont typeface="Arial" panose="020B0604020202020204" pitchFamily="34" charset="0"/>
              <a:buChar char="•"/>
            </a:pPr>
            <a:r>
              <a:rPr lang="en-US" dirty="0">
                <a:effectLst>
                  <a:outerShdw blurRad="38100" dist="38100" dir="2700000" algn="tl">
                    <a:srgbClr val="000000">
                      <a:alpha val="43137"/>
                    </a:srgbClr>
                  </a:outerShdw>
                </a:effectLst>
              </a:rPr>
              <a:t>Aside from the general revelation of nature, everything we know about God, creation, the fall, the plan of redemption, the forgiveness of sins, life everlasting and so much more is found in the pages of the Bible.</a:t>
            </a:r>
          </a:p>
          <a:p>
            <a:pPr>
              <a:buFont typeface="Arial" panose="020B0604020202020204" pitchFamily="34" charset="0"/>
              <a:buChar char="•"/>
            </a:pPr>
            <a:r>
              <a:rPr lang="en-US" dirty="0">
                <a:effectLst>
                  <a:outerShdw blurRad="38100" dist="38100" dir="2700000" algn="tl">
                    <a:srgbClr val="000000">
                      <a:alpha val="43137"/>
                    </a:srgbClr>
                  </a:outerShdw>
                </a:effectLst>
              </a:rPr>
              <a:t>There is power in God’s word: power to create the universe, and power to create in us a new heart.</a:t>
            </a:r>
          </a:p>
          <a:p>
            <a:pPr>
              <a:buFont typeface="Arial" panose="020B0604020202020204" pitchFamily="34" charset="0"/>
              <a:buChar char="•"/>
            </a:pPr>
            <a:r>
              <a:rPr lang="en-US" dirty="0">
                <a:effectLst>
                  <a:outerShdw blurRad="38100" dist="38100" dir="2700000" algn="tl">
                    <a:srgbClr val="000000">
                      <a:alpha val="43137"/>
                    </a:srgbClr>
                  </a:outerShdw>
                </a:effectLst>
              </a:rPr>
              <a:t>The Scriptures are able to lead us to salvation by faith in Christ.  This alone will bring success in life.</a:t>
            </a:r>
          </a:p>
          <a:p>
            <a:pPr>
              <a:buFont typeface="Arial" panose="020B0604020202020204" pitchFamily="34" charset="0"/>
              <a:buChar char="•"/>
            </a:pPr>
            <a:r>
              <a:rPr lang="en-US" dirty="0">
                <a:effectLst>
                  <a:outerShdw blurRad="38100" dist="38100" dir="2700000" algn="tl">
                    <a:srgbClr val="000000">
                      <a:alpha val="43137"/>
                    </a:srgbClr>
                  </a:outerShdw>
                </a:effectLst>
              </a:rPr>
              <a:t>Saving faith comes by hearing the good news about Christ and choosing to trust Him for the forgiveness of our sins.</a:t>
            </a:r>
          </a:p>
          <a:p>
            <a:pPr>
              <a:buFont typeface="Arial" panose="020B0604020202020204" pitchFamily="34" charset="0"/>
              <a:buChar char="•"/>
            </a:pPr>
            <a:endParaRPr lang="en-US" dirty="0">
              <a:effectLst>
                <a:outerShdw blurRad="38100" dist="38100" dir="2700000" algn="tl">
                  <a:srgbClr val="000000">
                    <a:alpha val="43137"/>
                  </a:srgbClr>
                </a:outerShdw>
              </a:effectLst>
            </a:endParaRPr>
          </a:p>
          <a:p>
            <a:pPr>
              <a:buFont typeface="Arial" panose="020B0604020202020204" pitchFamily="34" charset="0"/>
              <a:buChar cha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a:defRPr/>
            </a:pPr>
            <a:r>
              <a:rPr lang="en-US" dirty="0"/>
              <a:t>Our belief of the gospel is predicated on the trustworthiness of God’s word.  </a:t>
            </a:r>
          </a:p>
          <a:p>
            <a:pPr>
              <a:defRPr/>
            </a:pPr>
            <a:r>
              <a:rPr lang="en-US" dirty="0"/>
              <a:t>Fortunately, God has given us ample evidence for trusting the written word as well as the Word made flesh.</a:t>
            </a:r>
          </a:p>
          <a:p>
            <a:pPr>
              <a:defRPr/>
            </a:pPr>
            <a:r>
              <a:rPr lang="en-US" dirty="0"/>
              <a:t>In order to hear God speak to us through His word, we must become diligent students of it.</a:t>
            </a:r>
          </a:p>
          <a:p>
            <a:pPr>
              <a:defRPr/>
            </a:pPr>
            <a:r>
              <a:rPr lang="en-US" dirty="0"/>
              <a:t>We must choose to make it a priority to spend time in the word.</a:t>
            </a:r>
          </a:p>
          <a:p>
            <a:pPr>
              <a:defRPr/>
            </a:pPr>
            <a:r>
              <a:rPr lang="en-US" dirty="0"/>
              <a:t>We can form the habit of daily Bible study by choosing an appropriate time and place, starting small (5-10 minutes), selecting a plan, beginning and ending with prayer, meditating on what the Word says, what it means, and how it applies to our lives, and writing a take-away from our study.</a:t>
            </a:r>
          </a:p>
          <a:p>
            <a:pPr>
              <a:defRPr/>
            </a:pPr>
            <a:endParaRPr lang="en-US" dirty="0"/>
          </a:p>
          <a:p>
            <a:pPr>
              <a:defRPr/>
            </a:pPr>
            <a:endParaRPr 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Computer and phone apps have opened up many excellent tools for Bible study.  Commentaries, </a:t>
            </a:r>
            <a:r>
              <a:rPr lang="en-US" dirty="0" err="1"/>
              <a:t>interlinears</a:t>
            </a:r>
            <a:r>
              <a:rPr lang="en-US" dirty="0"/>
              <a:t>, concordances, parallel translations, and AI now make Bible study a breeze.</a:t>
            </a:r>
          </a:p>
          <a:p>
            <a:pPr marL="274320" indent="-274320"/>
            <a:r>
              <a:rPr lang="en-US" dirty="0"/>
              <a:t>Bible study plans include reading the whole Bible, just the NT, a book of the Bible, a Bible topic, an important section of Scripture, and the SS lesson.</a:t>
            </a:r>
          </a:p>
          <a:p>
            <a:pPr marL="274320" indent="-274320"/>
            <a:r>
              <a:rPr lang="en-US" dirty="0"/>
              <a:t>There is great value in memorizing Scripture.  It helps us to know it, live by it, share it, meditate on it, resist temptation by it, and defend the faith with it.</a:t>
            </a:r>
          </a:p>
          <a:p>
            <a:pPr marL="274320" indent="-274320"/>
            <a:r>
              <a:rPr lang="en-US" dirty="0"/>
              <a:t>As an Adventist who claims to be a person of the Book, will you make Bible study a priority this week so that you can rightly handle the word of truth?</a:t>
            </a:r>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1404058</TotalTime>
  <Words>5747</Words>
  <Application>Microsoft Office PowerPoint</Application>
  <PresentationFormat>On-screen Show (4:3)</PresentationFormat>
  <Paragraphs>359</Paragraphs>
  <Slides>18</Slides>
  <Notes>18</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18</vt:i4>
      </vt:variant>
    </vt:vector>
  </HeadingPairs>
  <TitlesOfParts>
    <vt:vector size="26" baseType="lpstr">
      <vt:lpstr>Arial</vt:lpstr>
      <vt:lpstr>Arial Rounded MT Bold</vt:lpstr>
      <vt:lpstr>Calibri</vt:lpstr>
      <vt:lpstr>2_Default Design</vt:lpstr>
      <vt:lpstr>Default Design</vt:lpstr>
      <vt:lpstr>1_Default Design</vt:lpstr>
      <vt:lpstr>3_Default Design</vt:lpstr>
      <vt:lpstr>4_Default Design</vt:lpstr>
      <vt:lpstr>Growing in a Relationship with God</vt:lpstr>
      <vt:lpstr>Memory Text Isaiah 55:11 NKJV</vt:lpstr>
      <vt:lpstr>Overview</vt:lpstr>
      <vt:lpstr>Choosing to Listen</vt:lpstr>
      <vt:lpstr>Feeding the Soul</vt:lpstr>
      <vt:lpstr>Walking in Light</vt:lpstr>
      <vt:lpstr>Summary</vt:lpstr>
      <vt:lpstr>Summary</vt:lpstr>
      <vt:lpstr>Summary</vt:lpstr>
      <vt:lpstr>PowerPoint Presentation</vt:lpstr>
      <vt:lpstr>2 Timothy 3:15 NKJV</vt:lpstr>
      <vt:lpstr>John 5:39 NKJV</vt:lpstr>
      <vt:lpstr>Romans 10:17</vt:lpstr>
      <vt:lpstr>John 15:10 NKJV</vt:lpstr>
      <vt:lpstr> Joshua 24:15 ESV </vt:lpstr>
      <vt:lpstr>Starting the Journey</vt:lpstr>
      <vt:lpstr>Psalm 119:11 KJV</vt:lpstr>
      <vt:lpstr>2 Timothy 2:15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How to Study the Bible</dc:title>
  <dc:subject>Growing in a Relationship with God</dc:subject>
  <dc:creator>Kenneth J. McNulty</dc:creator>
  <cp:lastModifiedBy>Kenneth McNulty</cp:lastModifiedBy>
  <cp:revision>23550</cp:revision>
  <cp:lastPrinted>2016-06-03T16:02:10Z</cp:lastPrinted>
  <dcterms:created xsi:type="dcterms:W3CDTF">2005-09-30T23:50:48Z</dcterms:created>
  <dcterms:modified xsi:type="dcterms:W3CDTF">2026-05-02T02:40:11Z</dcterms:modified>
  <cp:category>Bible Topic</cp:category>
</cp:coreProperties>
</file>