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80" r:id="rId3"/>
  </p:sldMasterIdLst>
  <p:notesMasterIdLst>
    <p:notesMasterId r:id="rId24"/>
  </p:notesMasterIdLst>
  <p:handoutMasterIdLst>
    <p:handoutMasterId r:id="rId25"/>
  </p:handoutMasterIdLst>
  <p:sldIdLst>
    <p:sldId id="3191" r:id="rId4"/>
    <p:sldId id="3192" r:id="rId5"/>
    <p:sldId id="3193" r:id="rId6"/>
    <p:sldId id="2830" r:id="rId7"/>
    <p:sldId id="2811" r:id="rId8"/>
    <p:sldId id="2250" r:id="rId9"/>
    <p:sldId id="3159" r:id="rId10"/>
    <p:sldId id="3160" r:id="rId11"/>
    <p:sldId id="3176" r:id="rId12"/>
    <p:sldId id="3118" r:id="rId13"/>
    <p:sldId id="2198" r:id="rId14"/>
    <p:sldId id="2846" r:id="rId15"/>
    <p:sldId id="2847" r:id="rId16"/>
    <p:sldId id="2848" r:id="rId17"/>
    <p:sldId id="2289" r:id="rId18"/>
    <p:sldId id="3149" r:id="rId19"/>
    <p:sldId id="2833" r:id="rId20"/>
    <p:sldId id="1856" r:id="rId21"/>
    <p:sldId id="3146" r:id="rId22"/>
    <p:sldId id="1693" r:id="rId23"/>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821"/>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4/2/2026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B2:</a:t>
            </a:r>
          </a:p>
          <a:p>
            <a:pPr marL="274320" indent="-457200"/>
            <a:r>
              <a:rPr lang="en-US" dirty="0"/>
              <a:t>1.  It appears that John 15 occurs during the Passover meal that Jesus shared with His disciples on the night He was betrayed.</a:t>
            </a:r>
          </a:p>
          <a:p>
            <a:pPr marL="274320" indent="-457200"/>
            <a:r>
              <a:rPr lang="en-US" dirty="0"/>
              <a:t>2.  In John 12 we have the triumphal Entry into Jerusalem.</a:t>
            </a:r>
          </a:p>
          <a:p>
            <a:pPr marL="274320" indent="-457200"/>
            <a:r>
              <a:rPr lang="en-US" dirty="0"/>
              <a:t>3.  In John 13 we have  the Passover and Jesus washing the disciple’s feet.</a:t>
            </a:r>
          </a:p>
          <a:p>
            <a:pPr marL="274320" indent="-457200"/>
            <a:r>
              <a:rPr lang="en-US" dirty="0"/>
              <a:t>4.  In John 14 we have Jesus telling His disciples that He is going back to the Father, but He will come again.</a:t>
            </a:r>
          </a:p>
          <a:p>
            <a:pPr marL="274320" indent="-457200"/>
            <a:r>
              <a:rPr lang="en-US" dirty="0"/>
              <a:t>5.  In John 15 we have the vine and the branches, from which our memory text is taken.</a:t>
            </a:r>
          </a:p>
          <a:p>
            <a:pPr marL="274320" indent="-457200"/>
            <a:r>
              <a:rPr lang="en-US" dirty="0"/>
              <a:t>6.  In John 16 we have the promise of the Holy Spirit.</a:t>
            </a:r>
          </a:p>
          <a:p>
            <a:pPr marL="274320" indent="-457200"/>
            <a:r>
              <a:rPr lang="en-US" dirty="0"/>
              <a:t>7.  In John 17 we have the Lord’s prayer for Himself, His disciples, and for us.</a:t>
            </a:r>
          </a:p>
          <a:p>
            <a:pPr marL="274320" indent="-457200"/>
            <a:r>
              <a:rPr lang="en-US" dirty="0"/>
              <a:t>8.  And in John 18 we have His betrayal and arrest in Gethsemane.</a:t>
            </a:r>
          </a:p>
          <a:p>
            <a:pPr marL="274320" indent="-457200"/>
            <a:r>
              <a:rPr lang="en-US" dirty="0"/>
              <a:t>9.  So apparently John took copious notes on the words of Jesus at that last Passover meal and the events that surrounded it.</a:t>
            </a:r>
          </a:p>
          <a:p>
            <a:pPr marL="274320" indent="-457200"/>
            <a:endParaRPr lang="en-US" dirty="0"/>
          </a:p>
          <a:p>
            <a:pPr marL="274320" indent="-457200"/>
            <a:r>
              <a:rPr lang="en-US" b="1" dirty="0"/>
              <a:t>B3:</a:t>
            </a:r>
          </a:p>
          <a:p>
            <a:pPr marL="274320" indent="-457200"/>
            <a:r>
              <a:rPr lang="en-US" dirty="0"/>
              <a:t>1.  Jesus compares His love for His disciples to the Father’s love for Him.</a:t>
            </a:r>
          </a:p>
          <a:p>
            <a:pPr marL="274320" indent="-457200"/>
            <a:r>
              <a:rPr lang="en-US" dirty="0"/>
              <a:t>2.  This is divine agape love, a selfless love that acts in the eternal best interest of the one who is loved.</a:t>
            </a:r>
          </a:p>
          <a:p>
            <a:pPr marL="274320" indent="-457200"/>
            <a:r>
              <a:rPr lang="en-US" dirty="0"/>
              <a:t>3.  Love is God’s greatest relational attribute.</a:t>
            </a:r>
          </a:p>
          <a:p>
            <a:pPr marL="274320" indent="-457200"/>
            <a:r>
              <a:rPr lang="en-US" dirty="0"/>
              <a:t>4.  The apostle John declares in 1 John 4:8 that “God is love.”</a:t>
            </a:r>
          </a:p>
          <a:p>
            <a:pPr marL="274320" indent="-457200"/>
            <a:r>
              <a:rPr lang="en-US" dirty="0"/>
              <a:t>5.  Both the Father and the Son have loved us with that divine agape love that was willing to have the Son of God die an excruciating death for our sins.</a:t>
            </a:r>
          </a:p>
          <a:p>
            <a:pPr marL="274320" indent="-457200"/>
            <a:r>
              <a:rPr lang="en-US" dirty="0"/>
              <a:t>6.  The Father gave His Son; the Son gave His life.</a:t>
            </a:r>
          </a:p>
          <a:p>
            <a:pPr marL="274320" indent="-457200"/>
            <a:r>
              <a:rPr lang="en-US" dirty="0"/>
              <a:t>7.  Both went through the agony of Calvary so that sin and evil and death might be defeated, and that we would all have a chance to find redemption. </a:t>
            </a:r>
          </a:p>
          <a:p>
            <a:pPr marL="274320" indent="-457200"/>
            <a:endParaRPr lang="en-US" dirty="0"/>
          </a:p>
          <a:p>
            <a:pPr marL="274320" indent="-457200"/>
            <a:r>
              <a:rPr lang="en-US" b="1" dirty="0"/>
              <a:t>B4:</a:t>
            </a:r>
          </a:p>
          <a:p>
            <a:pPr marL="274320" indent="-457200"/>
            <a:r>
              <a:rPr lang="en-US" dirty="0"/>
              <a:t>1.  He tells us to abide in his love.</a:t>
            </a:r>
          </a:p>
          <a:p>
            <a:pPr marL="274320" indent="-457200"/>
            <a:r>
              <a:rPr lang="en-US" dirty="0"/>
              <a:t>2.  What does it mean to abide?</a:t>
            </a:r>
          </a:p>
          <a:p>
            <a:pPr marL="274320" indent="-457200"/>
            <a:r>
              <a:rPr lang="en-US" dirty="0"/>
              <a:t>3.  Stay, remain, continue in a love relationship with Jesus.</a:t>
            </a:r>
          </a:p>
          <a:p>
            <a:pPr marL="274320" indent="-457200"/>
            <a:endParaRPr lang="en-US" dirty="0"/>
          </a:p>
          <a:p>
            <a:pPr marL="274320" indent="-457200"/>
            <a:r>
              <a:rPr lang="en-US" b="1" dirty="0"/>
              <a:t>B5:</a:t>
            </a:r>
          </a:p>
          <a:p>
            <a:pPr marL="274320" indent="-457200"/>
            <a:r>
              <a:rPr lang="en-US" dirty="0"/>
              <a:t>[See notes on linked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a:t>
            </a:fld>
            <a:endParaRPr lang="en-US" dirty="0"/>
          </a:p>
        </p:txBody>
      </p:sp>
    </p:spTree>
    <p:extLst>
      <p:ext uri="{BB962C8B-B14F-4D97-AF65-F5344CB8AC3E}">
        <p14:creationId xmlns:p14="http://schemas.microsoft.com/office/powerpoint/2010/main" val="82094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Q1: What reaction does Jesus have to their lukewarm quality?</a:t>
            </a:r>
          </a:p>
          <a:p>
            <a:r>
              <a:rPr lang="en-US" altLang="en-US" dirty="0"/>
              <a:t>1.  It makes Him want to puke.</a:t>
            </a:r>
          </a:p>
          <a:p>
            <a:endParaRPr lang="en-US" altLang="en-US" dirty="0"/>
          </a:p>
          <a:p>
            <a:r>
              <a:rPr lang="en-US" altLang="en-US" b="1" dirty="0"/>
              <a:t>Q2: What does He prefer to lukewarm?</a:t>
            </a:r>
          </a:p>
          <a:p>
            <a:r>
              <a:rPr lang="en-US" altLang="en-US" dirty="0"/>
              <a:t>1.  Either cold or hot.</a:t>
            </a:r>
          </a:p>
          <a:p>
            <a:r>
              <a:rPr lang="en-US" altLang="en-US" dirty="0"/>
              <a:t>2.  Isn’t that our preference as well?</a:t>
            </a:r>
          </a:p>
          <a:p>
            <a:r>
              <a:rPr lang="en-US" altLang="en-US" dirty="0"/>
              <a:t>3.  People drink iced coffee or hot coffee, but lukewarm coffee is not preferred by anyone I know.</a:t>
            </a:r>
          </a:p>
          <a:p>
            <a:r>
              <a:rPr lang="en-US" altLang="en-US" dirty="0"/>
              <a:t>4.  For coffee, my preference is just the smell.  I don’t like the taste either hot or cold.</a:t>
            </a:r>
          </a:p>
          <a:p>
            <a:endParaRPr lang="en-US" altLang="en-US" dirty="0"/>
          </a:p>
          <a:p>
            <a:r>
              <a:rPr lang="en-US" altLang="en-US" b="1" dirty="0"/>
              <a:t>Q3:  Why would Jesus prefer someone to be cold toward Him rather than lukewarm?</a:t>
            </a:r>
          </a:p>
          <a:p>
            <a:r>
              <a:rPr lang="en-US" altLang="en-US" dirty="0"/>
              <a:t>1.  The one who is cold knows his condition; the one lukewarm thinks he’s hot enough</a:t>
            </a:r>
          </a:p>
          <a:p>
            <a:r>
              <a:rPr lang="en-US" b="0" dirty="0"/>
              <a:t>2.  The one who is cold can be convinced he’s lost; the one lukewarm thinks he’s saved.</a:t>
            </a:r>
          </a:p>
          <a:p>
            <a:endParaRPr lang="en-US" b="0" dirty="0"/>
          </a:p>
          <a:p>
            <a:r>
              <a:rPr lang="en-US" altLang="en-US" b="1" dirty="0"/>
              <a:t>Q4: How would you describe someone who is lukewarm toward Christ?</a:t>
            </a:r>
          </a:p>
          <a:p>
            <a:r>
              <a:rPr lang="en-US" altLang="en-US" dirty="0"/>
              <a:t>1.  One who claims to be a Christian but is not a true disciple.</a:t>
            </a:r>
          </a:p>
          <a:p>
            <a:r>
              <a:rPr lang="en-US" altLang="en-US" dirty="0"/>
              <a:t>2.  One who holds back from full surrender.</a:t>
            </a:r>
          </a:p>
          <a:p>
            <a:r>
              <a:rPr lang="en-US" altLang="en-US" dirty="0"/>
              <a:t>3.  One who is Christian in name only but has not been born again.</a:t>
            </a:r>
          </a:p>
          <a:p>
            <a:r>
              <a:rPr lang="en-US" altLang="en-US" dirty="0"/>
              <a:t>4.  One who thinks that a half-hearted commitment to Christ is sufficient.</a:t>
            </a:r>
          </a:p>
          <a:p>
            <a:r>
              <a:rPr lang="en-US" altLang="en-US" dirty="0"/>
              <a:t>5.  One who has only a form of godliness.</a:t>
            </a:r>
          </a:p>
          <a:p>
            <a:endParaRPr lang="en-US" b="0" dirty="0"/>
          </a:p>
          <a:p>
            <a:r>
              <a:rPr lang="en-US" b="1" dirty="0"/>
              <a:t>Q5: How would you describe someone who is “on fire” for Jesus?</a:t>
            </a:r>
          </a:p>
          <a:p>
            <a:r>
              <a:rPr lang="en-US" altLang="en-US" dirty="0"/>
              <a:t>1.  Willing to endure persecution for Christ,</a:t>
            </a:r>
          </a:p>
          <a:p>
            <a:r>
              <a:rPr lang="en-US" altLang="en-US" dirty="0"/>
              <a:t>2.  Live in total allegiance to His lordship,</a:t>
            </a:r>
          </a:p>
          <a:p>
            <a:r>
              <a:rPr lang="en-US" altLang="en-US" dirty="0"/>
              <a:t>3.  Understand and keep all His teachings,</a:t>
            </a:r>
          </a:p>
          <a:p>
            <a:r>
              <a:rPr lang="en-US" altLang="en-US" dirty="0"/>
              <a:t>4.  Give evidence of agape love through Him,</a:t>
            </a:r>
          </a:p>
          <a:p>
            <a:r>
              <a:rPr lang="en-US" altLang="en-US" dirty="0"/>
              <a:t>5.  Bear fruit by creating other disciples.</a:t>
            </a:r>
          </a:p>
          <a:p>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63257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did Laodicea see itself?</a:t>
            </a:r>
          </a:p>
          <a:p>
            <a:pPr marL="274320" indent="-274320"/>
            <a:r>
              <a:rPr lang="en-US" dirty="0"/>
              <a:t>1.  Rich and increased with goods and in need of nothing.</a:t>
            </a:r>
          </a:p>
          <a:p>
            <a:pPr marL="274320" indent="-274320"/>
            <a:r>
              <a:rPr lang="en-US" dirty="0"/>
              <a:t>2.  They saw themselves as doing just fine.</a:t>
            </a:r>
          </a:p>
          <a:p>
            <a:pPr marL="274320" indent="-274320"/>
            <a:endParaRPr lang="en-US" dirty="0"/>
          </a:p>
          <a:p>
            <a:pPr marL="274320" indent="-274320"/>
            <a:r>
              <a:rPr lang="en-US" b="1" dirty="0"/>
              <a:t>Q2: How did Jesus see them?</a:t>
            </a:r>
          </a:p>
          <a:p>
            <a:pPr marL="274320" indent="-274320"/>
            <a:r>
              <a:rPr lang="en-US" dirty="0"/>
              <a:t>1.  Wretched, miserable, poor, blind, and naked.</a:t>
            </a:r>
          </a:p>
          <a:p>
            <a:pPr marL="274320" indent="-274320"/>
            <a:r>
              <a:rPr lang="en-US" altLang="en-US" dirty="0"/>
              <a:t>2.  They were proud of their riches; He saw them in spiritual poverty.</a:t>
            </a:r>
          </a:p>
          <a:p>
            <a:pPr marL="274320" indent="-274320"/>
            <a:r>
              <a:rPr lang="en-US" altLang="en-US" dirty="0"/>
              <a:t>3.  They were proud of their black-wool cloth industry; He saw them as spiritually naked.</a:t>
            </a:r>
          </a:p>
          <a:p>
            <a:pPr marL="274320" indent="-274320"/>
            <a:r>
              <a:rPr lang="en-US" altLang="en-US" dirty="0"/>
              <a:t>4.  They were proud of their eye salve; He saw them as spiritually blind.</a:t>
            </a:r>
          </a:p>
          <a:p>
            <a:pPr marL="274320" indent="-274320"/>
            <a:endParaRPr lang="en-US" dirty="0"/>
          </a:p>
          <a:p>
            <a:pPr marL="274320" indent="-274320"/>
            <a:r>
              <a:rPr lang="en-US" b="1" dirty="0"/>
              <a:t>Q3: What remedy does Jesus prescribe for them?</a:t>
            </a:r>
          </a:p>
          <a:p>
            <a:pPr marL="274320" indent="-274320"/>
            <a:r>
              <a:rPr lang="en-US" dirty="0"/>
              <a:t>1.  Gold tried in the fire that they may be truly rich.</a:t>
            </a:r>
          </a:p>
          <a:p>
            <a:pPr marL="274320" indent="-274320"/>
            <a:r>
              <a:rPr lang="en-US" dirty="0"/>
              <a:t>2.  White raiment that they may be clothed.</a:t>
            </a:r>
          </a:p>
          <a:p>
            <a:pPr marL="274320" indent="-274320"/>
            <a:r>
              <a:rPr lang="en-US" dirty="0"/>
              <a:t>3.  Eye salve that they may see.</a:t>
            </a:r>
          </a:p>
          <a:p>
            <a:pPr marL="274320" indent="-274320"/>
            <a:r>
              <a:rPr lang="en-US" dirty="0"/>
              <a:t>4.  Do you see how this dovetails with the claims to fame of the city?</a:t>
            </a:r>
          </a:p>
          <a:p>
            <a:pPr marL="274320" indent="-274320"/>
            <a:r>
              <a:rPr lang="en-US" dirty="0"/>
              <a:t>5.  They were famous for their banking (gold), their black wool (rather than white raiment), and their eye salve.</a:t>
            </a:r>
          </a:p>
          <a:p>
            <a:pPr marL="274320" indent="-274320"/>
            <a:endParaRPr lang="en-US"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Q4:  What do you think is symbolized by the Gold, white raiment, and </a:t>
            </a:r>
            <a:r>
              <a:rPr lang="en-US" b="1" dirty="0" err="1"/>
              <a:t>eyesalve</a:t>
            </a:r>
            <a:r>
              <a:rPr lang="en-US" b="1" dirty="0"/>
              <a:t> prescribed by Jesus for the Laodicean church?</a:t>
            </a:r>
          </a:p>
          <a:p>
            <a:pPr marL="274320" indent="-274320"/>
            <a:r>
              <a:rPr lang="en-US" b="0" dirty="0"/>
              <a:t>1.  Most commentators agree that the gold tried in the fire represents genuine faith in Jesus.</a:t>
            </a:r>
          </a:p>
          <a:p>
            <a:pPr marL="274320" indent="-274320"/>
            <a:r>
              <a:rPr lang="en-US" sz="1200" b="1" i="0" u="none" strike="noStrike" kern="1200" dirty="0">
                <a:solidFill>
                  <a:schemeClr val="tx1"/>
                </a:solidFill>
                <a:effectLst/>
                <a:latin typeface="Arial" charset="0"/>
                <a:ea typeface="+mn-ea"/>
                <a:cs typeface="+mn-cs"/>
              </a:rPr>
              <a:t>1 Peter 1:7 (NIV)</a:t>
            </a:r>
          </a:p>
          <a:p>
            <a:pPr marL="731520" lvl="1" indent="-274320"/>
            <a:r>
              <a:rPr lang="en-US" sz="1200" b="1" i="0" u="none" strike="noStrike" kern="1200" baseline="30000" dirty="0">
                <a:solidFill>
                  <a:schemeClr val="tx1"/>
                </a:solidFill>
                <a:effectLst/>
                <a:latin typeface="Arial" charset="0"/>
                <a:ea typeface="+mn-ea"/>
                <a:cs typeface="+mn-cs"/>
              </a:rPr>
              <a:t>7 </a:t>
            </a:r>
            <a:r>
              <a:rPr lang="en-US" sz="1200" b="0" i="0" u="none" strike="noStrike" kern="1200" dirty="0">
                <a:solidFill>
                  <a:schemeClr val="tx1"/>
                </a:solidFill>
                <a:effectLst/>
                <a:latin typeface="Arial" charset="0"/>
                <a:ea typeface="+mn-ea"/>
                <a:cs typeface="+mn-cs"/>
              </a:rPr>
              <a:t>These [trials] have come so that the proven genuineness of your faith—of greater worth than gold, which perishes even though refined by fire—may result in praise, glory and honor when Jesus Christ is revealed.</a:t>
            </a:r>
          </a:p>
          <a:p>
            <a:pPr marL="274320" indent="-274320"/>
            <a:r>
              <a:rPr lang="en-US" b="0" dirty="0"/>
              <a:t>2.  The trials in life refine our faith like fire refines gold.</a:t>
            </a:r>
          </a:p>
          <a:p>
            <a:pPr marL="274320" indent="-274320"/>
            <a:r>
              <a:rPr lang="en-US" b="0" dirty="0"/>
              <a:t>3.  What does white raiment represent?</a:t>
            </a:r>
          </a:p>
          <a:p>
            <a:pPr marL="274320" indent="-274320"/>
            <a:r>
              <a:rPr lang="en-US" b="0" dirty="0"/>
              <a:t>4.  It represents the righteousness of Christ in which we must be clothed.</a:t>
            </a:r>
          </a:p>
          <a:p>
            <a:r>
              <a:rPr lang="en-US" sz="1200" b="1" i="0" u="none" strike="noStrike" kern="1200" dirty="0">
                <a:solidFill>
                  <a:schemeClr val="tx1"/>
                </a:solidFill>
                <a:effectLst/>
                <a:latin typeface="Arial" charset="0"/>
                <a:ea typeface="+mn-ea"/>
                <a:cs typeface="+mn-cs"/>
              </a:rPr>
              <a:t>Revelation 7:14 (NIV)</a:t>
            </a:r>
          </a:p>
          <a:p>
            <a:pPr lvl="1"/>
            <a:r>
              <a:rPr lang="en-US" sz="1200" b="1" i="0" u="none" strike="noStrike" kern="1200" baseline="30000" dirty="0">
                <a:solidFill>
                  <a:schemeClr val="tx1"/>
                </a:solidFill>
                <a:effectLst/>
                <a:latin typeface="Arial" charset="0"/>
                <a:ea typeface="+mn-ea"/>
                <a:cs typeface="+mn-cs"/>
              </a:rPr>
              <a:t>14 </a:t>
            </a:r>
            <a:r>
              <a:rPr lang="en-US" sz="1200" b="0" i="0" u="none" strike="noStrike" kern="1200" dirty="0">
                <a:solidFill>
                  <a:schemeClr val="tx1"/>
                </a:solidFill>
                <a:effectLst/>
                <a:latin typeface="Arial" charset="0"/>
                <a:ea typeface="+mn-ea"/>
                <a:cs typeface="+mn-cs"/>
              </a:rPr>
              <a:t>… And he said, “These are they who have come out of the great tribulation; they have washed their robes and made them white in the blood of the Lamb. </a:t>
            </a:r>
          </a:p>
          <a:p>
            <a:pPr marL="274320" indent="-274320"/>
            <a:r>
              <a:rPr lang="en-US" b="0" dirty="0"/>
              <a:t>5.  From Jesus’ parable of the wedding feast, everyone at the marriage of the Lamb must have on a wedding garment provided by God.</a:t>
            </a:r>
          </a:p>
          <a:p>
            <a:pPr marL="274320" indent="-274320"/>
            <a:r>
              <a:rPr lang="en-US" b="0" dirty="0"/>
              <a:t>6.  That garment represents the righteousness of Christ imputed to our account.</a:t>
            </a:r>
          </a:p>
          <a:p>
            <a:pPr marL="274320" indent="-274320"/>
            <a:r>
              <a:rPr lang="en-US" b="0" dirty="0"/>
              <a:t>7.  How about the eye salve?</a:t>
            </a:r>
          </a:p>
          <a:p>
            <a:pPr marL="274320" indent="-274320"/>
            <a:r>
              <a:rPr lang="en-US" b="0" dirty="0"/>
              <a:t>8.  Jesus specifies anointing our eyes with eye salve.</a:t>
            </a:r>
          </a:p>
          <a:p>
            <a:pPr marL="274320" indent="-274320"/>
            <a:r>
              <a:rPr lang="en-US" b="0" dirty="0"/>
              <a:t>9.  Anointing usually refers to oil which is a symbol of the Holy Spirit.</a:t>
            </a:r>
          </a:p>
          <a:p>
            <a:r>
              <a:rPr lang="en-US" sz="1200" b="1" i="0" u="none" strike="noStrike" kern="1200" dirty="0">
                <a:solidFill>
                  <a:schemeClr val="tx1"/>
                </a:solidFill>
                <a:effectLst/>
                <a:latin typeface="Arial" charset="0"/>
                <a:ea typeface="+mn-ea"/>
                <a:cs typeface="+mn-cs"/>
              </a:rPr>
              <a:t>Acts 10:38 (NKJV)</a:t>
            </a:r>
          </a:p>
          <a:p>
            <a:pPr lvl="1"/>
            <a:r>
              <a:rPr lang="en-US" sz="1200" b="1" i="0" u="none" strike="noStrike" kern="1200" baseline="30000" dirty="0">
                <a:solidFill>
                  <a:schemeClr val="tx1"/>
                </a:solidFill>
                <a:effectLst/>
                <a:latin typeface="Arial" charset="0"/>
                <a:ea typeface="+mn-ea"/>
                <a:cs typeface="+mn-cs"/>
              </a:rPr>
              <a:t>38 </a:t>
            </a:r>
            <a:r>
              <a:rPr lang="en-US" sz="1200" b="0" i="0" u="none" strike="noStrike" kern="1200" dirty="0">
                <a:solidFill>
                  <a:schemeClr val="tx1"/>
                </a:solidFill>
                <a:effectLst/>
                <a:latin typeface="Arial" charset="0"/>
                <a:ea typeface="+mn-ea"/>
                <a:cs typeface="+mn-cs"/>
              </a:rPr>
              <a:t>how God anointed Jesus of Nazareth with the Holy Spirit and with power, who went about doing good and healing all who were oppressed by the devil, for God was with Him. </a:t>
            </a:r>
          </a:p>
          <a:p>
            <a:pPr marL="274320" indent="-274320"/>
            <a:r>
              <a:rPr lang="en-US" b="0" dirty="0"/>
              <a:t>10. So Jesus’ prescription for the Laodicean church is to be anointed by the HS.</a:t>
            </a:r>
          </a:p>
          <a:p>
            <a:pPr marL="274320" indent="-274320"/>
            <a:r>
              <a:rPr lang="en-US" b="0" dirty="0"/>
              <a:t>11. This will open their eyes to the truth of God’s word and allow them to see their real condition.</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134234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What is the door on which Jesus is knocking?</a:t>
            </a:r>
          </a:p>
          <a:p>
            <a:pPr marL="274320" indent="-274320"/>
            <a:r>
              <a:rPr lang="en-US" altLang="en-US" dirty="0"/>
              <a:t>1.  We think of it as the door of our hearts.</a:t>
            </a:r>
          </a:p>
          <a:p>
            <a:pPr marL="274320" indent="-274320"/>
            <a:r>
              <a:rPr lang="en-US" altLang="en-US" dirty="0"/>
              <a:t>2.  It is actually a choice that we make to love Jesus and allow Him to be our Savior or not.</a:t>
            </a:r>
          </a:p>
          <a:p>
            <a:pPr marL="274320" indent="-274320"/>
            <a:r>
              <a:rPr lang="en-US" altLang="en-US" dirty="0"/>
              <a:t>3.  Jesus is asking us to say yes to Him and open the door of our hearts to Him.</a:t>
            </a:r>
          </a:p>
          <a:p>
            <a:pPr marL="274320" indent="-274320"/>
            <a:endParaRPr lang="en-US" altLang="en-US" dirty="0"/>
          </a:p>
          <a:p>
            <a:pPr marL="274320" indent="-274320"/>
            <a:r>
              <a:rPr lang="en-US" altLang="en-US" b="1" dirty="0"/>
              <a:t>Q2:  What else is Jesus doing besides knocking?</a:t>
            </a:r>
          </a:p>
          <a:p>
            <a:pPr marL="274320" indent="-274320"/>
            <a:r>
              <a:rPr lang="en-US" altLang="en-US" dirty="0"/>
              <a:t>1.  He’s saying something.</a:t>
            </a:r>
          </a:p>
          <a:p>
            <a:pPr marL="274320" indent="-274320"/>
            <a:r>
              <a:rPr lang="en-US" altLang="en-US" dirty="0"/>
              <a:t>2.  We need to hear his voice and listen to what He is saying.</a:t>
            </a:r>
          </a:p>
          <a:p>
            <a:pPr marL="274320" indent="-274320"/>
            <a:r>
              <a:rPr lang="en-US" altLang="en-US" dirty="0"/>
              <a:t>3.  How do we hear the voice of Jesus?</a:t>
            </a:r>
          </a:p>
          <a:p>
            <a:pPr marL="274320" indent="-274320"/>
            <a:r>
              <a:rPr lang="en-US" altLang="en-US" dirty="0"/>
              <a:t>4.  We hear it through the word of God and the testimony of Jesus: the holy scriptures.</a:t>
            </a:r>
          </a:p>
          <a:p>
            <a:pPr marL="274320" indent="-274320"/>
            <a:r>
              <a:rPr lang="en-US" altLang="en-US" dirty="0"/>
              <a:t>5.  It is in the word of God that we come to understand the gospel of righteousness by faith.</a:t>
            </a:r>
          </a:p>
          <a:p>
            <a:pPr marL="274320" indent="-274320"/>
            <a:r>
              <a:rPr lang="en-US" sz="1200" b="1" i="0" u="none" strike="noStrike" kern="1200" dirty="0">
                <a:solidFill>
                  <a:schemeClr val="tx1"/>
                </a:solidFill>
                <a:effectLst/>
                <a:latin typeface="Arial" charset="0"/>
                <a:ea typeface="+mn-ea"/>
                <a:cs typeface="+mn-cs"/>
              </a:rPr>
              <a:t>Romans 10:17 (NLT)</a:t>
            </a:r>
          </a:p>
          <a:p>
            <a:pPr marL="731520" lvl="2" indent="-274320"/>
            <a:r>
              <a:rPr lang="en-US" sz="1200" b="1" i="0" u="none" strike="noStrike" kern="1200" baseline="30000" dirty="0">
                <a:solidFill>
                  <a:schemeClr val="tx1"/>
                </a:solidFill>
                <a:effectLst/>
                <a:latin typeface="Arial" charset="0"/>
                <a:ea typeface="+mn-ea"/>
                <a:cs typeface="+mn-cs"/>
              </a:rPr>
              <a:t>17 </a:t>
            </a:r>
            <a:r>
              <a:rPr lang="en-US" sz="1200" b="0" i="0" u="none" strike="noStrike" kern="1200" dirty="0">
                <a:solidFill>
                  <a:schemeClr val="tx1"/>
                </a:solidFill>
                <a:effectLst/>
                <a:latin typeface="Arial" charset="0"/>
                <a:ea typeface="+mn-ea"/>
                <a:cs typeface="+mn-cs"/>
              </a:rPr>
              <a:t>So faith comes from hearing, that is, hearing the Good News about Christ.</a:t>
            </a:r>
          </a:p>
          <a:p>
            <a:pPr marL="274320" indent="-274320"/>
            <a:r>
              <a:rPr lang="en-US" altLang="en-US" dirty="0"/>
              <a:t>6.  When the HS gives us a true understanding of the gospel, we will recognize our need for Christ.</a:t>
            </a:r>
          </a:p>
          <a:p>
            <a:pPr marL="274320" indent="-274320"/>
            <a:r>
              <a:rPr lang="en-US" altLang="en-US" dirty="0"/>
              <a:t>7.  We must then make the choice of whether or not to invite Him into our hearts to be our Savior and Lord.</a:t>
            </a:r>
          </a:p>
          <a:p>
            <a:pPr marL="274320" indent="-274320"/>
            <a:endParaRPr lang="en-US" alt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2325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How much good fruit can we bear without Jesus?</a:t>
            </a:r>
          </a:p>
          <a:p>
            <a:pPr marL="274320" indent="-274320"/>
            <a:r>
              <a:rPr lang="en-US" b="0" dirty="0"/>
              <a:t>1.  None!</a:t>
            </a:r>
          </a:p>
          <a:p>
            <a:pPr marL="274320" indent="-274320"/>
            <a:endParaRPr lang="en-US" b="0" dirty="0"/>
          </a:p>
          <a:p>
            <a:pPr marL="274320" indent="-274320"/>
            <a:r>
              <a:rPr lang="en-US" b="1" dirty="0"/>
              <a:t>Q2:  How much good fruit can we bear if we abide in Him?</a:t>
            </a:r>
          </a:p>
          <a:p>
            <a:pPr marL="274320" indent="-274320"/>
            <a:r>
              <a:rPr lang="en-US" b="0" dirty="0"/>
              <a:t>1.  Much!</a:t>
            </a:r>
          </a:p>
          <a:p>
            <a:pPr marL="274320" indent="-274320"/>
            <a:r>
              <a:rPr lang="en-US" b="1" dirty="0"/>
              <a:t>2.  The secret of fruit bearing is abiding in Jesus.</a:t>
            </a:r>
          </a:p>
          <a:p>
            <a:pPr marL="274320" indent="-274320"/>
            <a:endParaRPr lang="en-US" b="1" dirty="0"/>
          </a:p>
          <a:p>
            <a:pPr marL="274320" indent="-274320"/>
            <a:r>
              <a:rPr lang="en-US" b="1" dirty="0"/>
              <a:t>Q3:  What kind of a connection do we, the branches, need to Him, the vine?</a:t>
            </a:r>
          </a:p>
          <a:p>
            <a:pPr marL="274320" indent="-274320"/>
            <a:r>
              <a:rPr lang="en-US" b="0" dirty="0"/>
              <a:t>1.  It needs to be a constant connection, not one that is here today and gone tomorrow.</a:t>
            </a:r>
          </a:p>
          <a:p>
            <a:pPr marL="274320" indent="-274320"/>
            <a:r>
              <a:rPr lang="en-US" b="0" dirty="0"/>
              <a:t>2.  To abide in Him means to stay connected to Him in a constant living, loving relationship.</a:t>
            </a:r>
          </a:p>
          <a:p>
            <a:pPr marL="274320" indent="-274320"/>
            <a:r>
              <a:rPr lang="en-US" altLang="en-US" b="0" dirty="0"/>
              <a:t>3.  So Jesus is here speaking of a relationship in which we abide in Christ and He abides in us.</a:t>
            </a:r>
          </a:p>
          <a:p>
            <a:pPr marL="274320" indent="-274320"/>
            <a:r>
              <a:rPr lang="en-US" altLang="en-US" b="0" dirty="0"/>
              <a:t>4.  This speaks of a continual awareness of the presence of God as we live moment by moment.</a:t>
            </a:r>
          </a:p>
          <a:p>
            <a:pPr marL="274320" indent="-274320"/>
            <a:r>
              <a:rPr lang="en-US" altLang="en-US" b="0" dirty="0"/>
              <a:t>5.  It is being in an attitude of surrender, praying and sharing our life with Jesus through His indwelling HS.</a:t>
            </a:r>
          </a:p>
          <a:p>
            <a:pPr marL="274320" indent="-274320"/>
            <a:r>
              <a:rPr lang="en-US" altLang="en-US" b="0" dirty="0"/>
              <a:t>6.  It is putting into practice Paul’s challenge to the Thessalonians:</a:t>
            </a:r>
          </a:p>
          <a:p>
            <a:pPr marL="274320" indent="-274320"/>
            <a:r>
              <a:rPr lang="en-US" altLang="en-US" b="1" dirty="0"/>
              <a:t>1 Thessalonians 5:16-18 ESV</a:t>
            </a:r>
            <a:r>
              <a:rPr lang="en-US" altLang="en-US" b="0" dirty="0"/>
              <a:t> - 16 Rejoice always, 17 pray without ceasing, 18 give thanks in all circumstances; for this is the will of God in Christ Jesus for you.</a:t>
            </a:r>
          </a:p>
          <a:p>
            <a:pPr marL="274320" indent="-274320"/>
            <a:endParaRPr lang="en-US" b="0" dirty="0"/>
          </a:p>
          <a:p>
            <a:pPr marL="274320" indent="-274320"/>
            <a:r>
              <a:rPr lang="en-US" b="1" dirty="0"/>
              <a:t>Q4:  What does it mean to bear fruit?</a:t>
            </a:r>
          </a:p>
          <a:p>
            <a:pPr marL="274320" indent="-274320"/>
            <a:r>
              <a:rPr lang="en-US" b="0" dirty="0"/>
              <a:t>1.  We can think of a couple of possibilities.</a:t>
            </a:r>
          </a:p>
          <a:p>
            <a:pPr marL="274320" indent="-274320"/>
            <a:r>
              <a:rPr lang="en-US" b="0" dirty="0"/>
              <a:t>2.  First, when we have a living relationship with Christ, we bear the fruit of the Spirit.</a:t>
            </a:r>
          </a:p>
          <a:p>
            <a:pPr marL="274320" indent="-274320"/>
            <a:r>
              <a:rPr lang="en-US" b="0" dirty="0"/>
              <a:t>3.  The Holy Spirit is like the sap that flows into the branches and produces the fruit of the spirit: love, joy, peace, patience, kindness, goodness, faithfulness, gentleness, and self-control.</a:t>
            </a:r>
          </a:p>
          <a:p>
            <a:pPr marL="274320" indent="-274320"/>
            <a:r>
              <a:rPr lang="en-US" b="0" dirty="0"/>
              <a:t>4.  All of the fruit should be growing in Christians that have a constant connection with Jesus and are abiding in Him.</a:t>
            </a:r>
          </a:p>
          <a:p>
            <a:pPr marL="274320" indent="-274320"/>
            <a:r>
              <a:rPr lang="en-US" b="0" dirty="0"/>
              <a:t>5.  Second, we can bear fruit in sharing the love of Jesus with others and bringing them to be disciples too.</a:t>
            </a:r>
          </a:p>
          <a:p>
            <a:pPr marL="274320" indent="-274320"/>
            <a:r>
              <a:rPr lang="en-US" b="0" dirty="0"/>
              <a:t>6.  As born-again Christians, we have been given the ministry of reconciliation as ambassadors for Christ, calling everyone to be reconciled to God.</a:t>
            </a:r>
          </a:p>
          <a:p>
            <a:pPr marL="274320" indent="-274320"/>
            <a:r>
              <a:rPr lang="en-US" b="0" dirty="0"/>
              <a:t>7.  Bearing good fruit is becoming more like Jesus in the way we live.</a:t>
            </a:r>
          </a:p>
          <a:p>
            <a:pPr marL="274320" indent="-274320"/>
            <a:r>
              <a:rPr lang="en-US" b="0" dirty="0"/>
              <a:t>8.  In this metaphor, the only way we can do that is to abide in Him.</a:t>
            </a:r>
          </a:p>
          <a:p>
            <a:pPr marL="274320" indent="-274320"/>
            <a:r>
              <a:rPr lang="en-US" b="0" dirty="0"/>
              <a:t>9.  And when we do that, the promise of this verse is that we will become more like Him in character.</a:t>
            </a:r>
          </a:p>
          <a:p>
            <a:pPr marL="274320" indent="-274320"/>
            <a:endParaRPr lang="en-US" b="0" dirty="0"/>
          </a:p>
          <a:p>
            <a:pPr marL="274320" indent="-274320"/>
            <a:r>
              <a:rPr lang="en-US" b="1" dirty="0"/>
              <a:t>Q5:  What part does the Holy Spirit play in abiding in Jesus?</a:t>
            </a:r>
          </a:p>
          <a:p>
            <a:pPr marL="274320" indent="-274320"/>
            <a:r>
              <a:rPr lang="en-US" altLang="en-US" b="0" dirty="0"/>
              <a:t>1.  It is through the HS that we abide in Jesus and He abides in us.</a:t>
            </a:r>
          </a:p>
          <a:p>
            <a:pPr marL="274320" indent="-274320"/>
            <a:r>
              <a:rPr lang="en-US" altLang="en-US" b="0" dirty="0"/>
              <a:t>2.  The HS is Christ’s representative, the Helper that Jesus sent as His replacement.</a:t>
            </a:r>
          </a:p>
          <a:p>
            <a:pPr marL="274320" indent="-274320"/>
            <a:r>
              <a:rPr lang="en-US" altLang="en-US" b="0" dirty="0"/>
              <a:t>3.  It is through the HS that we speak to Jesus and He speaks to us.</a:t>
            </a:r>
          </a:p>
          <a:p>
            <a:pPr marL="274320" indent="-274320"/>
            <a:r>
              <a:rPr lang="en-US" altLang="en-US" b="0" dirty="0"/>
              <a:t>4.  Abiding in Jesus is inviting Jesus to come into our hearts and walk with us.</a:t>
            </a:r>
          </a:p>
          <a:p>
            <a:pPr marL="274320" indent="-274320"/>
            <a:r>
              <a:rPr lang="en-US" altLang="en-US" b="0" dirty="0"/>
              <a:t>5.  And Jesus does that by sending the HS as His representative to dwell in us.</a:t>
            </a:r>
          </a:p>
          <a:p>
            <a:pPr marL="274320" indent="-274320"/>
            <a:r>
              <a:rPr lang="en-US" altLang="en-US" b="0" dirty="0"/>
              <a:t>6.  When we think of Jesus present with us moment by moment, it is the HS that is present in His place.</a:t>
            </a:r>
          </a:p>
          <a:p>
            <a:pPr marL="274320" indent="-274320"/>
            <a:r>
              <a:rPr lang="en-US" altLang="en-US" b="0" dirty="0"/>
              <a:t>7.  Christ can live His life in us through the presence of the HS if we allow Him to have control.</a:t>
            </a:r>
          </a:p>
          <a:p>
            <a:pPr marL="274320" indent="-274320"/>
            <a:endParaRPr lang="en-US" altLang="en-US" b="0" dirty="0"/>
          </a:p>
        </p:txBody>
      </p:sp>
    </p:spTree>
    <p:extLst>
      <p:ext uri="{BB962C8B-B14F-4D97-AF65-F5344CB8AC3E}">
        <p14:creationId xmlns:p14="http://schemas.microsoft.com/office/powerpoint/2010/main" val="109586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proves that we are disciples and followers of Jesus?</a:t>
            </a:r>
          </a:p>
          <a:p>
            <a:pPr marL="274320" indent="-274320"/>
            <a:r>
              <a:rPr lang="en-US" dirty="0"/>
              <a:t>1.  Is there any good fruit in our lives?</a:t>
            </a:r>
          </a:p>
          <a:p>
            <a:pPr marL="274320" indent="-274320"/>
            <a:r>
              <a:rPr lang="en-US" dirty="0"/>
              <a:t>2.  Jesus said, </a:t>
            </a:r>
          </a:p>
          <a:p>
            <a:pPr marL="274320" indent="-274320"/>
            <a:r>
              <a:rPr lang="en-US" b="1" dirty="0"/>
              <a:t>Matthew 7:19-20 KJV</a:t>
            </a:r>
            <a:r>
              <a:rPr lang="en-US" dirty="0"/>
              <a:t> - Every tree that bringeth not forth good fruit is hewn down, and cast into the fire. 20 Wherefore by their fruits ye shall know them.  </a:t>
            </a:r>
          </a:p>
          <a:p>
            <a:pPr marL="274320" indent="-274320"/>
            <a:r>
              <a:rPr lang="en-US" dirty="0"/>
              <a:t>3.  A good tree brings forth good fruit; a corrupt tree brings forth evil fruit.</a:t>
            </a:r>
          </a:p>
          <a:p>
            <a:pPr marL="274320" indent="-274320"/>
            <a:r>
              <a:rPr lang="en-US" dirty="0"/>
              <a:t>4.  When we bear good fruit, we bring glory to God and make Him look good.</a:t>
            </a:r>
          </a:p>
          <a:p>
            <a:pPr marL="274320" indent="-274320"/>
            <a:r>
              <a:rPr lang="en-US" dirty="0"/>
              <a:t>5.  And this is evidence that we are disciples, students, followers, of Jesus.</a:t>
            </a:r>
          </a:p>
          <a:p>
            <a:pPr marL="274320" indent="-274320"/>
            <a:r>
              <a:rPr lang="en-US" dirty="0"/>
              <a:t>6.  Bringing glory to God is the aim of every true Christian.</a:t>
            </a:r>
          </a:p>
          <a:p>
            <a:pPr marL="274320" indent="-274320"/>
            <a:r>
              <a:rPr lang="en-US" dirty="0"/>
              <a:t>7.  Paul wrote:</a:t>
            </a:r>
          </a:p>
          <a:p>
            <a:pPr marL="274320" indent="-274320"/>
            <a:r>
              <a:rPr lang="en-US" b="1" dirty="0"/>
              <a:t>1 Corinthians 10:31 KJV</a:t>
            </a:r>
            <a:r>
              <a:rPr lang="en-US" dirty="0"/>
              <a:t> - Whether therefore ye eat, or drink, or whatsoever ye do, do all to the glory of God.</a:t>
            </a:r>
          </a:p>
          <a:p>
            <a:pPr marL="274320" indent="-274320"/>
            <a:r>
              <a:rPr lang="en-US" dirty="0"/>
              <a:t>8.  And God is glorified when we bear much fruit.</a:t>
            </a:r>
          </a:p>
          <a:p>
            <a:pPr marL="274320" indent="-27432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7507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the key to bearing good fruit to the glory of God and showing we are disciples of Jesus?</a:t>
            </a:r>
          </a:p>
          <a:p>
            <a:pPr marL="274320" indent="-274320"/>
            <a:r>
              <a:rPr lang="en-US" altLang="en-US" b="0" dirty="0"/>
              <a:t>1.  The key to fruit bearing is abiding in Jesus.</a:t>
            </a:r>
          </a:p>
          <a:p>
            <a:pPr marL="274320" indent="-274320"/>
            <a:r>
              <a:rPr lang="en-US" altLang="en-US" b="0" dirty="0"/>
              <a:t>2.  It is through the HS that we abide in Jesus and He abides in us.</a:t>
            </a:r>
          </a:p>
          <a:p>
            <a:pPr marL="274320" indent="-274320"/>
            <a:r>
              <a:rPr lang="en-US" altLang="en-US" b="0" dirty="0"/>
              <a:t>3.  The HS is Christ’s representative.</a:t>
            </a:r>
          </a:p>
          <a:p>
            <a:pPr marL="274320" indent="-274320"/>
            <a:r>
              <a:rPr lang="en-US" altLang="en-US" b="0" dirty="0"/>
              <a:t>4.  It is through the HS that we speak to Jesus and He speaks to us.</a:t>
            </a:r>
          </a:p>
          <a:p>
            <a:pPr marL="274320" indent="-274320"/>
            <a:r>
              <a:rPr lang="en-US" altLang="en-US" b="0" dirty="0"/>
              <a:t>5.  Abiding in Jesus is inviting Jesus to come into our hearts and walk with us.</a:t>
            </a:r>
          </a:p>
          <a:p>
            <a:pPr marL="274320" indent="-274320"/>
            <a:r>
              <a:rPr lang="en-US" altLang="en-US" b="0" dirty="0"/>
              <a:t>6.  And Jesus does that by sending the HS as His representative to dwell in us.</a:t>
            </a:r>
          </a:p>
          <a:p>
            <a:pPr marL="274320" indent="-274320"/>
            <a:r>
              <a:rPr lang="en-US" altLang="en-US" b="0" dirty="0"/>
              <a:t>7.  When we think of Jesus present with us moment by moment, it is the HS that is present in His place.</a:t>
            </a:r>
          </a:p>
          <a:p>
            <a:pPr marL="274320" indent="-274320"/>
            <a:r>
              <a:rPr lang="en-US" altLang="en-US" b="0" dirty="0"/>
              <a:t>8.  Christ can live His life in us through the presence of the HS if we allow Him to have control.</a:t>
            </a:r>
          </a:p>
          <a:p>
            <a:pPr marL="274320" indent="-274320"/>
            <a:endParaRPr lang="en-US" altLang="en-US" b="0" dirty="0"/>
          </a:p>
          <a:p>
            <a:pPr marL="274320" indent="-274320"/>
            <a:r>
              <a:rPr lang="en-US" altLang="en-US" b="1" dirty="0"/>
              <a:t>Q2:  What does it mean to abide?</a:t>
            </a:r>
          </a:p>
          <a:p>
            <a:pPr marL="274320" indent="-274320"/>
            <a:r>
              <a:rPr lang="en-US" altLang="en-US" b="0" dirty="0"/>
              <a:t>1.  It means to stay, to dwell, to remain, to tarry, not to depart.</a:t>
            </a:r>
          </a:p>
          <a:p>
            <a:pPr marL="274320" indent="-274320"/>
            <a:r>
              <a:rPr lang="en-US" altLang="en-US" b="0" dirty="0"/>
              <a:t>2.  So Jesus is here speaking of a relationship in which we abide in Christ and He abides in us.</a:t>
            </a:r>
          </a:p>
          <a:p>
            <a:pPr marL="274320" indent="-274320"/>
            <a:r>
              <a:rPr lang="en-US" altLang="en-US" b="0" dirty="0"/>
              <a:t>3.  This speaks of a continual awareness of the presence of God as we live moment by moment.</a:t>
            </a:r>
          </a:p>
          <a:p>
            <a:pPr marL="274320" indent="-274320"/>
            <a:r>
              <a:rPr lang="en-US" altLang="en-US" b="0" dirty="0"/>
              <a:t>4.  It is being in an attitude of surrender, praying and sharing our life with Jesus through His indwelling HS.</a:t>
            </a:r>
          </a:p>
          <a:p>
            <a:pPr marL="274320" indent="-274320"/>
            <a:r>
              <a:rPr lang="en-US" altLang="en-US" b="0" dirty="0"/>
              <a:t>5.  It is putting into practice Paul’s challenge to the Thessalonians:</a:t>
            </a:r>
          </a:p>
          <a:p>
            <a:pPr marL="274320" indent="-274320"/>
            <a:r>
              <a:rPr lang="en-US" altLang="en-US" b="1" dirty="0"/>
              <a:t>1 Thessalonians 5:16-18 ESV</a:t>
            </a:r>
            <a:r>
              <a:rPr lang="en-US" altLang="en-US" b="0" dirty="0"/>
              <a:t> - 16 Rejoice always, 17 pray without ceasing, 18 give thanks in all circumstances; for this is the will of God in Christ Jesus for you.</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1585586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What is the key to abiding in the love of Jesus?</a:t>
            </a:r>
          </a:p>
          <a:p>
            <a:pPr marL="274320" indent="-274320"/>
            <a:r>
              <a:rPr lang="en-US" altLang="en-US" b="0" dirty="0"/>
              <a:t>1.  The key to abiding in the love of Jesus is obeying His commandments.  </a:t>
            </a:r>
          </a:p>
          <a:p>
            <a:pPr marL="274320" indent="-274320"/>
            <a:r>
              <a:rPr lang="en-US" altLang="en-US" b="0" dirty="0"/>
              <a:t>2.  Sin destroys our fellowship with God.</a:t>
            </a:r>
          </a:p>
          <a:p>
            <a:pPr marL="274320" indent="-274320"/>
            <a:r>
              <a:rPr lang="en-US" altLang="en-US" b="0" dirty="0"/>
              <a:t>3.  Obeying all the commandments because we love Jesus keeps us in fellowship with our Lord through the HS.</a:t>
            </a:r>
          </a:p>
          <a:p>
            <a:r>
              <a:rPr lang="en-US" b="1" dirty="0"/>
              <a:t>John 15:14 (ESV)</a:t>
            </a:r>
          </a:p>
          <a:p>
            <a:pPr lvl="1"/>
            <a:r>
              <a:rPr lang="en-US" baseline="30000" dirty="0"/>
              <a:t>14 </a:t>
            </a:r>
            <a:r>
              <a:rPr lang="en-US" dirty="0"/>
              <a:t>You are My friends </a:t>
            </a:r>
            <a:r>
              <a:rPr lang="en-US" b="1" dirty="0"/>
              <a:t>if</a:t>
            </a:r>
            <a:r>
              <a:rPr lang="en-US" dirty="0"/>
              <a:t> you do what I command you. </a:t>
            </a:r>
          </a:p>
          <a:p>
            <a:pPr marL="274320" indent="-274320"/>
            <a:r>
              <a:rPr lang="en-US" altLang="en-US" b="0" dirty="0"/>
              <a:t>4.  The flip side of that is that if we break the commandments, that breaks our friendship with the Lord.</a:t>
            </a:r>
          </a:p>
          <a:p>
            <a:pPr marL="274320" indent="-274320"/>
            <a:r>
              <a:rPr lang="en-US" altLang="en-US" b="0" dirty="0"/>
              <a:t>5.  So, to keep abiding in the love of Jesus we need to keep obeying the commandments.</a:t>
            </a:r>
          </a:p>
          <a:p>
            <a:pPr marL="274320" indent="-274320"/>
            <a:r>
              <a:rPr lang="en-US" altLang="en-US" b="0" dirty="0"/>
              <a:t>6.  That means we need to keep living in love toward God and others.</a:t>
            </a:r>
          </a:p>
          <a:p>
            <a:pPr marL="274320" indent="-274320"/>
            <a:r>
              <a:rPr lang="en-US" altLang="en-US" b="0" dirty="0"/>
              <a:t>7.  Paul writes to the Corinthians:</a:t>
            </a:r>
          </a:p>
          <a:p>
            <a:pPr marL="274320" indent="-274320"/>
            <a:r>
              <a:rPr lang="en-US" altLang="en-US" b="1" dirty="0"/>
              <a:t>1 Corinthians 16:14 NKJV </a:t>
            </a:r>
            <a:r>
              <a:rPr lang="en-US" altLang="en-US" b="0" dirty="0"/>
              <a:t>- Let all that you do be done with love.</a:t>
            </a:r>
          </a:p>
          <a:p>
            <a:pPr marL="274320" indent="-274320"/>
            <a:r>
              <a:rPr lang="en-US" altLang="en-US" b="0" dirty="0"/>
              <a:t>8.  And to the Romans he writes.</a:t>
            </a:r>
          </a:p>
          <a:p>
            <a:pPr marL="274320" indent="-274320"/>
            <a:r>
              <a:rPr lang="en-US" altLang="en-US" b="1" dirty="0"/>
              <a:t>Romans 13:10 ESV </a:t>
            </a:r>
            <a:r>
              <a:rPr lang="en-US" altLang="en-US" b="0" dirty="0"/>
              <a:t>- Love does no wrong to a neighbor; therefore, love is the fulfilling of the law.</a:t>
            </a:r>
          </a:p>
          <a:p>
            <a:pPr marL="274320" indent="-274320"/>
            <a:r>
              <a:rPr lang="en-US" altLang="en-US" b="0" dirty="0"/>
              <a:t>9.  So here is the progression so far:</a:t>
            </a:r>
          </a:p>
          <a:p>
            <a:pPr marL="274320" indent="-274320"/>
            <a:r>
              <a:rPr lang="en-US" altLang="en-US" b="0" dirty="0"/>
              <a:t>10. We bear fruit by abiding in Jesus.</a:t>
            </a:r>
          </a:p>
          <a:p>
            <a:pPr marL="274320" indent="-274320"/>
            <a:r>
              <a:rPr lang="en-US" altLang="en-US" b="0" dirty="0"/>
              <a:t>11. We abide in Jesus by obeying His commandments to love.</a:t>
            </a:r>
          </a:p>
          <a:p>
            <a:pPr marL="274320" indent="-274320"/>
            <a:r>
              <a:rPr lang="en-US" altLang="en-US" b="0" dirty="0"/>
              <a:t>12. Let’s find the next secret on how to obey.</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2660997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What is the key to obeying Jesus’ commandments?</a:t>
            </a:r>
          </a:p>
          <a:p>
            <a:pPr marL="274320" indent="-274320"/>
            <a:r>
              <a:rPr lang="en-US" altLang="en-US" b="0" dirty="0"/>
              <a:t>1.  Remember what Jesus said in:</a:t>
            </a:r>
          </a:p>
          <a:p>
            <a:pPr marL="274320" indent="-274320"/>
            <a:r>
              <a:rPr lang="en-US" altLang="en-US" b="1" dirty="0"/>
              <a:t>John 14:15 ESV</a:t>
            </a:r>
            <a:r>
              <a:rPr lang="en-US" altLang="en-US" b="0" dirty="0"/>
              <a:t> - 15 "If you love me, you will keep my commandments.</a:t>
            </a:r>
          </a:p>
          <a:p>
            <a:pPr marL="274320" indent="-274320"/>
            <a:r>
              <a:rPr lang="en-US" altLang="en-US" b="0" dirty="0"/>
              <a:t>2.  That’s a promise!!  </a:t>
            </a:r>
          </a:p>
          <a:p>
            <a:pPr marL="274320" indent="-274320"/>
            <a:r>
              <a:rPr lang="en-US" altLang="en-US" b="0" dirty="0"/>
              <a:t>3.  If we love Jesus we </a:t>
            </a:r>
            <a:r>
              <a:rPr lang="en-US" altLang="en-US" b="1" dirty="0"/>
              <a:t>will</a:t>
            </a:r>
            <a:r>
              <a:rPr lang="en-US" altLang="en-US" b="0" dirty="0"/>
              <a:t> seek to keep His commandments.</a:t>
            </a:r>
          </a:p>
          <a:p>
            <a:pPr marL="274320" indent="-274320"/>
            <a:r>
              <a:rPr lang="en-US" altLang="en-US" b="0" dirty="0"/>
              <a:t>4.  Love is the motivation that makes obedience possible.</a:t>
            </a:r>
          </a:p>
          <a:p>
            <a:pPr marL="274320" indent="-274320"/>
            <a:endParaRPr lang="en-US" altLang="en-US" b="0" dirty="0"/>
          </a:p>
          <a:p>
            <a:pPr marL="274320" indent="-274320"/>
            <a:endParaRPr lang="en-US" alt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2281766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What is the key to loving Jesus?</a:t>
            </a:r>
          </a:p>
          <a:p>
            <a:pPr marL="274320" indent="-457200" eaLnBrk="1" hangingPunct="1">
              <a:buFont typeface="Arial" panose="020B0604020202020204" pitchFamily="34" charset="0"/>
              <a:buNone/>
            </a:pPr>
            <a:r>
              <a:rPr lang="en-US" altLang="en-US" dirty="0">
                <a:latin typeface="Arial" panose="020B0604020202020204" pitchFamily="34" charset="0"/>
              </a:rPr>
              <a:t>1.  The key to loving Jesus is to know Him as a friend.</a:t>
            </a:r>
          </a:p>
          <a:p>
            <a:pPr marL="274320" indent="-457200" eaLnBrk="1" hangingPunct="1">
              <a:buFont typeface="Arial" panose="020B0604020202020204" pitchFamily="34" charset="0"/>
              <a:buNone/>
            </a:pPr>
            <a:r>
              <a:rPr lang="en-US" altLang="en-US" dirty="0">
                <a:latin typeface="Arial" panose="020B0604020202020204" pitchFamily="34" charset="0"/>
              </a:rPr>
              <a:t>2.  The Lord doesn’t treat us as servants.  He treats us as friends.  </a:t>
            </a:r>
          </a:p>
          <a:p>
            <a:pPr marL="274320" indent="-457200" eaLnBrk="1" hangingPunct="1">
              <a:buFont typeface="Arial" panose="020B0604020202020204" pitchFamily="34" charset="0"/>
              <a:buNone/>
            </a:pPr>
            <a:r>
              <a:rPr lang="en-US" altLang="en-US" dirty="0">
                <a:latin typeface="Arial" panose="020B0604020202020204" pitchFamily="34" charset="0"/>
              </a:rPr>
              <a:t>3.  We can have no greater friend than Jesus.</a:t>
            </a:r>
          </a:p>
          <a:p>
            <a:pPr marL="274320" indent="-457200" eaLnBrk="1" hangingPunct="1">
              <a:buFont typeface="Arial" panose="020B0604020202020204" pitchFamily="34" charset="0"/>
              <a:buNone/>
            </a:pPr>
            <a:r>
              <a:rPr lang="en-US" altLang="en-US" dirty="0">
                <a:latin typeface="Arial" panose="020B0604020202020204" pitchFamily="34" charset="0"/>
              </a:rPr>
              <a:t>4.  No one loves us more than Jesus.</a:t>
            </a:r>
          </a:p>
          <a:p>
            <a:pPr marL="274320" indent="-457200" eaLnBrk="1" hangingPunct="1">
              <a:buFont typeface="Arial" panose="020B0604020202020204" pitchFamily="34" charset="0"/>
              <a:buNone/>
            </a:pPr>
            <a:r>
              <a:rPr lang="en-US" altLang="en-US" dirty="0">
                <a:latin typeface="Arial" panose="020B0604020202020204" pitchFamily="34" charset="0"/>
              </a:rPr>
              <a:t>5.  He laid down His life for us.</a:t>
            </a:r>
          </a:p>
          <a:p>
            <a:pPr marL="274320" indent="-457200" eaLnBrk="1" hangingPunct="1">
              <a:buFont typeface="Arial" panose="020B0604020202020204" pitchFamily="34" charset="0"/>
              <a:buNone/>
            </a:pPr>
            <a:r>
              <a:rPr lang="en-US" altLang="en-US" dirty="0">
                <a:latin typeface="Arial" panose="020B0604020202020204" pitchFamily="34" charset="0"/>
              </a:rPr>
              <a:t>6.  How many friends do you know that would lay down their life for you?</a:t>
            </a:r>
          </a:p>
          <a:p>
            <a:pPr marL="274320" indent="-457200" eaLnBrk="1" hangingPunct="1">
              <a:buFont typeface="Arial" panose="020B0604020202020204" pitchFamily="34" charset="0"/>
              <a:buNone/>
            </a:pPr>
            <a:r>
              <a:rPr lang="en-US" altLang="en-US" dirty="0">
                <a:latin typeface="Arial" panose="020B0604020202020204" pitchFamily="34" charset="0"/>
              </a:rPr>
              <a:t>7.  Only Jesus.</a:t>
            </a:r>
          </a:p>
          <a:p>
            <a:pPr marL="274320" indent="-457200" eaLnBrk="1" hangingPunct="1">
              <a:buFont typeface="Arial" panose="020B0604020202020204" pitchFamily="34" charset="0"/>
              <a:buNone/>
            </a:pPr>
            <a:r>
              <a:rPr lang="en-US" altLang="en-US" dirty="0">
                <a:latin typeface="Arial" panose="020B0604020202020204" pitchFamily="34" charset="0"/>
              </a:rPr>
              <a:t>8.  He has not only called us friends, He has proven that His friendship is genuine.</a:t>
            </a:r>
          </a:p>
          <a:p>
            <a:pPr marL="274320" indent="-457200" eaLnBrk="1" hangingPunct="1">
              <a:buFont typeface="Arial" panose="020B0604020202020204" pitchFamily="34" charset="0"/>
              <a:buNone/>
            </a:pPr>
            <a:r>
              <a:rPr lang="en-US" altLang="en-US" dirty="0">
                <a:latin typeface="Arial" panose="020B0604020202020204" pitchFamily="34" charset="0"/>
              </a:rPr>
              <a:t>9.  His friendship is far more valuable than the friendship of any other.</a:t>
            </a:r>
          </a:p>
          <a:p>
            <a:pPr marL="274320" indent="-457200" eaLnBrk="1" hangingPunct="1">
              <a:buFont typeface="Arial" panose="020B0604020202020204" pitchFamily="34" charset="0"/>
              <a:buNone/>
            </a:pPr>
            <a:r>
              <a:rPr lang="en-US" altLang="en-US" dirty="0">
                <a:latin typeface="Arial" panose="020B0604020202020204" pitchFamily="34" charset="0"/>
              </a:rPr>
              <a:t>10. He took the death that was ours that we might have the life that was His.</a:t>
            </a:r>
          </a:p>
          <a:p>
            <a:pPr marL="274320" indent="-457200" eaLnBrk="1" hangingPunct="1">
              <a:buFont typeface="Arial" panose="020B0604020202020204" pitchFamily="34" charset="0"/>
              <a:buNone/>
            </a:pPr>
            <a:r>
              <a:rPr lang="en-US" altLang="en-US" dirty="0">
                <a:latin typeface="Arial" panose="020B0604020202020204" pitchFamily="34" charset="0"/>
              </a:rPr>
              <a:t>11. Because of Jesus, our sins can be forgiven, and we can inherit eternal life as a child of God!</a:t>
            </a:r>
          </a:p>
          <a:p>
            <a:pPr marL="274320" indent="-457200" eaLnBrk="1" hangingPunct="1">
              <a:buFont typeface="Arial" panose="020B0604020202020204" pitchFamily="34" charset="0"/>
              <a:buNone/>
            </a:pPr>
            <a:r>
              <a:rPr lang="en-US" altLang="en-US" dirty="0">
                <a:latin typeface="Arial" panose="020B0604020202020204" pitchFamily="34" charset="0"/>
              </a:rPr>
              <a:t>12. John would write in his first epistle:</a:t>
            </a:r>
          </a:p>
          <a:p>
            <a:pPr marL="274320" indent="-457200" eaLnBrk="1" hangingPunct="1">
              <a:buFont typeface="Arial" panose="020B0604020202020204" pitchFamily="34" charset="0"/>
              <a:buNone/>
            </a:pPr>
            <a:r>
              <a:rPr lang="en-US" altLang="en-US" b="1" dirty="0">
                <a:latin typeface="Arial" panose="020B0604020202020204" pitchFamily="34" charset="0"/>
              </a:rPr>
              <a:t>1 John 4:19 KJV</a:t>
            </a:r>
            <a:r>
              <a:rPr lang="en-US" altLang="en-US" dirty="0">
                <a:latin typeface="Arial" panose="020B0604020202020204" pitchFamily="34" charset="0"/>
              </a:rPr>
              <a:t> - We love him, because he first loved us.</a:t>
            </a:r>
          </a:p>
          <a:p>
            <a:pPr marL="274320" indent="-457200" eaLnBrk="1" hangingPunct="1">
              <a:buFont typeface="Arial" panose="020B0604020202020204" pitchFamily="34" charset="0"/>
              <a:buNone/>
            </a:pPr>
            <a:r>
              <a:rPr lang="en-US" altLang="en-US" dirty="0">
                <a:latin typeface="Arial" panose="020B0604020202020204" pitchFamily="34" charset="0"/>
              </a:rPr>
              <a:t>13. To know Him is to love Him.</a:t>
            </a:r>
          </a:p>
          <a:p>
            <a:pPr marL="274320" indent="-457200" eaLnBrk="1" hangingPunct="1">
              <a:buFont typeface="Arial" panose="020B0604020202020204" pitchFamily="34" charset="0"/>
              <a:buNone/>
            </a:pPr>
            <a:r>
              <a:rPr lang="en-US" altLang="en-US" dirty="0">
                <a:latin typeface="Arial" panose="020B0604020202020204" pitchFamily="34" charset="0"/>
              </a:rPr>
              <a:t>14. In any friendship, the key to building a loving relationship is to spend quality time together.  </a:t>
            </a:r>
          </a:p>
          <a:p>
            <a:pPr marL="274320" indent="-457200" eaLnBrk="1" hangingPunct="1">
              <a:buFont typeface="Arial" panose="020B0604020202020204" pitchFamily="34" charset="0"/>
              <a:buNone/>
            </a:pPr>
            <a:r>
              <a:rPr lang="en-US" altLang="en-US" dirty="0">
                <a:latin typeface="Arial" panose="020B0604020202020204" pitchFamily="34" charset="0"/>
              </a:rPr>
              <a:t>15. So with Jesus, to be His friend, we need to spend time with Him.</a:t>
            </a:r>
          </a:p>
          <a:p>
            <a:pPr marL="274320" indent="-457200" eaLnBrk="1" hangingPunct="1">
              <a:buFont typeface="Arial" panose="020B0604020202020204" pitchFamily="34" charset="0"/>
              <a:buNone/>
            </a:pPr>
            <a:r>
              <a:rPr lang="en-US" altLang="en-US" dirty="0">
                <a:latin typeface="Arial" panose="020B0604020202020204" pitchFamily="34" charset="0"/>
              </a:rPr>
              <a:t>16. And the best way to do that is to share our life with Him moment by moment, doing for Him what we would normally do for ourselves.</a:t>
            </a:r>
          </a:p>
          <a:p>
            <a:pPr marL="274320" indent="-457200" eaLnBrk="1" hangingPunct="1">
              <a:buFont typeface="Arial" panose="020B0604020202020204" pitchFamily="34" charset="0"/>
              <a:buNone/>
            </a:pPr>
            <a:r>
              <a:rPr lang="en-US" altLang="en-US" dirty="0">
                <a:latin typeface="Arial" panose="020B0604020202020204" pitchFamily="34" charset="0"/>
              </a:rPr>
              <a:t>17. Being aware of His presence through the HS, living with joy in our hearts, a prayer on our lips, and thanksgiving on our tongues.</a:t>
            </a:r>
          </a:p>
          <a:p>
            <a:pPr marL="274320" marR="0" lvl="0" indent="-45720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18. So here is he progression of this beautiful metaphor of abiding in Christ.</a:t>
            </a:r>
          </a:p>
          <a:p>
            <a:pPr marL="274320" marR="0" lvl="0" indent="-45720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19. To bear much good fruit, we must abide in Him.</a:t>
            </a:r>
          </a:p>
          <a:p>
            <a:pPr marL="274320" marR="0" lvl="0" indent="-45720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20. To abide in Him, we must obey Him and His commandments to love.</a:t>
            </a:r>
          </a:p>
          <a:p>
            <a:pPr marL="274320" marR="0" lvl="0" indent="-45720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21. To obey Him willingly we must fall in love with Him as a Friend.</a:t>
            </a:r>
          </a:p>
          <a:p>
            <a:pPr marL="274320" marR="0" lvl="0" indent="-45720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22. To love Him we must know Him and what He did to save us.</a:t>
            </a:r>
          </a:p>
          <a:p>
            <a:pPr marL="274320" marR="0" lvl="0" indent="-45720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23. And to know Him, we must hear the gospel truth about Him that leads us to saving faith.</a:t>
            </a:r>
          </a:p>
          <a:p>
            <a:pPr marL="274320" marR="0" lvl="0" indent="-45720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dirty="0"/>
              <a:t>Romans 10:17 NLT </a:t>
            </a:r>
            <a:r>
              <a:rPr lang="en-US" dirty="0"/>
              <a:t>- So faith comes from hearing, that is, hearing the Good News about Christ.</a:t>
            </a:r>
          </a:p>
          <a:p>
            <a:pPr marL="274320" marR="0" lvl="0" indent="-45720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1743444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1.  It was founded in the 3rd century BC by Antiochus, who named the city after his wife, Laodice.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2.  It was situated on a major crossroads, and it enjoyed great prosperity</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3.  With the aid of its large banking community, the city was able to refuse aid from Rome after its devastation by an earthquake in AD 60.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4.  Laodicea was known for its black wool industry, as well as the manufacture of an eye salve called collyrium, both clearly alluded to in Revelation 3:18.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5.  Its self-sufficiency was compromised only by its limited water supply, so that water provided by hot springs had to be brought some distance by aqueduct, arriving lukewarm.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6.  The city was eventually abandoned, its extensive ruins known in Turkish as </a:t>
            </a:r>
            <a:r>
              <a:rPr lang="en-US" altLang="en-US" dirty="0" err="1"/>
              <a:t>Eski</a:t>
            </a:r>
            <a:r>
              <a:rPr lang="en-US" altLang="en-US" dirty="0"/>
              <a:t> </a:t>
            </a:r>
            <a:r>
              <a:rPr lang="en-US" altLang="en-US" dirty="0" err="1"/>
              <a:t>Hissar</a:t>
            </a:r>
            <a:r>
              <a:rPr lang="en-US" altLang="en-US" dirty="0"/>
              <a:t>, or “old castle.”</a:t>
            </a:r>
          </a:p>
          <a:p>
            <a:pPr marL="274320" indent="-274320"/>
            <a:endParaRPr lang="en-US" b="1" dirty="0"/>
          </a:p>
          <a:p>
            <a:pPr marL="274320" indent="-274320"/>
            <a:r>
              <a:rPr lang="en-US" b="1" dirty="0"/>
              <a:t>B2: </a:t>
            </a:r>
          </a:p>
          <a:p>
            <a:pPr marL="274320" indent="-274320"/>
            <a:r>
              <a:rPr lang="en-US" b="0" dirty="0"/>
              <a:t>1.  There seven letters to the seven churches in Rev 2 and 3.</a:t>
            </a:r>
          </a:p>
          <a:p>
            <a:pPr marL="274320" indent="-274320"/>
            <a:r>
              <a:rPr lang="en-US" b="0" dirty="0"/>
              <a:t>2.  Many scholars see these churches as representing different periods of church history from John’s day to the second coming of Jesus.</a:t>
            </a:r>
          </a:p>
          <a:p>
            <a:pPr marL="274320" indent="-274320"/>
            <a:r>
              <a:rPr lang="en-US" b="0" dirty="0"/>
              <a:t>3.  They start with Ephesus, the apostolic and post apostolic church and end with Laodicea, the last day church.</a:t>
            </a:r>
          </a:p>
          <a:p>
            <a:pPr marL="274320" indent="-274320"/>
            <a:r>
              <a:rPr lang="en-US" b="0" dirty="0"/>
              <a:t>4.  So the message to Laodicea is directly applicable to our church that is anticipating the soon return of Jesus.</a:t>
            </a:r>
          </a:p>
          <a:p>
            <a:pPr marL="274320" indent="-274320"/>
            <a:r>
              <a:rPr lang="en-US" b="0" dirty="0"/>
              <a:t>5.  So we need to examine ourselves this morning to see if we fit the description that Jesus gives here of the church living in the end times. </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indent="-274320"/>
            <a:r>
              <a:rPr lang="en-US" b="0" dirty="0"/>
              <a:t>[See notes on linked slide.]</a:t>
            </a:r>
          </a:p>
          <a:p>
            <a:pPr marL="274320" indent="-274320"/>
            <a:endParaRPr lang="en-US" b="0" dirty="0"/>
          </a:p>
          <a:p>
            <a:pPr marL="274320" indent="-274320"/>
            <a:r>
              <a:rPr lang="en-US" b="1" dirty="0"/>
              <a:t>B5:</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0" dirty="0"/>
          </a:p>
          <a:p>
            <a:pPr marL="274320" indent="-274320"/>
            <a:r>
              <a:rPr lang="en-US" b="1" dirty="0"/>
              <a:t>B6:</a:t>
            </a:r>
          </a:p>
          <a:p>
            <a:pPr marL="274320" indent="-274320"/>
            <a:r>
              <a:rPr lang="en-US" b="0" dirty="0"/>
              <a:t>1.  Jesus wants to have a loving, life-changing relationship with you.</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2.  This is the key to solving every problem that faces every church.</a:t>
            </a:r>
          </a:p>
          <a:p>
            <a:pPr marL="274320" indent="-274320"/>
            <a:r>
              <a:rPr lang="en-US" b="0" dirty="0"/>
              <a:t>3.  He wants to come in and dine with you.</a:t>
            </a:r>
          </a:p>
          <a:p>
            <a:pPr marL="274320" indent="-274320"/>
            <a:r>
              <a:rPr lang="en-US" b="0" dirty="0"/>
              <a:t>4.  That speaks of friendship, communion, conversation, spending time together, growing to know each other, being at peace, enjoying life and sharing it together.</a:t>
            </a:r>
          </a:p>
          <a:p>
            <a:pPr marL="274320" indent="-274320"/>
            <a:r>
              <a:rPr lang="en-US" b="0" dirty="0"/>
              <a:t>5.  The more we love Him, the more we will obey Him and trust in Him.</a:t>
            </a:r>
          </a:p>
          <a:p>
            <a:pPr marL="274320" indent="-274320"/>
            <a:r>
              <a:rPr lang="en-US" b="0" dirty="0"/>
              <a:t>6.  Let’s open our hearts to Him, invite Him in to be our Savior and Lord, and grow in love for Him each day.</a:t>
            </a:r>
          </a:p>
          <a:p>
            <a:pPr marL="274320" indent="-274320"/>
            <a:r>
              <a:rPr lang="en-US" b="0" dirty="0"/>
              <a:t>7.  We can regain our first love and keep it growing; we can be on fire for Jesus instead of being only lukewarm, and we can claim all the promises that Jesus makes to those who overcome.</a:t>
            </a:r>
          </a:p>
          <a:p>
            <a:pPr marL="274320" indent="-274320"/>
            <a:r>
              <a:rPr lang="en-US" b="0" dirty="0"/>
              <a:t>8.  </a:t>
            </a:r>
            <a:r>
              <a:rPr lang="en-US" b="1" dirty="0"/>
              <a:t>What promise does Jesus make to those in the Laodicean church that leave lukewarmness behind and invite Jesus into their hearts?</a:t>
            </a:r>
          </a:p>
          <a:p>
            <a:pPr marL="274320" indent="-274320"/>
            <a:r>
              <a:rPr lang="en-US" b="1" dirty="0"/>
              <a:t>Revelation 3:21 NKJV </a:t>
            </a:r>
            <a:r>
              <a:rPr lang="en-US" b="0" dirty="0"/>
              <a:t>- "To him who overcomes I will grant to sit with Me on My throne, as I also overcame and sat down with My Father on His throne.</a:t>
            </a:r>
          </a:p>
          <a:p>
            <a:pPr marL="274320" indent="-274320"/>
            <a:r>
              <a:rPr lang="en-US" b="0" dirty="0"/>
              <a:t>9.  Jesus wants to sit right next to you on His throne!!</a:t>
            </a:r>
          </a:p>
          <a:p>
            <a:pPr marL="274320" indent="-274320"/>
            <a:r>
              <a:rPr lang="en-US" b="0" dirty="0"/>
              <a:t>10. Let’s be done with the lukewarmness of a casual relationship with Jesus and make our love for Him our highest priority.</a:t>
            </a:r>
          </a:p>
          <a:p>
            <a:pPr marL="274320" indent="-274320"/>
            <a:r>
              <a:rPr lang="en-US" b="0" dirty="0"/>
              <a:t>11. What do you say?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662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indent="-274320"/>
            <a:endParaRPr lang="en-US" b="1" dirty="0"/>
          </a:p>
          <a:p>
            <a:pPr marL="274320" indent="-274320"/>
            <a:r>
              <a:rPr lang="en-US" b="1" dirty="0"/>
              <a:t>B2:</a:t>
            </a:r>
          </a:p>
          <a:p>
            <a:pPr marL="274320" indent="-274320"/>
            <a:r>
              <a:rPr lang="en-US" dirty="0"/>
              <a:t>[See notes on linked slide.]</a:t>
            </a:r>
          </a:p>
          <a:p>
            <a:pPr marL="274320" indent="-274320"/>
            <a:endParaRPr lang="en-US" b="0" dirty="0"/>
          </a:p>
          <a:p>
            <a:pPr marL="274320" indent="-274320"/>
            <a:r>
              <a:rPr lang="en-US" b="1" dirty="0"/>
              <a:t>B3:</a:t>
            </a:r>
          </a:p>
          <a:p>
            <a:pPr marL="274320" marR="0" lvl="1"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lvl="1" indent="-274320"/>
            <a:endParaRPr lang="en-US" sz="1200" b="0" i="0" u="none" strike="noStrike" kern="1200" dirty="0">
              <a:solidFill>
                <a:schemeClr val="tx1"/>
              </a:solidFill>
              <a:effectLst/>
              <a:latin typeface="Arial" charset="0"/>
              <a:ea typeface="+mn-ea"/>
              <a:cs typeface="+mn-cs"/>
            </a:endParaRPr>
          </a:p>
          <a:p>
            <a:pPr marL="274320" indent="-274320"/>
            <a:r>
              <a:rPr lang="en-US" b="1" dirty="0"/>
              <a:t>B4:</a:t>
            </a:r>
          </a:p>
          <a:p>
            <a:pPr marL="274320" marR="0" lvl="1"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lvl="1" indent="-274320"/>
            <a:endParaRPr lang="en-US" sz="1200" b="0" i="0" u="none" strike="noStrike" kern="1200" dirty="0">
              <a:solidFill>
                <a:schemeClr val="tx1"/>
              </a:solidFill>
              <a:effectLst/>
              <a:latin typeface="Arial" charset="0"/>
              <a:ea typeface="+mn-ea"/>
              <a:cs typeface="+mn-cs"/>
            </a:endParaRPr>
          </a:p>
          <a:p>
            <a:pPr marL="274320" indent="-274320"/>
            <a:r>
              <a:rPr lang="en-US" b="1" dirty="0"/>
              <a:t>B5:</a:t>
            </a:r>
          </a:p>
          <a:p>
            <a:pPr marL="274320" marR="0" lvl="1"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lvl="1" indent="-274320"/>
            <a:endParaRPr lang="en-US" sz="1200" b="0" i="0" u="none" strike="noStrike" kern="1200" dirty="0">
              <a:solidFill>
                <a:schemeClr val="tx1"/>
              </a:solidFill>
              <a:effectLst/>
              <a:latin typeface="Arial" charset="0"/>
              <a:ea typeface="+mn-ea"/>
              <a:cs typeface="+mn-cs"/>
            </a:endParaRPr>
          </a:p>
          <a:p>
            <a:pPr marL="274320" lvl="1" indent="-274320"/>
            <a:endParaRPr lang="en-US" sz="1200" b="0" i="0" u="none" strike="noStrike"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021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sz="1200" b="0" i="0" kern="1200" dirty="0">
                <a:solidFill>
                  <a:schemeClr val="tx1"/>
                </a:solidFill>
                <a:effectLst/>
                <a:latin typeface="+mn-lt"/>
                <a:ea typeface="+mn-ea"/>
                <a:cs typeface="+mn-cs"/>
              </a:rPr>
              <a:t>1.  “Walking with God” means living in close fellowship, trust, and obedience to Him. </a:t>
            </a:r>
          </a:p>
          <a:p>
            <a:pPr marL="274320" indent="-274320"/>
            <a:r>
              <a:rPr lang="en-US" sz="1200" b="0" i="0" kern="1200" dirty="0">
                <a:solidFill>
                  <a:schemeClr val="tx1"/>
                </a:solidFill>
                <a:effectLst/>
                <a:latin typeface="+mn-lt"/>
                <a:ea typeface="+mn-ea"/>
                <a:cs typeface="+mn-cs"/>
              </a:rPr>
              <a:t>2.  It is a term that describes a companionship with God as with a close friend.</a:t>
            </a:r>
          </a:p>
          <a:p>
            <a:pPr marL="274320" indent="-274320"/>
            <a:r>
              <a:rPr lang="en-US" sz="1200" b="0" i="0" kern="1200" dirty="0">
                <a:solidFill>
                  <a:schemeClr val="tx1"/>
                </a:solidFill>
                <a:effectLst/>
                <a:latin typeface="+mn-lt"/>
                <a:ea typeface="+mn-ea"/>
                <a:cs typeface="+mn-cs"/>
              </a:rPr>
              <a:t>3.  Those who walk with God have formed the habit of thinking of Him in the simple daily tasks of living and opening their heart to His presence with them.</a:t>
            </a:r>
            <a:endParaRPr lang="en-US" b="0" dirty="0"/>
          </a:p>
          <a:p>
            <a:pPr marL="274320" indent="-274320"/>
            <a:endParaRPr lang="en-US" b="0" dirty="0"/>
          </a:p>
          <a:p>
            <a:pPr marL="274320" indent="-274320"/>
            <a:r>
              <a:rPr lang="en-US" b="1" dirty="0"/>
              <a:t>B2:</a:t>
            </a:r>
          </a:p>
          <a:p>
            <a:pPr marL="274320" indent="-274320"/>
            <a:r>
              <a:rPr lang="en-US" b="1" dirty="0"/>
              <a:t>Genesis 5:24 ESV </a:t>
            </a:r>
            <a:r>
              <a:rPr lang="en-US" b="0" dirty="0"/>
              <a:t>- Enoch walked with God, and he was not, for God took him.</a:t>
            </a:r>
          </a:p>
          <a:p>
            <a:pPr marL="274320" indent="-274320"/>
            <a:endParaRPr lang="en-US" b="0" dirty="0"/>
          </a:p>
          <a:p>
            <a:pPr marL="274320" indent="-274320"/>
            <a:r>
              <a:rPr lang="en-US" b="1" dirty="0"/>
              <a:t>Genesis 6:9 ESV </a:t>
            </a:r>
            <a:r>
              <a:rPr lang="en-US" b="0" dirty="0"/>
              <a:t>- Noah was a righteous man, blameless in his generation. Noah walked with God.</a:t>
            </a:r>
          </a:p>
          <a:p>
            <a:pPr marL="274320" indent="-274320"/>
            <a:endParaRPr lang="en-US" b="0" dirty="0"/>
          </a:p>
          <a:p>
            <a:pPr marL="274320" indent="-274320"/>
            <a:r>
              <a:rPr lang="en-US" b="1" dirty="0"/>
              <a:t>Genesis 17:1-2 ESV </a:t>
            </a:r>
            <a:r>
              <a:rPr lang="en-US" b="0" dirty="0"/>
              <a:t>- 1 When Abram was ninety-nine years old the LORD appeared to Abram and said to him, "I am God Almighty; walk before me, and be blameless, 2 that I may make my covenant between me and you, and may multiply you greatly.“</a:t>
            </a:r>
          </a:p>
          <a:p>
            <a:pPr marL="274320" indent="-274320"/>
            <a:endParaRPr lang="en-US" b="0" dirty="0"/>
          </a:p>
          <a:p>
            <a:pPr marL="274320" indent="-274320"/>
            <a:r>
              <a:rPr lang="en-US" b="1" dirty="0"/>
              <a:t>Exodus 33:11 ESV </a:t>
            </a:r>
            <a:r>
              <a:rPr lang="en-US" b="0" dirty="0"/>
              <a:t>- 11 Thus the LORD used to speak to Moses face to face, as a man speaks to his friend. </a:t>
            </a:r>
          </a:p>
          <a:p>
            <a:pPr marL="274320" indent="-274320"/>
            <a:endParaRPr lang="en-US" b="0" dirty="0"/>
          </a:p>
          <a:p>
            <a:pPr marL="274320" indent="-274320"/>
            <a:r>
              <a:rPr lang="en-US" b="1" dirty="0"/>
              <a:t>Job 1:1 ESV </a:t>
            </a:r>
            <a:r>
              <a:rPr lang="en-US" b="0" dirty="0"/>
              <a:t>-  There was a man in the land of Uz whose name was Job, and that man was blameless and upright, one who feared God and turned away from evil.</a:t>
            </a:r>
          </a:p>
          <a:p>
            <a:pPr marL="274320" indent="-274320"/>
            <a:endParaRPr lang="en-US" b="0" dirty="0"/>
          </a:p>
          <a:p>
            <a:pPr marL="274320" indent="-274320"/>
            <a:r>
              <a:rPr lang="en-US" b="1" dirty="0"/>
              <a:t>Acts 13:22 ESV </a:t>
            </a:r>
            <a:r>
              <a:rPr lang="en-US" b="0" dirty="0"/>
              <a:t>- And when he had removed him [Saul], he raised up David to be their king, of whom he testified and said, 'I have found in David the son of Jesse a man after my heart, who will do all my will.’</a:t>
            </a:r>
          </a:p>
          <a:p>
            <a:pPr marL="274320" indent="-274320"/>
            <a:endParaRPr lang="en-US" b="0" dirty="0"/>
          </a:p>
          <a:p>
            <a:pPr marL="274320" indent="-274320"/>
            <a:r>
              <a:rPr lang="en-US" b="0" dirty="0"/>
              <a:t>1.  These ae biblical examples of those who have walked with God and have had a close personal relationship with Him.</a:t>
            </a:r>
          </a:p>
          <a:p>
            <a:pPr marL="274320" indent="-274320"/>
            <a:r>
              <a:rPr lang="en-US" b="0" dirty="0"/>
              <a:t>2.  If they can do it, we can do it too.</a:t>
            </a:r>
          </a:p>
          <a:p>
            <a:pPr marL="274320" indent="-274320"/>
            <a:r>
              <a:rPr lang="en-US" b="0" dirty="0"/>
              <a:t>3.  That is the kind of relationship God wants to have with all of us.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too-</a:t>
            </a:r>
            <a:r>
              <a:rPr lang="en-US" sz="1200" b="0" i="0" kern="1200" dirty="0" err="1">
                <a:solidFill>
                  <a:schemeClr val="tx1"/>
                </a:solidFill>
                <a:effectLst/>
                <a:latin typeface="+mn-lt"/>
                <a:ea typeface="+mn-ea"/>
                <a:cs typeface="+mn-cs"/>
              </a:rPr>
              <a:t>khee</a:t>
            </a:r>
            <a:r>
              <a:rPr lang="en-US" sz="1200" b="0" i="0" kern="1200" dirty="0">
                <a:solidFill>
                  <a:schemeClr val="tx1"/>
                </a:solidFill>
                <a:effectLst/>
                <a:latin typeface="+mn-lt"/>
                <a:ea typeface="+mn-ea"/>
                <a:cs typeface="+mn-cs"/>
              </a:rPr>
              <a:t>-kos’</a:t>
            </a:r>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10</a:t>
            </a:fld>
            <a:endParaRPr lang="en-US" dirty="0"/>
          </a:p>
        </p:txBody>
      </p:sp>
    </p:spTree>
    <p:extLst>
      <p:ext uri="{BB962C8B-B14F-4D97-AF65-F5344CB8AC3E}">
        <p14:creationId xmlns:p14="http://schemas.microsoft.com/office/powerpoint/2010/main" val="1490056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sz="1200" b="1" i="0" kern="1200" dirty="0">
                <a:solidFill>
                  <a:schemeClr val="tx1"/>
                </a:solidFill>
                <a:effectLst/>
                <a:latin typeface="+mn-lt"/>
                <a:ea typeface="+mn-ea"/>
                <a:cs typeface="+mn-cs"/>
              </a:rPr>
              <a:t>Q1:  What is the key that Jesus gives us here to abiding in His love?</a:t>
            </a:r>
          </a:p>
          <a:p>
            <a:pPr marL="274320" indent="-457200">
              <a:buFontTx/>
              <a:buNone/>
            </a:pPr>
            <a:r>
              <a:rPr lang="en-US" altLang="en-US" dirty="0"/>
              <a:t>1.  The key to abiding is obeying.  </a:t>
            </a:r>
          </a:p>
          <a:p>
            <a:pPr marL="274320" indent="-457200">
              <a:buFontTx/>
              <a:buNone/>
            </a:pPr>
            <a:r>
              <a:rPr lang="en-US" altLang="en-US" dirty="0"/>
              <a:t>2.  The key to remaining in a love relationship with Jesus is to obey Him.  </a:t>
            </a:r>
          </a:p>
          <a:p>
            <a:pPr marL="274320" indent="-457200">
              <a:buFontTx/>
              <a:buNone/>
            </a:pPr>
            <a:r>
              <a:rPr lang="en-US" altLang="en-US" dirty="0"/>
              <a:t>3.  We must keep His commandments to remain in His love.</a:t>
            </a:r>
          </a:p>
          <a:p>
            <a:pPr marL="274320" indent="-457200"/>
            <a:r>
              <a:rPr lang="en-US" dirty="0"/>
              <a:t>4.  Here we see Jesus setting the example by keeping His Father’s commandments and remaining in His love.</a:t>
            </a:r>
          </a:p>
          <a:p>
            <a:pPr marL="274320" indent="-457200"/>
            <a:endParaRPr lang="en-US" dirty="0"/>
          </a:p>
          <a:p>
            <a:pPr marL="274320" indent="-457200"/>
            <a:r>
              <a:rPr lang="en-US" b="1" dirty="0"/>
              <a:t>Q2:  Is there any difference between the commandments of Jesus and the commandments of the Father?</a:t>
            </a:r>
          </a:p>
          <a:p>
            <a:pPr marL="274320" indent="-457200"/>
            <a:r>
              <a:rPr lang="en-US" dirty="0"/>
              <a:t>1.  No!  All God’s commandments are based on the one great principle of love, and the two directions of love: toward God and toward others.</a:t>
            </a:r>
          </a:p>
          <a:p>
            <a:pPr marL="274320" indent="-457200"/>
            <a:r>
              <a:rPr lang="en-US" dirty="0"/>
              <a:t>2.  When Jesus summarized the commandments of God for the lawyer who asked which was the greatest commandment, He actually quoted laws from </a:t>
            </a:r>
            <a:r>
              <a:rPr lang="en-US" dirty="0" err="1"/>
              <a:t>Deut</a:t>
            </a:r>
            <a:r>
              <a:rPr lang="en-US" dirty="0"/>
              <a:t> 6:5 and Lev 19:18.</a:t>
            </a:r>
          </a:p>
          <a:p>
            <a:pPr marL="274320" indent="-457200"/>
            <a:r>
              <a:rPr lang="en-US" b="1" dirty="0"/>
              <a:t>Deuteronomy 6:5 NKJV </a:t>
            </a:r>
            <a:r>
              <a:rPr lang="en-US" dirty="0"/>
              <a:t>- 5 "You shall love the LORD your God with all your heart, with all your soul, and with all your strength.</a:t>
            </a:r>
          </a:p>
          <a:p>
            <a:pPr marL="274320" indent="-457200"/>
            <a:r>
              <a:rPr lang="en-US" b="1" dirty="0"/>
              <a:t>Leviticus 19:18 NKJV </a:t>
            </a:r>
            <a:r>
              <a:rPr lang="en-US" dirty="0"/>
              <a:t>- 18 …you shall love your neighbor as yourself:</a:t>
            </a:r>
          </a:p>
          <a:p>
            <a:pPr marL="274320" indent="-457200"/>
            <a:r>
              <a:rPr lang="en-US" dirty="0"/>
              <a:t>3.  Father and Son are in total and complete agreement on the commandments of God and how we should live in obedience to all the will of God.</a:t>
            </a:r>
          </a:p>
          <a:p>
            <a:pPr marL="274320" indent="-457200"/>
            <a:endParaRPr lang="en-US" dirty="0"/>
          </a:p>
          <a:p>
            <a:pPr marL="274320" indent="-457200"/>
            <a:r>
              <a:rPr lang="en-US" b="1" dirty="0"/>
              <a:t>Q3: How do we express our love for Jesus?</a:t>
            </a:r>
          </a:p>
          <a:p>
            <a:pPr marL="274320" indent="-457200"/>
            <a:r>
              <a:rPr lang="en-US" dirty="0"/>
              <a:t>1.  What did Jesus say back just one chapter in John 14:15?</a:t>
            </a:r>
          </a:p>
          <a:p>
            <a:pPr marL="274320" indent="-457200"/>
            <a:r>
              <a:rPr lang="en-US" b="1" dirty="0"/>
              <a:t>John 14:15 ESV</a:t>
            </a:r>
            <a:r>
              <a:rPr lang="en-US" dirty="0"/>
              <a:t> - "If you love me, you will keep my commandments.”</a:t>
            </a:r>
          </a:p>
          <a:p>
            <a:pPr marL="274320" indent="-457200"/>
            <a:r>
              <a:rPr lang="en-US" dirty="0"/>
              <a:t>2.  And in his first epistle, John writes this:</a:t>
            </a:r>
          </a:p>
          <a:p>
            <a:pPr marL="274320" indent="-457200"/>
            <a:r>
              <a:rPr lang="en-US" b="1" dirty="0"/>
              <a:t>1 John 5:3 ESV </a:t>
            </a:r>
            <a:r>
              <a:rPr lang="en-US" dirty="0"/>
              <a:t>- For this is the love of God, that we keep his commandments. And his commandments are not burdensome.</a:t>
            </a:r>
          </a:p>
          <a:p>
            <a:pPr marL="274320" indent="-457200">
              <a:buFontTx/>
              <a:buNone/>
            </a:pPr>
            <a:r>
              <a:rPr lang="en-US" altLang="en-US" dirty="0"/>
              <a:t>3.  We keep His commandments as an expression of love to the One who has saved us.</a:t>
            </a:r>
          </a:p>
          <a:p>
            <a:pPr marL="274320" indent="-457200">
              <a:buFontTx/>
              <a:buNone/>
            </a:pPr>
            <a:r>
              <a:rPr lang="en-US" altLang="en-US" dirty="0"/>
              <a:t>4.  And when love is our motivation, keeping the commandments is a joy rather than a chore.  </a:t>
            </a:r>
          </a:p>
          <a:p>
            <a:pPr marL="274320" indent="-457200">
              <a:buFont typeface="Arial" panose="020B0604020202020204" pitchFamily="34" charset="0"/>
              <a:buNone/>
            </a:pPr>
            <a:endParaRPr lang="en-US" altLang="en-US" dirty="0"/>
          </a:p>
          <a:p>
            <a:pPr marL="274320" indent="-45720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4150053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4134804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2637627"/>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555525315"/>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30510187"/>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3984019"/>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8845160"/>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9157682"/>
      </p:ext>
    </p:extLst>
  </p:cSld>
  <p:clrMap bg1="dk2" tx1="lt1" bg2="dk1" tx2="lt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 id="2147486586"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0.jpg"/><Relationship Id="rId7" Type="http://schemas.openxmlformats.org/officeDocument/2006/relationships/slide" Target="slide1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6.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6631-CE54-8039-036E-FB89CFE84FEC}"/>
              </a:ext>
            </a:extLst>
          </p:cNvPr>
          <p:cNvSpPr>
            <a:spLocks noGrp="1"/>
          </p:cNvSpPr>
          <p:nvPr>
            <p:ph type="ctrTitle"/>
          </p:nvPr>
        </p:nvSpPr>
        <p:spPr/>
        <p:txBody>
          <a:bodyPr/>
          <a:lstStyle/>
          <a:p>
            <a:r>
              <a:rPr lang="en-US" dirty="0"/>
              <a:t>Growing in a Relationship with God</a:t>
            </a:r>
          </a:p>
        </p:txBody>
      </p:sp>
      <p:sp>
        <p:nvSpPr>
          <p:cNvPr id="3" name="Subtitle 2">
            <a:extLst>
              <a:ext uri="{FF2B5EF4-FFF2-40B4-BE49-F238E27FC236}">
                <a16:creationId xmlns:a16="http://schemas.microsoft.com/office/drawing/2014/main" id="{95AACCD0-1677-0641-7DC5-690A14B58FA7}"/>
              </a:ext>
            </a:extLst>
          </p:cNvPr>
          <p:cNvSpPr>
            <a:spLocks noGrp="1"/>
          </p:cNvSpPr>
          <p:nvPr>
            <p:ph type="subTitle" idx="1"/>
          </p:nvPr>
        </p:nvSpPr>
        <p:spPr/>
        <p:txBody>
          <a:bodyPr/>
          <a:lstStyle/>
          <a:p>
            <a:r>
              <a:rPr lang="en-US" dirty="0"/>
              <a:t>Lesson 1</a:t>
            </a:r>
          </a:p>
          <a:p>
            <a:r>
              <a:rPr lang="en-US" dirty="0"/>
              <a:t>Reality Check</a:t>
            </a:r>
          </a:p>
        </p:txBody>
      </p:sp>
    </p:spTree>
    <p:extLst>
      <p:ext uri="{BB962C8B-B14F-4D97-AF65-F5344CB8AC3E}">
        <p14:creationId xmlns:p14="http://schemas.microsoft.com/office/powerpoint/2010/main" val="407663948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15:10 NKJV</a:t>
            </a:r>
          </a:p>
        </p:txBody>
      </p:sp>
      <p:sp>
        <p:nvSpPr>
          <p:cNvPr id="3" name="Content Placeholder 2"/>
          <p:cNvSpPr>
            <a:spLocks noGrp="1"/>
          </p:cNvSpPr>
          <p:nvPr>
            <p:ph idx="1"/>
          </p:nvPr>
        </p:nvSpPr>
        <p:spPr/>
        <p:txBody>
          <a:bodyPr>
            <a:normAutofit/>
          </a:bodyPr>
          <a:lstStyle/>
          <a:p>
            <a:r>
              <a:rPr lang="en-US" dirty="0"/>
              <a:t>"If you keep My commandments, you will abide in My love, just as I have kept My Father's commandments and abide in His love.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00582904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CC93-85DB-4FDD-AA76-137A01BA3024}"/>
              </a:ext>
            </a:extLst>
          </p:cNvPr>
          <p:cNvSpPr>
            <a:spLocks noGrp="1"/>
          </p:cNvSpPr>
          <p:nvPr>
            <p:ph type="title"/>
          </p:nvPr>
        </p:nvSpPr>
        <p:spPr>
          <a:xfrm>
            <a:off x="533400" y="609600"/>
            <a:ext cx="7772400" cy="1112838"/>
          </a:xfrm>
        </p:spPr>
        <p:txBody>
          <a:bodyPr/>
          <a:lstStyle/>
          <a:p>
            <a:r>
              <a:rPr lang="en-US" dirty="0">
                <a:effectLst>
                  <a:outerShdw blurRad="38100" dist="38100" dir="2700000" algn="tl">
                    <a:srgbClr val="000000">
                      <a:alpha val="43137"/>
                    </a:srgbClr>
                  </a:outerShdw>
                </a:effectLst>
              </a:rPr>
              <a:t>Revelation 3:15-16 (NKJV)</a:t>
            </a:r>
            <a:endParaRPr lang="en-US" dirty="0"/>
          </a:p>
        </p:txBody>
      </p:sp>
      <p:sp>
        <p:nvSpPr>
          <p:cNvPr id="3" name="Content Placeholder 2">
            <a:extLst>
              <a:ext uri="{FF2B5EF4-FFF2-40B4-BE49-F238E27FC236}">
                <a16:creationId xmlns:a16="http://schemas.microsoft.com/office/drawing/2014/main" id="{40D1DA65-6EC9-4AE5-9AB7-333C52E0C66C}"/>
              </a:ext>
            </a:extLst>
          </p:cNvPr>
          <p:cNvSpPr>
            <a:spLocks noGrp="1"/>
          </p:cNvSpPr>
          <p:nvPr>
            <p:ph idx="1"/>
          </p:nvPr>
        </p:nvSpPr>
        <p:spPr/>
        <p:txBody>
          <a:bodyPr/>
          <a:lstStyle/>
          <a:p>
            <a:r>
              <a:rPr lang="en-US" baseline="30000" dirty="0">
                <a:effectLst>
                  <a:outerShdw blurRad="38100" dist="38100" dir="2700000" algn="tl">
                    <a:srgbClr val="000000">
                      <a:alpha val="43137"/>
                    </a:srgbClr>
                  </a:outerShdw>
                </a:effectLst>
              </a:rPr>
              <a:t>15 </a:t>
            </a:r>
            <a:r>
              <a:rPr lang="en-US" dirty="0">
                <a:effectLst>
                  <a:outerShdw blurRad="38100" dist="38100" dir="2700000" algn="tl">
                    <a:srgbClr val="000000">
                      <a:alpha val="43137"/>
                    </a:srgbClr>
                  </a:outerShdw>
                </a:effectLst>
              </a:rPr>
              <a:t>“I know your works, that you are neither cold nor hot. I could wish you were cold or hot. </a:t>
            </a:r>
            <a:r>
              <a:rPr lang="en-US" baseline="30000" dirty="0">
                <a:effectLst>
                  <a:outerShdw blurRad="38100" dist="38100" dir="2700000" algn="tl">
                    <a:srgbClr val="000000">
                      <a:alpha val="43137"/>
                    </a:srgbClr>
                  </a:outerShdw>
                </a:effectLst>
              </a:rPr>
              <a:t>16 </a:t>
            </a:r>
            <a:r>
              <a:rPr lang="en-US" dirty="0">
                <a:effectLst>
                  <a:outerShdw blurRad="38100" dist="38100" dir="2700000" algn="tl">
                    <a:srgbClr val="000000">
                      <a:alpha val="43137"/>
                    </a:srgbClr>
                  </a:outerShdw>
                </a:effectLst>
              </a:rPr>
              <a:t>So then, because you are lukewarm, and neither cold nor hot, I will vomit you out of My mouth.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80891575"/>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93E1-7B43-4DD1-BDE6-58A1DC7BAD8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Revelation 3:17-18 (KJV)</a:t>
            </a:r>
            <a:endParaRPr lang="en-US" dirty="0"/>
          </a:p>
        </p:txBody>
      </p:sp>
      <p:sp>
        <p:nvSpPr>
          <p:cNvPr id="3" name="Content Placeholder 2">
            <a:extLst>
              <a:ext uri="{FF2B5EF4-FFF2-40B4-BE49-F238E27FC236}">
                <a16:creationId xmlns:a16="http://schemas.microsoft.com/office/drawing/2014/main" id="{4F217C99-E823-4AAE-9B83-B1DFC1E3310B}"/>
              </a:ext>
            </a:extLst>
          </p:cNvPr>
          <p:cNvSpPr>
            <a:spLocks noGrp="1"/>
          </p:cNvSpPr>
          <p:nvPr>
            <p:ph idx="1"/>
          </p:nvPr>
        </p:nvSpPr>
        <p:spPr/>
        <p:txBody>
          <a:bodyPr>
            <a:normAutofit fontScale="92500" lnSpcReduction="10000"/>
          </a:bodyPr>
          <a:lstStyle/>
          <a:p>
            <a:r>
              <a:rPr lang="en-US" baseline="30000" dirty="0">
                <a:effectLst>
                  <a:outerShdw blurRad="38100" dist="38100" dir="2700000" algn="tl">
                    <a:srgbClr val="000000">
                      <a:alpha val="43137"/>
                    </a:srgbClr>
                  </a:outerShdw>
                </a:effectLst>
              </a:rPr>
              <a:t>17 </a:t>
            </a:r>
            <a:r>
              <a:rPr lang="en-US" dirty="0">
                <a:effectLst>
                  <a:outerShdw blurRad="38100" dist="38100" dir="2700000" algn="tl">
                    <a:srgbClr val="000000">
                      <a:alpha val="43137"/>
                    </a:srgbClr>
                  </a:outerShdw>
                </a:effectLst>
              </a:rPr>
              <a:t>Because thou </a:t>
            </a:r>
            <a:r>
              <a:rPr lang="en-US" dirty="0" err="1">
                <a:effectLst>
                  <a:outerShdw blurRad="38100" dist="38100" dir="2700000" algn="tl">
                    <a:srgbClr val="000000">
                      <a:alpha val="43137"/>
                    </a:srgbClr>
                  </a:outerShdw>
                </a:effectLst>
              </a:rPr>
              <a:t>sayest</a:t>
            </a:r>
            <a:r>
              <a:rPr lang="en-US" dirty="0">
                <a:effectLst>
                  <a:outerShdw blurRad="38100" dist="38100" dir="2700000" algn="tl">
                    <a:srgbClr val="000000">
                      <a:alpha val="43137"/>
                    </a:srgbClr>
                  </a:outerShdw>
                </a:effectLst>
              </a:rPr>
              <a:t>, I am rich, and increased with goods, and have need of nothing; and </a:t>
            </a:r>
            <a:r>
              <a:rPr lang="en-US" dirty="0" err="1">
                <a:effectLst>
                  <a:outerShdw blurRad="38100" dist="38100" dir="2700000" algn="tl">
                    <a:srgbClr val="000000">
                      <a:alpha val="43137"/>
                    </a:srgbClr>
                  </a:outerShdw>
                </a:effectLst>
              </a:rPr>
              <a:t>knowest</a:t>
            </a:r>
            <a:r>
              <a:rPr lang="en-US" dirty="0">
                <a:effectLst>
                  <a:outerShdw blurRad="38100" dist="38100" dir="2700000" algn="tl">
                    <a:srgbClr val="000000">
                      <a:alpha val="43137"/>
                    </a:srgbClr>
                  </a:outerShdw>
                </a:effectLst>
              </a:rPr>
              <a:t> not that thou art wretched, and miserable, and poor, and blind, and naked: </a:t>
            </a:r>
            <a:r>
              <a:rPr lang="en-US" baseline="30000" dirty="0">
                <a:effectLst>
                  <a:outerShdw blurRad="38100" dist="38100" dir="2700000" algn="tl">
                    <a:srgbClr val="000000">
                      <a:alpha val="43137"/>
                    </a:srgbClr>
                  </a:outerShdw>
                </a:effectLst>
              </a:rPr>
              <a:t>18 </a:t>
            </a:r>
            <a:r>
              <a:rPr lang="en-US" dirty="0">
                <a:effectLst>
                  <a:outerShdw blurRad="38100" dist="38100" dir="2700000" algn="tl">
                    <a:srgbClr val="000000">
                      <a:alpha val="43137"/>
                    </a:srgbClr>
                  </a:outerShdw>
                </a:effectLst>
              </a:rPr>
              <a:t>I counsel thee to buy of me gold tried in the fire, that thou mayest be rich; and white raiment, that thou mayest be clothed, and that the shame of thy nakedness do not appear; and anoint thine eyes with </a:t>
            </a:r>
            <a:r>
              <a:rPr lang="en-US" dirty="0" err="1">
                <a:effectLst>
                  <a:outerShdw blurRad="38100" dist="38100" dir="2700000" algn="tl">
                    <a:srgbClr val="000000">
                      <a:alpha val="43137"/>
                    </a:srgbClr>
                  </a:outerShdw>
                </a:effectLst>
              </a:rPr>
              <a:t>eyesalve</a:t>
            </a:r>
            <a:r>
              <a:rPr lang="en-US" dirty="0">
                <a:effectLst>
                  <a:outerShdw blurRad="38100" dist="38100" dir="2700000" algn="tl">
                    <a:srgbClr val="000000">
                      <a:alpha val="43137"/>
                    </a:srgbClr>
                  </a:outerShdw>
                </a:effectLst>
              </a:rPr>
              <a:t>, that thou mayest see.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481214239"/>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0D1-C2E6-4CD1-8B3E-B6168B959324}"/>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Revelation 3:20 (NKJV)</a:t>
            </a:r>
            <a:endParaRPr lang="en-US" dirty="0"/>
          </a:p>
        </p:txBody>
      </p:sp>
      <p:sp>
        <p:nvSpPr>
          <p:cNvPr id="3" name="Content Placeholder 2">
            <a:extLst>
              <a:ext uri="{FF2B5EF4-FFF2-40B4-BE49-F238E27FC236}">
                <a16:creationId xmlns:a16="http://schemas.microsoft.com/office/drawing/2014/main" id="{09509ECC-50D7-4BF3-A295-52A4088A2757}"/>
              </a:ext>
            </a:extLst>
          </p:cNvPr>
          <p:cNvSpPr>
            <a:spLocks noGrp="1"/>
          </p:cNvSpPr>
          <p:nvPr>
            <p:ph idx="1"/>
          </p:nvPr>
        </p:nvSpPr>
        <p:spPr/>
        <p:txBody>
          <a:bodyPr/>
          <a:lstStyle/>
          <a:p>
            <a:r>
              <a:rPr lang="en-US" baseline="30000" dirty="0">
                <a:effectLst>
                  <a:outerShdw blurRad="38100" dist="38100" dir="2700000" algn="tl">
                    <a:srgbClr val="000000">
                      <a:alpha val="43137"/>
                    </a:srgbClr>
                  </a:outerShdw>
                </a:effectLst>
              </a:rPr>
              <a:t>20 </a:t>
            </a:r>
            <a:r>
              <a:rPr lang="en-US" dirty="0">
                <a:effectLst>
                  <a:outerShdw blurRad="38100" dist="38100" dir="2700000" algn="tl">
                    <a:srgbClr val="000000">
                      <a:alpha val="43137"/>
                    </a:srgbClr>
                  </a:outerShdw>
                </a:effectLst>
              </a:rPr>
              <a:t>Behold, I stand at the door and knock. If anyone hears My voice and opens the door, I will come in to him and dine with him, and he with Me.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090213268"/>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John 15:4-5 NKJV</a:t>
            </a:r>
          </a:p>
        </p:txBody>
      </p:sp>
      <p:sp>
        <p:nvSpPr>
          <p:cNvPr id="1740803" name="Rectangle 3"/>
          <p:cNvSpPr>
            <a:spLocks noGrp="1" noChangeArrowheads="1"/>
          </p:cNvSpPr>
          <p:nvPr>
            <p:ph idx="1"/>
          </p:nvPr>
        </p:nvSpPr>
        <p:spPr>
          <a:xfrm>
            <a:off x="914400" y="1828800"/>
            <a:ext cx="7620000" cy="4419600"/>
          </a:xfrm>
        </p:spPr>
        <p:txBody>
          <a:bodyPr>
            <a:normAutofit/>
          </a:bodyPr>
          <a:lstStyle/>
          <a:p>
            <a:r>
              <a:rPr lang="en-US" dirty="0"/>
              <a:t>“Abide in Me, and I in you. As the branch cannot bear fruit of itself, unless it abides in the vine, neither can you, unless you abide in Me. </a:t>
            </a:r>
            <a:r>
              <a:rPr lang="en-US" baseline="30000" dirty="0"/>
              <a:t>5</a:t>
            </a:r>
            <a:r>
              <a:rPr lang="en-US" dirty="0"/>
              <a:t> "I am the vine, you are the branches. He who abides in Me, and I in him, bears much fruit; for without Me you can do nothing.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ADF2-5730-4D7D-B887-7D6E601157BD}"/>
              </a:ext>
            </a:extLst>
          </p:cNvPr>
          <p:cNvSpPr>
            <a:spLocks noGrp="1"/>
          </p:cNvSpPr>
          <p:nvPr>
            <p:ph type="title"/>
          </p:nvPr>
        </p:nvSpPr>
        <p:spPr/>
        <p:txBody>
          <a:bodyPr/>
          <a:lstStyle/>
          <a:p>
            <a:r>
              <a:rPr lang="en-US" dirty="0">
                <a:effectLst/>
              </a:rPr>
              <a:t>John 15:8 ESV</a:t>
            </a:r>
          </a:p>
        </p:txBody>
      </p:sp>
      <p:sp>
        <p:nvSpPr>
          <p:cNvPr id="3" name="Content Placeholder 2">
            <a:extLst>
              <a:ext uri="{FF2B5EF4-FFF2-40B4-BE49-F238E27FC236}">
                <a16:creationId xmlns:a16="http://schemas.microsoft.com/office/drawing/2014/main" id="{81BA5910-127E-4FA5-9BAE-AC06F481F414}"/>
              </a:ext>
            </a:extLst>
          </p:cNvPr>
          <p:cNvSpPr>
            <a:spLocks noGrp="1"/>
          </p:cNvSpPr>
          <p:nvPr>
            <p:ph idx="1"/>
          </p:nvPr>
        </p:nvSpPr>
        <p:spPr/>
        <p:txBody>
          <a:bodyPr>
            <a:normAutofit/>
          </a:bodyPr>
          <a:lstStyle/>
          <a:p>
            <a:r>
              <a:rPr lang="en-US" dirty="0">
                <a:effectLst/>
              </a:rPr>
              <a:t>By this my Father is glorified, that you bear much fruit and so prove to be my disciples.  </a:t>
            </a:r>
            <a:r>
              <a:rPr lang="en-US" dirty="0"/>
              <a:t>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3780435758"/>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7D7E-8A39-4E09-B96F-51E9F2CBCC04}"/>
              </a:ext>
            </a:extLst>
          </p:cNvPr>
          <p:cNvSpPr>
            <a:spLocks noGrp="1"/>
          </p:cNvSpPr>
          <p:nvPr>
            <p:ph type="title"/>
          </p:nvPr>
        </p:nvSpPr>
        <p:spPr>
          <a:xfrm>
            <a:off x="533400" y="664729"/>
            <a:ext cx="7772400" cy="1011671"/>
          </a:xfrm>
        </p:spPr>
        <p:txBody>
          <a:bodyPr/>
          <a:lstStyle/>
          <a:p>
            <a:r>
              <a:rPr lang="en-US" dirty="0">
                <a:effectLst>
                  <a:outerShdw blurRad="38100" dist="38100" dir="2700000" algn="tl">
                    <a:srgbClr val="000000">
                      <a:alpha val="43137"/>
                    </a:srgbClr>
                  </a:outerShdw>
                </a:effectLst>
              </a:rPr>
              <a:t>John 15:4-6 ESV</a:t>
            </a:r>
          </a:p>
        </p:txBody>
      </p:sp>
      <p:sp>
        <p:nvSpPr>
          <p:cNvPr id="3" name="Content Placeholder 2">
            <a:extLst>
              <a:ext uri="{FF2B5EF4-FFF2-40B4-BE49-F238E27FC236}">
                <a16:creationId xmlns:a16="http://schemas.microsoft.com/office/drawing/2014/main" id="{AC69F2C1-A570-4D64-A881-58FE38FEAEBC}"/>
              </a:ext>
            </a:extLst>
          </p:cNvPr>
          <p:cNvSpPr>
            <a:spLocks noGrp="1"/>
          </p:cNvSpPr>
          <p:nvPr>
            <p:ph idx="1"/>
          </p:nvPr>
        </p:nvSpPr>
        <p:spPr>
          <a:xfrm>
            <a:off x="533400" y="1905001"/>
            <a:ext cx="7772400" cy="4038600"/>
          </a:xfrm>
        </p:spPr>
        <p:txBody>
          <a:bodyPr>
            <a:normAutofit fontScale="92500" lnSpcReduction="20000"/>
          </a:bodyPr>
          <a:lstStyle/>
          <a:p>
            <a:r>
              <a:rPr lang="en-US" dirty="0">
                <a:effectLst>
                  <a:outerShdw blurRad="38100" dist="38100" dir="2700000" algn="tl">
                    <a:srgbClr val="000000">
                      <a:alpha val="43137"/>
                    </a:srgbClr>
                  </a:outerShdw>
                </a:effectLst>
              </a:rPr>
              <a:t>Abide in me, and I in you. As the branch cannot bear fruit by itself, unless it abides in the vine, neither can you, unless you abide in me. </a:t>
            </a:r>
            <a:r>
              <a:rPr lang="en-US" baseline="30000" dirty="0">
                <a:effectLst>
                  <a:outerShdw blurRad="38100" dist="38100" dir="2700000" algn="tl">
                    <a:srgbClr val="000000">
                      <a:alpha val="43137"/>
                    </a:srgbClr>
                  </a:outerShdw>
                </a:effectLst>
              </a:rPr>
              <a:t>5</a:t>
            </a:r>
            <a:r>
              <a:rPr lang="en-US" dirty="0">
                <a:effectLst>
                  <a:outerShdw blurRad="38100" dist="38100" dir="2700000" algn="tl">
                    <a:srgbClr val="000000">
                      <a:alpha val="43137"/>
                    </a:srgbClr>
                  </a:outerShdw>
                </a:effectLst>
              </a:rPr>
              <a:t> I am the vine; you are the branches. Whoever abides in me and I in him, he it is that bears much fruit, for apart from me you can do nothing. </a:t>
            </a:r>
            <a:r>
              <a:rPr lang="en-US" baseline="30000" dirty="0">
                <a:effectLst>
                  <a:outerShdw blurRad="38100" dist="38100" dir="2700000" algn="tl">
                    <a:srgbClr val="000000">
                      <a:alpha val="43137"/>
                    </a:srgbClr>
                  </a:outerShdw>
                </a:effectLst>
              </a:rPr>
              <a:t>6</a:t>
            </a:r>
            <a:r>
              <a:rPr lang="en-US" dirty="0">
                <a:effectLst>
                  <a:outerShdw blurRad="38100" dist="38100" dir="2700000" algn="tl">
                    <a:srgbClr val="000000">
                      <a:alpha val="43137"/>
                    </a:srgbClr>
                  </a:outerShdw>
                </a:effectLst>
              </a:rPr>
              <a:t> If anyone does not abide in me he is thrown away like a branch and withers; and the branches are gathered, thrown into the fire, and burned.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3558469066"/>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15:10, 14 ESV</a:t>
            </a:r>
          </a:p>
        </p:txBody>
      </p:sp>
      <p:sp>
        <p:nvSpPr>
          <p:cNvPr id="3" name="Content Placeholder 2"/>
          <p:cNvSpPr>
            <a:spLocks noGrp="1"/>
          </p:cNvSpPr>
          <p:nvPr>
            <p:ph idx="1"/>
          </p:nvPr>
        </p:nvSpPr>
        <p:spPr/>
        <p:txBody>
          <a:bodyPr>
            <a:normAutofit/>
          </a:bodyPr>
          <a:lstStyle/>
          <a:p>
            <a:r>
              <a:rPr lang="en-US" dirty="0"/>
              <a:t>If you keep my commandments, you will abide in my love, just as I have kept my Father's commandments and abide in his love. ... </a:t>
            </a:r>
            <a:r>
              <a:rPr lang="en-US" baseline="30000" dirty="0"/>
              <a:t>14</a:t>
            </a:r>
            <a:r>
              <a:rPr lang="en-US" dirty="0"/>
              <a:t> You are my friends if you do what I command you.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4279911086"/>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0DB80-FB50-40A4-BE3A-F3C878B2F025}"/>
              </a:ext>
            </a:extLst>
          </p:cNvPr>
          <p:cNvSpPr>
            <a:spLocks noGrp="1"/>
          </p:cNvSpPr>
          <p:nvPr>
            <p:ph type="title"/>
          </p:nvPr>
        </p:nvSpPr>
        <p:spPr>
          <a:xfrm>
            <a:off x="533400" y="503237"/>
            <a:ext cx="7772400" cy="1219201"/>
          </a:xfrm>
        </p:spPr>
        <p:txBody>
          <a:bodyPr/>
          <a:lstStyle/>
          <a:p>
            <a:r>
              <a:rPr lang="en-US" dirty="0">
                <a:effectLst>
                  <a:outerShdw blurRad="38100" dist="38100" dir="2700000" algn="tl">
                    <a:srgbClr val="000000">
                      <a:alpha val="43137"/>
                    </a:srgbClr>
                  </a:outerShdw>
                </a:effectLst>
              </a:rPr>
              <a:t>John 14:15 ESV</a:t>
            </a:r>
          </a:p>
        </p:txBody>
      </p:sp>
      <p:sp>
        <p:nvSpPr>
          <p:cNvPr id="3" name="Content Placeholder 2">
            <a:extLst>
              <a:ext uri="{FF2B5EF4-FFF2-40B4-BE49-F238E27FC236}">
                <a16:creationId xmlns:a16="http://schemas.microsoft.com/office/drawing/2014/main" id="{704C3967-CC18-41BA-A675-AB3B939422F3}"/>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 John 14:15 ESV - "If you love me, you will keep my commandments.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3929503175"/>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1282-25EB-33E2-EB8B-10E328398E2F}"/>
              </a:ext>
            </a:extLst>
          </p:cNvPr>
          <p:cNvSpPr>
            <a:spLocks noGrp="1"/>
          </p:cNvSpPr>
          <p:nvPr>
            <p:ph type="title"/>
          </p:nvPr>
        </p:nvSpPr>
        <p:spPr/>
        <p:txBody>
          <a:bodyPr/>
          <a:lstStyle/>
          <a:p>
            <a:r>
              <a:rPr lang="en-US" dirty="0"/>
              <a:t>Memory Text</a:t>
            </a:r>
            <a:br>
              <a:rPr lang="en-US" dirty="0"/>
            </a:br>
            <a:r>
              <a:rPr lang="en-US" dirty="0"/>
              <a:t>John 15:9 NKJV</a:t>
            </a:r>
          </a:p>
        </p:txBody>
      </p:sp>
      <p:sp>
        <p:nvSpPr>
          <p:cNvPr id="3" name="Content Placeholder 2">
            <a:extLst>
              <a:ext uri="{FF2B5EF4-FFF2-40B4-BE49-F238E27FC236}">
                <a16:creationId xmlns:a16="http://schemas.microsoft.com/office/drawing/2014/main" id="{D5084158-47C4-9195-1F11-DCEEA0EC88A2}"/>
              </a:ext>
            </a:extLst>
          </p:cNvPr>
          <p:cNvSpPr>
            <a:spLocks noGrp="1"/>
          </p:cNvSpPr>
          <p:nvPr>
            <p:ph idx="1"/>
          </p:nvPr>
        </p:nvSpPr>
        <p:spPr/>
        <p:txBody>
          <a:bodyPr>
            <a:normAutofit fontScale="85000" lnSpcReduction="10000"/>
          </a:bodyPr>
          <a:lstStyle/>
          <a:p>
            <a:r>
              <a:rPr lang="en-US" dirty="0"/>
              <a:t>"As the Father loved Me, I also have loved you; abide in My love.”</a:t>
            </a:r>
          </a:p>
          <a:p>
            <a:r>
              <a:rPr lang="en-US" dirty="0"/>
              <a:t>When did Jesus say these words to His disciples?</a:t>
            </a:r>
          </a:p>
          <a:p>
            <a:r>
              <a:rPr lang="en-US" dirty="0"/>
              <a:t>To what kind of love does Jesus compare His love for His disciples?</a:t>
            </a:r>
          </a:p>
          <a:p>
            <a:r>
              <a:rPr lang="en-US" dirty="0"/>
              <a:t>What important command does Jesus give us here?</a:t>
            </a:r>
          </a:p>
          <a:p>
            <a:r>
              <a:rPr lang="en-US" dirty="0"/>
              <a:t>What key does Jesus give us in the next verse on how to abide in His love? (</a:t>
            </a:r>
            <a:r>
              <a:rPr lang="en-US" dirty="0">
                <a:hlinkClick r:id="rId4" action="ppaction://hlinksldjump"/>
              </a:rPr>
              <a:t>John 15:10</a:t>
            </a:r>
            <a:r>
              <a:rPr lang="en-US" dirty="0"/>
              <a:t>)</a:t>
            </a:r>
          </a:p>
        </p:txBody>
      </p:sp>
    </p:spTree>
    <p:extLst>
      <p:ext uri="{BB962C8B-B14F-4D97-AF65-F5344CB8AC3E}">
        <p14:creationId xmlns:p14="http://schemas.microsoft.com/office/powerpoint/2010/main" val="4188343316"/>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15:13-15 ESV</a:t>
            </a:r>
          </a:p>
        </p:txBody>
      </p:sp>
      <p:sp>
        <p:nvSpPr>
          <p:cNvPr id="3" name="Content Placeholder 2"/>
          <p:cNvSpPr>
            <a:spLocks noGrp="1"/>
          </p:cNvSpPr>
          <p:nvPr>
            <p:ph idx="1"/>
          </p:nvPr>
        </p:nvSpPr>
        <p:spPr/>
        <p:txBody>
          <a:bodyPr>
            <a:normAutofit/>
          </a:bodyPr>
          <a:lstStyle/>
          <a:p>
            <a:r>
              <a:rPr lang="en-US" dirty="0"/>
              <a:t>Greater love has no one than this, that someone lay down his life for his friends. </a:t>
            </a:r>
            <a:r>
              <a:rPr lang="en-US" baseline="30000" dirty="0"/>
              <a:t>14</a:t>
            </a:r>
            <a:r>
              <a:rPr lang="en-US" dirty="0"/>
              <a:t> You are my friends if you do what I command you. </a:t>
            </a:r>
            <a:r>
              <a:rPr lang="en-US" baseline="30000" dirty="0"/>
              <a:t>15</a:t>
            </a:r>
            <a:r>
              <a:rPr lang="en-US" dirty="0"/>
              <a:t> No longer do I call you servants, for the servant does not know what his master is doing; but I have called you friends, for all that I have heard from my Father I have made known to you.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460771859"/>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5120-DBA9-BE04-F86C-6266A707ED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62693C9-4E33-1379-8CC2-81EEAED407DC}"/>
              </a:ext>
            </a:extLst>
          </p:cNvPr>
          <p:cNvSpPr>
            <a:spLocks noGrp="1"/>
          </p:cNvSpPr>
          <p:nvPr>
            <p:ph idx="1"/>
          </p:nvPr>
        </p:nvSpPr>
        <p:spPr/>
        <p:txBody>
          <a:bodyPr>
            <a:normAutofit fontScale="92500" lnSpcReduction="20000"/>
          </a:bodyPr>
          <a:lstStyle/>
          <a:p>
            <a:r>
              <a:rPr lang="en-US" dirty="0"/>
              <a:t>Our lesson this week begins with a reality check on our spiritual condition: do we have a lukewarm problem and how do we find the cure? Jesus calls us to be fruitful disciples and gives us the keys to find joy in our relationship with Him.</a:t>
            </a:r>
          </a:p>
          <a:p>
            <a:pPr lvl="1"/>
            <a:r>
              <a:rPr lang="en-US" dirty="0"/>
              <a:t>Lukewarm Laodicea</a:t>
            </a:r>
          </a:p>
          <a:p>
            <a:pPr lvl="1"/>
            <a:r>
              <a:rPr lang="en-US" dirty="0"/>
              <a:t>Vine and Branches</a:t>
            </a:r>
          </a:p>
          <a:p>
            <a:pPr lvl="1"/>
            <a:r>
              <a:rPr lang="en-US" dirty="0"/>
              <a:t>Walking Together</a:t>
            </a:r>
          </a:p>
          <a:p>
            <a:pPr lvl="1"/>
            <a:r>
              <a:rPr lang="en-US" dirty="0"/>
              <a:t>Summary</a:t>
            </a:r>
          </a:p>
          <a:p>
            <a:pPr lvl="1"/>
            <a:endParaRPr lang="en-US" dirty="0"/>
          </a:p>
        </p:txBody>
      </p:sp>
    </p:spTree>
    <p:extLst>
      <p:ext uri="{BB962C8B-B14F-4D97-AF65-F5344CB8AC3E}">
        <p14:creationId xmlns:p14="http://schemas.microsoft.com/office/powerpoint/2010/main" val="1252613011"/>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988E-7280-4AB9-B479-9D548FFD1AAF}"/>
              </a:ext>
            </a:extLst>
          </p:cNvPr>
          <p:cNvSpPr>
            <a:spLocks noGrp="1"/>
          </p:cNvSpPr>
          <p:nvPr>
            <p:ph type="title"/>
          </p:nvPr>
        </p:nvSpPr>
        <p:spPr/>
        <p:txBody>
          <a:bodyPr/>
          <a:lstStyle/>
          <a:p>
            <a:r>
              <a:rPr lang="en-US" dirty="0"/>
              <a:t>Lukewarm Laodicea</a:t>
            </a:r>
          </a:p>
        </p:txBody>
      </p:sp>
      <p:sp>
        <p:nvSpPr>
          <p:cNvPr id="3" name="Content Placeholder 2">
            <a:extLst>
              <a:ext uri="{FF2B5EF4-FFF2-40B4-BE49-F238E27FC236}">
                <a16:creationId xmlns:a16="http://schemas.microsoft.com/office/drawing/2014/main" id="{EEACDF17-9261-4BC1-87D9-79E53C2BF674}"/>
              </a:ext>
            </a:extLst>
          </p:cNvPr>
          <p:cNvSpPr>
            <a:spLocks noGrp="1"/>
          </p:cNvSpPr>
          <p:nvPr>
            <p:ph idx="1"/>
          </p:nvPr>
        </p:nvSpPr>
        <p:spPr>
          <a:xfrm>
            <a:off x="3505200" y="1676400"/>
            <a:ext cx="5562600" cy="5181600"/>
          </a:xfrm>
        </p:spPr>
        <p:txBody>
          <a:bodyPr>
            <a:normAutofit fontScale="77500" lnSpcReduction="20000"/>
          </a:bodyPr>
          <a:lstStyle/>
          <a:p>
            <a:r>
              <a:rPr lang="en-US" dirty="0"/>
              <a:t>What do we know about the city of Laodicea?</a:t>
            </a:r>
          </a:p>
          <a:p>
            <a:r>
              <a:rPr lang="en-US" dirty="0"/>
              <a:t>What epoch of history does Laodicea represent?</a:t>
            </a:r>
          </a:p>
          <a:p>
            <a:r>
              <a:rPr lang="en-US" altLang="en-US" dirty="0"/>
              <a:t>How does Jesus assess the Laodicean condition (</a:t>
            </a:r>
            <a:r>
              <a:rPr lang="en-US" altLang="en-US" dirty="0">
                <a:hlinkClick r:id="rId4" action="ppaction://hlinksldjump"/>
              </a:rPr>
              <a:t>Rev 3:15-16</a:t>
            </a:r>
            <a:r>
              <a:rPr lang="en-US" altLang="en-US" dirty="0"/>
              <a:t>)?</a:t>
            </a:r>
          </a:p>
          <a:p>
            <a:r>
              <a:rPr lang="en-US" altLang="en-US" dirty="0"/>
              <a:t>How did Jesus use the characteristics of the city of Laodicea to point out the church’s deficiencies? (</a:t>
            </a:r>
            <a:r>
              <a:rPr lang="en-US" altLang="en-US" dirty="0">
                <a:hlinkClick r:id="rId5" action="ppaction://hlinksldjump"/>
              </a:rPr>
              <a:t>Rev 3:17-18</a:t>
            </a:r>
            <a:r>
              <a:rPr lang="en-US" altLang="en-US" dirty="0"/>
              <a:t>)</a:t>
            </a:r>
          </a:p>
          <a:p>
            <a:r>
              <a:rPr lang="en-US" dirty="0"/>
              <a:t>Where does Jesus picture himself standing in His invitation to the Laodicean church? (</a:t>
            </a:r>
            <a:r>
              <a:rPr lang="en-US" dirty="0">
                <a:hlinkClick r:id="rId6" action="ppaction://hlinksldjump"/>
              </a:rPr>
              <a:t>Rev 3:20</a:t>
            </a:r>
            <a:r>
              <a:rPr lang="en-US" dirty="0"/>
              <a:t>)</a:t>
            </a:r>
          </a:p>
          <a:p>
            <a:r>
              <a:rPr lang="en-US" dirty="0"/>
              <a:t>What does Jesus want to do for you if you let Him into your heart?</a:t>
            </a:r>
          </a:p>
          <a:p>
            <a:endParaRPr lang="en-US" altLang="en-US" dirty="0"/>
          </a:p>
          <a:p>
            <a:endParaRPr lang="en-US" dirty="0"/>
          </a:p>
          <a:p>
            <a:endParaRPr lang="en-US" dirty="0"/>
          </a:p>
        </p:txBody>
      </p:sp>
    </p:spTree>
    <p:extLst>
      <p:ext uri="{BB962C8B-B14F-4D97-AF65-F5344CB8AC3E}">
        <p14:creationId xmlns:p14="http://schemas.microsoft.com/office/powerpoint/2010/main" val="390227952"/>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Vine and Branches</a:t>
            </a:r>
          </a:p>
        </p:txBody>
      </p:sp>
      <p:sp>
        <p:nvSpPr>
          <p:cNvPr id="3" name="Content Placeholder 2"/>
          <p:cNvSpPr>
            <a:spLocks noGrp="1"/>
          </p:cNvSpPr>
          <p:nvPr>
            <p:ph idx="1"/>
          </p:nvPr>
        </p:nvSpPr>
        <p:spPr/>
        <p:txBody>
          <a:bodyPr>
            <a:normAutofit fontScale="85000" lnSpcReduction="10000"/>
          </a:bodyPr>
          <a:lstStyle/>
          <a:p>
            <a:r>
              <a:rPr lang="en-US" dirty="0"/>
              <a:t>What metaphor does Jesus use in John 15 to depict our relationship to Him? (</a:t>
            </a:r>
            <a:r>
              <a:rPr lang="en-US" dirty="0">
                <a:hlinkClick r:id="rId4" action="ppaction://hlinksldjump"/>
              </a:rPr>
              <a:t>John 15:4-5</a:t>
            </a:r>
            <a:r>
              <a:rPr lang="en-US" dirty="0"/>
              <a:t>)</a:t>
            </a:r>
          </a:p>
          <a:p>
            <a:r>
              <a:rPr lang="en-US" dirty="0"/>
              <a:t>How did Jesus say we bring glory to God and show that we are His disciples? (</a:t>
            </a:r>
            <a:r>
              <a:rPr lang="en-US" dirty="0">
                <a:hlinkClick r:id="rId5" action="ppaction://hlinksldjump"/>
              </a:rPr>
              <a:t>John 15:8</a:t>
            </a:r>
            <a:r>
              <a:rPr lang="en-US" dirty="0"/>
              <a:t>)</a:t>
            </a:r>
          </a:p>
          <a:p>
            <a:r>
              <a:rPr lang="en-US" dirty="0"/>
              <a:t>What is the secret to abiding in Jesus? (</a:t>
            </a:r>
            <a:r>
              <a:rPr lang="en-US" dirty="0">
                <a:hlinkClick r:id="rId6" action="ppaction://hlinksldjump"/>
              </a:rPr>
              <a:t>John 15:10,14</a:t>
            </a:r>
            <a:r>
              <a:rPr lang="en-US" dirty="0"/>
              <a:t>)</a:t>
            </a:r>
          </a:p>
          <a:p>
            <a:r>
              <a:rPr lang="en-US" dirty="0"/>
              <a:t>What is the secret to obeying Jesus? (</a:t>
            </a:r>
            <a:r>
              <a:rPr lang="en-US" dirty="0">
                <a:hlinkClick r:id="rId7" action="ppaction://hlinksldjump"/>
              </a:rPr>
              <a:t>John 14:15</a:t>
            </a:r>
            <a:r>
              <a:rPr lang="en-US" dirty="0"/>
              <a:t>)</a:t>
            </a:r>
          </a:p>
          <a:p>
            <a:r>
              <a:rPr lang="en-US" dirty="0"/>
              <a:t>What is the secret to loving Jesus? (</a:t>
            </a:r>
            <a:r>
              <a:rPr lang="en-US" dirty="0">
                <a:hlinkClick r:id="rId8" action="ppaction://hlinksldjump"/>
              </a:rPr>
              <a:t>John 15:13-15</a:t>
            </a:r>
            <a:r>
              <a:rPr lang="en-US" dirty="0"/>
              <a:t>) </a:t>
            </a:r>
          </a:p>
          <a:p>
            <a:endParaRPr lang="en-US" dirty="0"/>
          </a:p>
        </p:txBody>
      </p:sp>
    </p:spTree>
    <p:extLst>
      <p:ext uri="{BB962C8B-B14F-4D97-AF65-F5344CB8AC3E}">
        <p14:creationId xmlns:p14="http://schemas.microsoft.com/office/powerpoint/2010/main" val="2338566975"/>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Walking Together</a:t>
            </a:r>
          </a:p>
        </p:txBody>
      </p:sp>
      <p:sp>
        <p:nvSpPr>
          <p:cNvPr id="3" name="Content Placeholder 2"/>
          <p:cNvSpPr>
            <a:spLocks noGrp="1"/>
          </p:cNvSpPr>
          <p:nvPr>
            <p:ph idx="1"/>
          </p:nvPr>
        </p:nvSpPr>
        <p:spPr>
          <a:xfrm>
            <a:off x="3467100" y="1828800"/>
            <a:ext cx="5562600" cy="4572000"/>
          </a:xfrm>
        </p:spPr>
        <p:txBody>
          <a:bodyPr>
            <a:normAutofit fontScale="92500" lnSpcReduction="10000"/>
          </a:bodyPr>
          <a:lstStyle/>
          <a:p>
            <a:r>
              <a:rPr lang="en-US" dirty="0"/>
              <a:t>What does it mean to walk with God?</a:t>
            </a:r>
          </a:p>
          <a:p>
            <a:r>
              <a:rPr lang="en-US" dirty="0"/>
              <a:t>Is it possible to walk closely with God?</a:t>
            </a:r>
          </a:p>
          <a:p>
            <a:pPr lvl="1"/>
            <a:r>
              <a:rPr lang="en-US" dirty="0"/>
              <a:t>Enoch — Genesis 5:24,</a:t>
            </a:r>
          </a:p>
          <a:p>
            <a:pPr lvl="1"/>
            <a:r>
              <a:rPr lang="en-US" dirty="0"/>
              <a:t>Noah — Genesis 6:9,</a:t>
            </a:r>
          </a:p>
          <a:p>
            <a:pPr lvl="1"/>
            <a:r>
              <a:rPr lang="en-US" dirty="0"/>
              <a:t>Abraham — Genesis 17:1,</a:t>
            </a:r>
          </a:p>
          <a:p>
            <a:pPr lvl="1"/>
            <a:r>
              <a:rPr lang="en-US" dirty="0"/>
              <a:t>Moses — Exodus 33:11,</a:t>
            </a:r>
          </a:p>
          <a:p>
            <a:pPr lvl="1"/>
            <a:r>
              <a:rPr lang="en-US" dirty="0"/>
              <a:t>Job --  Job 1:1,</a:t>
            </a:r>
          </a:p>
          <a:p>
            <a:pPr lvl="1"/>
            <a:r>
              <a:rPr lang="en-US" dirty="0"/>
              <a:t>David — Acts 13:22.</a:t>
            </a:r>
          </a:p>
          <a:p>
            <a:pPr lvl="1"/>
            <a:endParaRPr lang="en-US" dirty="0"/>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r>
              <a:rPr lang="en-US" dirty="0">
                <a:effectLst>
                  <a:outerShdw blurRad="38100" dist="38100" dir="2700000" algn="tl">
                    <a:srgbClr val="000000">
                      <a:alpha val="43137"/>
                    </a:srgbClr>
                  </a:outerShdw>
                </a:effectLst>
              </a:rPr>
              <a:t>As we begin our study this quarter of Growing in a Relationship with God, it is prudent to examine our current relationship with God and see where improvements may be needed.</a:t>
            </a:r>
          </a:p>
          <a:p>
            <a:r>
              <a:rPr lang="en-US" dirty="0">
                <a:effectLst>
                  <a:outerShdw blurRad="38100" dist="38100" dir="2700000" algn="tl">
                    <a:srgbClr val="000000">
                      <a:alpha val="43137"/>
                    </a:srgbClr>
                  </a:outerShdw>
                </a:effectLst>
              </a:rPr>
              <a:t>As Adventists, we believe we are living in the final days before the return of Jesus often correlated with Christ’s message to the church at Laodicea.  </a:t>
            </a:r>
          </a:p>
          <a:p>
            <a:r>
              <a:rPr lang="en-US" dirty="0">
                <a:effectLst>
                  <a:outerShdw blurRad="38100" dist="38100" dir="2700000" algn="tl">
                    <a:srgbClr val="000000">
                      <a:alpha val="43137"/>
                    </a:srgbClr>
                  </a:outerShdw>
                </a:effectLst>
              </a:rPr>
              <a:t>To what extent does the lukewarm Laodicean church characterize our own relationship to the Lord?</a:t>
            </a:r>
          </a:p>
          <a:p>
            <a:r>
              <a:rPr lang="en-US" dirty="0">
                <a:effectLst>
                  <a:outerShdw blurRad="38100" dist="38100" dir="2700000" algn="tl">
                    <a:srgbClr val="000000">
                      <a:alpha val="43137"/>
                    </a:srgbClr>
                  </a:outerShdw>
                </a:effectLst>
              </a:rPr>
              <a:t>Are we half-hearted Christians with divided loyalties, one foot in the kingdom and one in the world, name on the church books but not in the Book of Life, born of the flesh but not really born again,  thinking we are rich when the Lord sees us in spiritual poverty?</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The Lord has a remedy for the lukewarm Christian: the gold of genuine faith, the white raiment of Christ’s righteousness, and the </a:t>
            </a:r>
            <a:r>
              <a:rPr lang="en-US" altLang="en-US" dirty="0" err="1"/>
              <a:t>eyesalve</a:t>
            </a:r>
            <a:r>
              <a:rPr lang="en-US" altLang="en-US" dirty="0"/>
              <a:t> of the Holy Spirit.</a:t>
            </a:r>
          </a:p>
          <a:p>
            <a:r>
              <a:rPr lang="en-US" dirty="0"/>
              <a:t>Jesus pictures himself standing, knocking, hoping you will hear His voice and open the door of your heart.</a:t>
            </a:r>
          </a:p>
          <a:p>
            <a:r>
              <a:rPr lang="en-US" dirty="0"/>
              <a:t>He promises to come in to be your Savior, Lord, and Friend and to apply the remedies your need to be a victorious conqueror that is faithful to Jesus to the end.</a:t>
            </a:r>
          </a:p>
          <a:p>
            <a:r>
              <a:rPr lang="en-US" dirty="0"/>
              <a:t>To such He promises to sit next to Him on His throne.</a:t>
            </a:r>
          </a:p>
          <a:p>
            <a:r>
              <a:rPr lang="en-US" dirty="0"/>
              <a:t>On the night of His betrayal, Jesus spoke to His disciples about the vine and the branches.  He stressed the need for us, the branches, to abide in Him, the vine.</a:t>
            </a:r>
          </a:p>
          <a:p>
            <a:endParaRPr lang="en-US" dirty="0"/>
          </a:p>
          <a:p>
            <a:pPr eaLnBrk="1" hangingPunct="1">
              <a:defRPr/>
            </a:pPr>
            <a:endParaRPr lang="en-US" alt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7500" lnSpcReduction="20000"/>
          </a:bodyPr>
          <a:lstStyle/>
          <a:p>
            <a:pPr marL="274320" indent="-274320"/>
            <a:r>
              <a:rPr lang="en-US" dirty="0"/>
              <a:t>In this passage, He gave several keys for living the Christian life:</a:t>
            </a:r>
          </a:p>
          <a:p>
            <a:pPr marL="674370" lvl="1" indent="-274320"/>
            <a:r>
              <a:rPr lang="en-US" dirty="0"/>
              <a:t>To bear much good fruit, we must abide in Him.</a:t>
            </a:r>
          </a:p>
          <a:p>
            <a:pPr marL="674370" lvl="1" indent="-274320"/>
            <a:r>
              <a:rPr lang="en-US" dirty="0"/>
              <a:t>To abide in Him, we must obey Him and His commandments to love.</a:t>
            </a:r>
          </a:p>
          <a:p>
            <a:pPr marL="674370" lvl="1" indent="-274320"/>
            <a:r>
              <a:rPr lang="en-US" dirty="0"/>
              <a:t>To obey Him willingly we must fall in love with Him as a Friend.</a:t>
            </a:r>
          </a:p>
          <a:p>
            <a:pPr marL="674370" lvl="1" indent="-274320"/>
            <a:r>
              <a:rPr lang="en-US" dirty="0"/>
              <a:t>To love Him we must know Him and what He did to save us.</a:t>
            </a:r>
          </a:p>
          <a:p>
            <a:pPr marL="274320" indent="-274320"/>
            <a:r>
              <a:rPr lang="en-US" dirty="0"/>
              <a:t>Knowing that there is room for your relationship with God to grow, will you seek to walk with God each day, asking for the Holy Spirit to fill you and keep you knowing, loving, obeying, and abiding in Jesus?</a:t>
            </a:r>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1400986</TotalTime>
  <Words>5852</Words>
  <Application>Microsoft Office PowerPoint</Application>
  <PresentationFormat>On-screen Show (4:3)</PresentationFormat>
  <Paragraphs>402</Paragraphs>
  <Slides>20</Slides>
  <Notes>18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Arial Rounded MT Bold</vt:lpstr>
      <vt:lpstr>Calibri</vt:lpstr>
      <vt:lpstr>2_Default Design</vt:lpstr>
      <vt:lpstr>Default Design</vt:lpstr>
      <vt:lpstr>1_Default Design</vt:lpstr>
      <vt:lpstr>Growing in a Relationship with God</vt:lpstr>
      <vt:lpstr>Memory Text John 15:9 NKJV</vt:lpstr>
      <vt:lpstr>Overview</vt:lpstr>
      <vt:lpstr>Lukewarm Laodicea</vt:lpstr>
      <vt:lpstr>Vine and Branches</vt:lpstr>
      <vt:lpstr>Walking Together</vt:lpstr>
      <vt:lpstr>Summary</vt:lpstr>
      <vt:lpstr>Summary</vt:lpstr>
      <vt:lpstr>Summary</vt:lpstr>
      <vt:lpstr>PowerPoint Presentation</vt:lpstr>
      <vt:lpstr>John 15:10 NKJV</vt:lpstr>
      <vt:lpstr>Revelation 3:15-16 (NKJV)</vt:lpstr>
      <vt:lpstr>Revelation 3:17-18 (KJV)</vt:lpstr>
      <vt:lpstr>Revelation 3:20 (NKJV)</vt:lpstr>
      <vt:lpstr>John 15:4-5 NKJV</vt:lpstr>
      <vt:lpstr>John 15:8 ESV</vt:lpstr>
      <vt:lpstr>John 15:4-6 ESV</vt:lpstr>
      <vt:lpstr>John 15:10, 14 ESV</vt:lpstr>
      <vt:lpstr>John 14:15 ESV</vt:lpstr>
      <vt:lpstr>John 15:13-15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Reality Check</dc:title>
  <dc:subject>Growing in a Relationship with God</dc:subject>
  <dc:creator>Kenneth J. McNulty</dc:creator>
  <cp:lastModifiedBy>Kenneth McNulty</cp:lastModifiedBy>
  <cp:revision>23499</cp:revision>
  <cp:lastPrinted>2016-06-03T16:02:10Z</cp:lastPrinted>
  <dcterms:created xsi:type="dcterms:W3CDTF">2005-09-30T23:50:48Z</dcterms:created>
  <dcterms:modified xsi:type="dcterms:W3CDTF">2026-04-03T05:03:15Z</dcterms:modified>
  <cp:category>Bible Topic</cp:category>
</cp:coreProperties>
</file>