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7"/>
  </p:notesMasterIdLst>
  <p:handoutMasterIdLst>
    <p:handoutMasterId r:id="rId28"/>
  </p:handoutMasterIdLst>
  <p:sldIdLst>
    <p:sldId id="3170" r:id="rId7"/>
    <p:sldId id="2375" r:id="rId8"/>
    <p:sldId id="3171" r:id="rId9"/>
    <p:sldId id="2250" r:id="rId10"/>
    <p:sldId id="2811" r:id="rId11"/>
    <p:sldId id="1100" r:id="rId12"/>
    <p:sldId id="3159" r:id="rId13"/>
    <p:sldId id="3160" r:id="rId14"/>
    <p:sldId id="3176" r:id="rId15"/>
    <p:sldId id="3118" r:id="rId16"/>
    <p:sldId id="2198" r:id="rId17"/>
    <p:sldId id="2289" r:id="rId18"/>
    <p:sldId id="2832" r:id="rId19"/>
    <p:sldId id="3073" r:id="rId20"/>
    <p:sldId id="2366" r:id="rId21"/>
    <p:sldId id="3190" r:id="rId22"/>
    <p:sldId id="2031" r:id="rId23"/>
    <p:sldId id="1530" r:id="rId24"/>
    <p:sldId id="3186" r:id="rId25"/>
    <p:sldId id="1853" r:id="rId26"/>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3/27/2026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mn-lt"/>
                <a:ea typeface="+mn-ea"/>
                <a:cs typeface="+mn-cs"/>
              </a:rPr>
              <a:t>Q1:  Who is at the head of the list of Paul’s co-workers?</a:t>
            </a:r>
          </a:p>
          <a:p>
            <a:pPr marL="274320" indent="-274320"/>
            <a:r>
              <a:rPr lang="en-US" sz="1200" b="0" i="0" kern="1200" dirty="0">
                <a:solidFill>
                  <a:schemeClr val="tx1"/>
                </a:solidFill>
                <a:effectLst/>
                <a:latin typeface="+mn-lt"/>
                <a:ea typeface="+mn-ea"/>
                <a:cs typeface="+mn-cs"/>
              </a:rPr>
              <a:t>1.  The proper Greek pronunciation of this man’s name is too-</a:t>
            </a:r>
            <a:r>
              <a:rPr lang="en-US" sz="1200" b="0" i="0" kern="1200" dirty="0" err="1">
                <a:solidFill>
                  <a:schemeClr val="tx1"/>
                </a:solidFill>
                <a:effectLst/>
                <a:latin typeface="+mn-lt"/>
                <a:ea typeface="+mn-ea"/>
                <a:cs typeface="+mn-cs"/>
              </a:rPr>
              <a:t>khee</a:t>
            </a:r>
            <a:r>
              <a:rPr lang="en-US" sz="1200" b="0" i="0" kern="1200" dirty="0">
                <a:solidFill>
                  <a:schemeClr val="tx1"/>
                </a:solidFill>
                <a:effectLst/>
                <a:latin typeface="+mn-lt"/>
                <a:ea typeface="+mn-ea"/>
                <a:cs typeface="+mn-cs"/>
              </a:rPr>
              <a:t>-kos’</a:t>
            </a:r>
          </a:p>
          <a:p>
            <a:pPr marL="274320" indent="-274320"/>
            <a:r>
              <a:rPr lang="en-US" sz="1200" b="0" i="0" kern="1200" dirty="0">
                <a:solidFill>
                  <a:schemeClr val="tx1"/>
                </a:solidFill>
                <a:effectLst/>
                <a:latin typeface="+mn-lt"/>
                <a:ea typeface="+mn-ea"/>
                <a:cs typeface="+mn-cs"/>
              </a:rPr>
              <a:t>2.  Paul describes him as a beloved brother and faithful minister and fellow servant.</a:t>
            </a:r>
          </a:p>
          <a:p>
            <a:pPr marL="274320" indent="-274320"/>
            <a:r>
              <a:rPr lang="en-US" sz="1200" b="0" i="0" kern="1200" dirty="0">
                <a:solidFill>
                  <a:schemeClr val="tx1"/>
                </a:solidFill>
                <a:effectLst/>
                <a:latin typeface="+mn-lt"/>
                <a:ea typeface="+mn-ea"/>
                <a:cs typeface="+mn-cs"/>
              </a:rPr>
              <a:t>3.  Based on this commendation, the churches to which he ministers can have confidence that he is preaching and teaching the truth as it is in Jesus.</a:t>
            </a:r>
          </a:p>
          <a:p>
            <a:pPr marL="274320" indent="-274320"/>
            <a:r>
              <a:rPr lang="en-US" sz="1200" b="0" i="0" kern="1200" dirty="0">
                <a:solidFill>
                  <a:schemeClr val="tx1"/>
                </a:solidFill>
                <a:effectLst/>
                <a:latin typeface="+mn-lt"/>
                <a:ea typeface="+mn-ea"/>
                <a:cs typeface="+mn-cs"/>
              </a:rPr>
              <a:t>4.  Paul has warned them in this letter about false teachers.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Tychicus (</a:t>
            </a:r>
            <a:r>
              <a:rPr lang="en-US" sz="1200" b="0" i="0" kern="1200" dirty="0">
                <a:solidFill>
                  <a:schemeClr val="tx1"/>
                </a:solidFill>
                <a:effectLst/>
                <a:latin typeface="+mn-lt"/>
                <a:ea typeface="+mn-ea"/>
                <a:cs typeface="+mn-cs"/>
              </a:rPr>
              <a:t>too-</a:t>
            </a:r>
            <a:r>
              <a:rPr lang="en-US" sz="1200" b="0" i="0" kern="1200" dirty="0" err="1">
                <a:solidFill>
                  <a:schemeClr val="tx1"/>
                </a:solidFill>
                <a:effectLst/>
                <a:latin typeface="+mn-lt"/>
                <a:ea typeface="+mn-ea"/>
                <a:cs typeface="+mn-cs"/>
              </a:rPr>
              <a:t>khee</a:t>
            </a:r>
            <a:r>
              <a:rPr lang="en-US" sz="1200" b="0" i="0" kern="1200" dirty="0">
                <a:solidFill>
                  <a:schemeClr val="tx1"/>
                </a:solidFill>
                <a:effectLst/>
                <a:latin typeface="+mn-lt"/>
                <a:ea typeface="+mn-ea"/>
                <a:cs typeface="+mn-cs"/>
              </a:rPr>
              <a:t>-kos’) is a truth teacher.</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6.  He is also mentioned in Ephesians: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Ephesians 6:21 ESV </a:t>
            </a:r>
            <a:r>
              <a:rPr lang="en-US" sz="1200" b="0" i="0" kern="1200" dirty="0">
                <a:solidFill>
                  <a:schemeClr val="tx1"/>
                </a:solidFill>
                <a:effectLst/>
                <a:latin typeface="+mn-lt"/>
                <a:ea typeface="+mn-ea"/>
                <a:cs typeface="+mn-cs"/>
              </a:rPr>
              <a:t>- So that you also may know how I am and what I am doing, Tychicus the beloved brother and faithful minister in the Lord will tell you everything.</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Q2: What task does Paul give to Tychicus </a:t>
            </a:r>
            <a:r>
              <a:rPr lang="en-US" b="1" dirty="0"/>
              <a:t>(</a:t>
            </a:r>
            <a:r>
              <a:rPr lang="en-US" sz="1200" b="1" i="0" kern="1200" dirty="0">
                <a:solidFill>
                  <a:schemeClr val="tx1"/>
                </a:solidFill>
                <a:effectLst/>
                <a:latin typeface="+mn-lt"/>
                <a:ea typeface="+mn-ea"/>
                <a:cs typeface="+mn-cs"/>
              </a:rPr>
              <a:t>too-</a:t>
            </a:r>
            <a:r>
              <a:rPr lang="en-US" sz="1200" b="1" i="0" kern="1200" dirty="0" err="1">
                <a:solidFill>
                  <a:schemeClr val="tx1"/>
                </a:solidFill>
                <a:effectLst/>
                <a:latin typeface="+mn-lt"/>
                <a:ea typeface="+mn-ea"/>
                <a:cs typeface="+mn-cs"/>
              </a:rPr>
              <a:t>khee</a:t>
            </a:r>
            <a:r>
              <a:rPr lang="en-US" sz="1200" b="1" i="0" kern="1200" dirty="0">
                <a:solidFill>
                  <a:schemeClr val="tx1"/>
                </a:solidFill>
                <a:effectLst/>
                <a:latin typeface="+mn-lt"/>
                <a:ea typeface="+mn-ea"/>
                <a:cs typeface="+mn-cs"/>
              </a:rPr>
              <a:t>-kos’)?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1.  Both to the Ephesians and Colossians, Tychicus </a:t>
            </a:r>
            <a:r>
              <a:rPr lang="en-US" dirty="0"/>
              <a:t>(</a:t>
            </a:r>
            <a:r>
              <a:rPr lang="en-US" sz="1200" b="0" i="0" kern="1200" dirty="0">
                <a:solidFill>
                  <a:schemeClr val="tx1"/>
                </a:solidFill>
                <a:effectLst/>
                <a:latin typeface="+mn-lt"/>
                <a:ea typeface="+mn-ea"/>
                <a:cs typeface="+mn-cs"/>
              </a:rPr>
              <a:t>too-</a:t>
            </a:r>
            <a:r>
              <a:rPr lang="en-US" sz="1200" b="0" i="0" kern="1200" dirty="0" err="1">
                <a:solidFill>
                  <a:schemeClr val="tx1"/>
                </a:solidFill>
                <a:effectLst/>
                <a:latin typeface="+mn-lt"/>
                <a:ea typeface="+mn-ea"/>
                <a:cs typeface="+mn-cs"/>
              </a:rPr>
              <a:t>khee</a:t>
            </a:r>
            <a:r>
              <a:rPr lang="en-US" sz="1200" b="0" i="0" kern="1200" dirty="0">
                <a:solidFill>
                  <a:schemeClr val="tx1"/>
                </a:solidFill>
                <a:effectLst/>
                <a:latin typeface="+mn-lt"/>
                <a:ea typeface="+mn-ea"/>
                <a:cs typeface="+mn-cs"/>
              </a:rPr>
              <a:t>-kos’) is to give the churches a report on all that is going on with the apostle Paul.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2.  The letters that Paul wrote dealt with problems of faith and conduct in the churches rather than all the personal details he could have included.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3.  So Tychicus </a:t>
            </a:r>
            <a:r>
              <a:rPr lang="en-US" dirty="0"/>
              <a:t>(</a:t>
            </a:r>
            <a:r>
              <a:rPr lang="en-US" sz="1200" b="0" i="0" kern="1200" dirty="0">
                <a:solidFill>
                  <a:schemeClr val="tx1"/>
                </a:solidFill>
                <a:effectLst/>
                <a:latin typeface="+mn-lt"/>
                <a:ea typeface="+mn-ea"/>
                <a:cs typeface="+mn-cs"/>
              </a:rPr>
              <a:t>too-</a:t>
            </a:r>
            <a:r>
              <a:rPr lang="en-US" sz="1200" b="0" i="0" kern="1200" dirty="0" err="1">
                <a:solidFill>
                  <a:schemeClr val="tx1"/>
                </a:solidFill>
                <a:effectLst/>
                <a:latin typeface="+mn-lt"/>
                <a:ea typeface="+mn-ea"/>
                <a:cs typeface="+mn-cs"/>
              </a:rPr>
              <a:t>khee</a:t>
            </a:r>
            <a:r>
              <a:rPr lang="en-US" sz="1200" b="0" i="0" kern="1200" dirty="0">
                <a:solidFill>
                  <a:schemeClr val="tx1"/>
                </a:solidFill>
                <a:effectLst/>
                <a:latin typeface="+mn-lt"/>
                <a:ea typeface="+mn-ea"/>
                <a:cs typeface="+mn-cs"/>
              </a:rPr>
              <a:t>-kos’) was to fill the people in on all the details of Paul’s house arrest in Rome and how he was able to function there and witness for Jesus among Caesar’s household.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 4.  Tychicus </a:t>
            </a:r>
            <a:r>
              <a:rPr lang="en-US" dirty="0"/>
              <a:t>(</a:t>
            </a:r>
            <a:r>
              <a:rPr lang="en-US" sz="1200" b="0" i="0" kern="1200" dirty="0">
                <a:solidFill>
                  <a:schemeClr val="tx1"/>
                </a:solidFill>
                <a:effectLst/>
                <a:latin typeface="+mn-lt"/>
                <a:ea typeface="+mn-ea"/>
                <a:cs typeface="+mn-cs"/>
              </a:rPr>
              <a:t>too-</a:t>
            </a:r>
            <a:r>
              <a:rPr lang="en-US" sz="1200" b="0" i="0" kern="1200" dirty="0" err="1">
                <a:solidFill>
                  <a:schemeClr val="tx1"/>
                </a:solidFill>
                <a:effectLst/>
                <a:latin typeface="+mn-lt"/>
                <a:ea typeface="+mn-ea"/>
                <a:cs typeface="+mn-cs"/>
              </a:rPr>
              <a:t>khee</a:t>
            </a:r>
            <a:r>
              <a:rPr lang="en-US" sz="1200" b="0" i="0" kern="1200" dirty="0">
                <a:solidFill>
                  <a:schemeClr val="tx1"/>
                </a:solidFill>
                <a:effectLst/>
                <a:latin typeface="+mn-lt"/>
                <a:ea typeface="+mn-ea"/>
                <a:cs typeface="+mn-cs"/>
              </a:rPr>
              <a:t>-kos’) was the personal envoy from Paul and as such would carry the letter to Colossae and make sure it was read in the churches of Asia Minor.</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Q3:  Who else is mentioned here along with Tychicus </a:t>
            </a:r>
            <a:r>
              <a:rPr lang="en-US" b="1" dirty="0"/>
              <a:t>(</a:t>
            </a:r>
            <a:r>
              <a:rPr lang="en-US" sz="1200" b="1" i="0" kern="1200" dirty="0">
                <a:solidFill>
                  <a:schemeClr val="tx1"/>
                </a:solidFill>
                <a:effectLst/>
                <a:latin typeface="+mn-lt"/>
                <a:ea typeface="+mn-ea"/>
                <a:cs typeface="+mn-cs"/>
              </a:rPr>
              <a:t>too-</a:t>
            </a:r>
            <a:r>
              <a:rPr lang="en-US" sz="1200" b="1" i="0" kern="1200" dirty="0" err="1">
                <a:solidFill>
                  <a:schemeClr val="tx1"/>
                </a:solidFill>
                <a:effectLst/>
                <a:latin typeface="+mn-lt"/>
                <a:ea typeface="+mn-ea"/>
                <a:cs typeface="+mn-cs"/>
              </a:rPr>
              <a:t>khee</a:t>
            </a:r>
            <a:r>
              <a:rPr lang="en-US" sz="1200" b="1" i="0" kern="1200" dirty="0">
                <a:solidFill>
                  <a:schemeClr val="tx1"/>
                </a:solidFill>
                <a:effectLst/>
                <a:latin typeface="+mn-lt"/>
                <a:ea typeface="+mn-ea"/>
                <a:cs typeface="+mn-cs"/>
              </a:rPr>
              <a:t>-kos’)?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1.  We have Onesimus, the run-away slave that we have encountered before.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2.  Here Paul says that Onesimus is one of the Colossian Christians (one of you).</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3.  Instead of calling him a run-away slave, Paul calls him a faithful and beloved brother.</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4.  Apparently, Onesimus found his way to Rome, encountered Paul, received Jesus as his Savior and Lord, and now Paul is sending him back home to minister there.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5.  Perhaps Onesimus is carrying the letter Paul wrote to Philemon, </a:t>
            </a:r>
            <a:r>
              <a:rPr lang="en-US" sz="1200" b="0" i="0" kern="1200" dirty="0" err="1">
                <a:solidFill>
                  <a:schemeClr val="tx1"/>
                </a:solidFill>
                <a:effectLst/>
                <a:latin typeface="+mn-lt"/>
                <a:ea typeface="+mn-ea"/>
                <a:cs typeface="+mn-cs"/>
              </a:rPr>
              <a:t>Onesiums</a:t>
            </a:r>
            <a:r>
              <a:rPr lang="en-US" sz="1200" b="0" i="0" kern="1200" dirty="0">
                <a:solidFill>
                  <a:schemeClr val="tx1"/>
                </a:solidFill>
                <a:effectLst/>
                <a:latin typeface="+mn-lt"/>
                <a:ea typeface="+mn-ea"/>
                <a:cs typeface="+mn-cs"/>
              </a:rPr>
              <a:t>’ former owner, asking him to receive Onesimus as a new brother in the Lord.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6.  The prison epistles of Paul are: Ephesians, Philippians, Colossians, and Philemon, written while under house arrest in Rome at his first imprisonment there.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415005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Who is Aristarchus according to this verse?</a:t>
            </a:r>
          </a:p>
          <a:p>
            <a:pPr marL="274320" indent="-274320"/>
            <a:r>
              <a:rPr lang="en-US" sz="1000" b="0" i="0" dirty="0"/>
              <a:t>1.  Paul calls him a fellow prisoner.</a:t>
            </a:r>
          </a:p>
          <a:p>
            <a:pPr marL="274320" indent="-274320"/>
            <a:r>
              <a:rPr lang="en-US" sz="1000" b="0" i="0" dirty="0"/>
              <a:t>2.  Apparently, he is under house arrest along with the apostle.</a:t>
            </a:r>
          </a:p>
          <a:p>
            <a:pPr marL="274320" indent="-274320"/>
            <a:endParaRPr lang="en-US" sz="1000" b="0" i="0" dirty="0"/>
          </a:p>
          <a:p>
            <a:pPr marL="274320" indent="-274320"/>
            <a:r>
              <a:rPr lang="en-US" sz="1000" b="1" i="0" dirty="0"/>
              <a:t>Q2:  What does the book of acts tell us about Aristarchus?</a:t>
            </a:r>
          </a:p>
          <a:p>
            <a:pPr marL="274320" indent="-274320"/>
            <a:r>
              <a:rPr lang="en-US" sz="1000" b="0" i="0" dirty="0"/>
              <a:t>[See next slide]</a:t>
            </a:r>
            <a:endParaRPr lang="en-US" b="0" dirty="0"/>
          </a:p>
        </p:txBody>
      </p:sp>
    </p:spTree>
    <p:extLst>
      <p:ext uri="{BB962C8B-B14F-4D97-AF65-F5344CB8AC3E}">
        <p14:creationId xmlns:p14="http://schemas.microsoft.com/office/powerpoint/2010/main" val="10958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dirty="0"/>
              <a:t>1.  Here we have two references from the book of Acts that mention Aristarchus.</a:t>
            </a:r>
          </a:p>
          <a:p>
            <a:pPr marL="274320" lvl="0" indent="-274320"/>
            <a:r>
              <a:rPr lang="en-US" dirty="0"/>
              <a:t>2.  He was a Macedonian from Thessalonica and a traveling companion of Paul.</a:t>
            </a:r>
          </a:p>
          <a:p>
            <a:pPr marL="274320" lvl="0" indent="-274320"/>
            <a:r>
              <a:rPr lang="en-US" dirty="0"/>
              <a:t>3.  He was swept up in the riot at Ephesus over Paul’s preaching that the idols made of metal were not real gods.</a:t>
            </a:r>
          </a:p>
          <a:p>
            <a:pPr marL="274320" lvl="0" indent="-274320"/>
            <a:r>
              <a:rPr lang="en-US" dirty="0"/>
              <a:t>4.  Eventually the rioters calmed down after a few hours and no harm came to Aristarchus, Gaius, or Paul.</a:t>
            </a:r>
          </a:p>
          <a:p>
            <a:pPr marL="274320" lvl="0" indent="-274320"/>
            <a:r>
              <a:rPr lang="en-US" dirty="0"/>
              <a:t>5.  The second reference is when Paul sailed for Rome with some other prisoners.</a:t>
            </a:r>
          </a:p>
          <a:p>
            <a:pPr marL="274320" lvl="0" indent="-274320"/>
            <a:r>
              <a:rPr lang="en-US" dirty="0"/>
              <a:t>6.  This is after Paul appealed to Caesar.</a:t>
            </a:r>
          </a:p>
          <a:p>
            <a:pPr marL="274320" lvl="0" indent="-274320"/>
            <a:r>
              <a:rPr lang="en-US" dirty="0"/>
              <a:t>7.  Luke records that Aristarchus was with them.</a:t>
            </a:r>
          </a:p>
          <a:p>
            <a:pPr marL="274320" lvl="0" indent="-274320"/>
            <a:r>
              <a:rPr lang="en-US" dirty="0"/>
              <a:t>8.  It is unclear how or when Aristarchus became a fellow prisoner of the apostle.</a:t>
            </a:r>
          </a:p>
          <a:p>
            <a:pPr marL="274320" lvl="0" indent="-274320"/>
            <a:r>
              <a:rPr lang="en-US" dirty="0"/>
              <a:t>9.  But t looks like he was a faithful friend even when Paul was in some of his most difficult times.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we know about Mark the cousin of Barnabas?</a:t>
            </a:r>
          </a:p>
          <a:p>
            <a:pPr marL="274320" indent="-274320"/>
            <a:r>
              <a:rPr lang="en-US" b="0" dirty="0"/>
              <a:t>1.  This is the young man who wrote the gospel of Mark.</a:t>
            </a:r>
          </a:p>
          <a:p>
            <a:pPr marL="274320" indent="-274320"/>
            <a:r>
              <a:rPr lang="en-US" b="0" dirty="0"/>
              <a:t>2.  He is also know as John Mark who left Paul and Barnabas on Paul’s first missionary journey.</a:t>
            </a:r>
          </a:p>
          <a:p>
            <a:pPr marL="274320" indent="-274320"/>
            <a:r>
              <a:rPr lang="en-US" b="0" dirty="0"/>
              <a:t>3.  They had taken Mark to be their secretary, but when the going got tough, Mark quit and returned home.</a:t>
            </a:r>
          </a:p>
          <a:p>
            <a:pPr marL="274320" indent="-274320"/>
            <a:r>
              <a:rPr lang="en-US" b="0" dirty="0"/>
              <a:t>4.  This caused a great dispute between Paul and Barnabas for the second missionary journey.</a:t>
            </a:r>
          </a:p>
          <a:p>
            <a:pPr marL="274320" indent="-274320"/>
            <a:r>
              <a:rPr lang="en-US" b="0" dirty="0"/>
              <a:t>5.  Barnabas wanted to give him a second chance, but Paul refused to take a quitter.</a:t>
            </a:r>
          </a:p>
          <a:p>
            <a:pPr marL="274320" indent="-274320"/>
            <a:r>
              <a:rPr lang="en-US" b="0" dirty="0"/>
              <a:t>6.  As a result, Barnabas took Mark and Paul took Silas.</a:t>
            </a:r>
          </a:p>
          <a:p>
            <a:pPr marL="274320" indent="-274320"/>
            <a:r>
              <a:rPr lang="en-US" b="0" dirty="0"/>
              <a:t>7.  It was not until much later in his ministry that Paul found Mark useful.</a:t>
            </a:r>
          </a:p>
          <a:p>
            <a:pPr marL="274320" indent="-274320"/>
            <a:r>
              <a:rPr lang="en-US" b="0" dirty="0"/>
              <a:t>8.  Just in case there were some in Colossae that still had questions about Mark and Paul, Paul instructs them to welcome him.</a:t>
            </a:r>
          </a:p>
          <a:p>
            <a:pPr marL="274320" indent="-274320"/>
            <a:r>
              <a:rPr lang="en-US" b="0" dirty="0"/>
              <a:t>9.  In his last epistle, Pul has this to say about Mark:</a:t>
            </a:r>
          </a:p>
          <a:p>
            <a:pPr marL="274320" indent="-274320"/>
            <a:r>
              <a:rPr lang="en-US" b="1" dirty="0"/>
              <a:t>2 Timothy 4:11 ESV </a:t>
            </a:r>
            <a:r>
              <a:rPr lang="en-US" b="0" dirty="0"/>
              <a:t>- 11 Luke alone is with me. Get Mark and bring him with you, for he is very useful to me for ministry.</a:t>
            </a:r>
          </a:p>
          <a:p>
            <a:pPr marL="274320" indent="-274320"/>
            <a:r>
              <a:rPr lang="en-US" b="0" dirty="0"/>
              <a:t>10. These are instruction to Timothy during Paul’s second imprisonment in Rome when he was locked in a dungeon and eventually beheaded.</a:t>
            </a:r>
          </a:p>
          <a:p>
            <a:pPr marL="274320" indent="-274320"/>
            <a:endParaRPr lang="en-US" b="0" dirty="0"/>
          </a:p>
          <a:p>
            <a:pPr marL="274320" indent="-274320"/>
            <a:r>
              <a:rPr lang="en-US" b="1" dirty="0"/>
              <a:t>Q2:  What does Paul note about these three men, Aristarchus, Mark, and Justus?</a:t>
            </a:r>
          </a:p>
          <a:p>
            <a:pPr marL="274320" indent="-274320"/>
            <a:r>
              <a:rPr lang="en-US" b="0" dirty="0"/>
              <a:t>1.  He notes that these gospel workers for the kingdom of God are the only Jewish believers among his co-workers.</a:t>
            </a:r>
          </a:p>
          <a:p>
            <a:pPr marL="274320" indent="-274320"/>
            <a:r>
              <a:rPr lang="en-US" b="0" dirty="0"/>
              <a:t>2.  Apparently, all the others were of Gentile background.</a:t>
            </a:r>
          </a:p>
          <a:p>
            <a:pPr marL="274320" indent="-274320"/>
            <a:r>
              <a:rPr lang="en-US" b="0" dirty="0"/>
              <a:t>3.  So, Paul found comfort in these three faithful workers who recognized Jesus of Nazareth as their Messiah.</a:t>
            </a:r>
          </a:p>
          <a:p>
            <a:pPr marL="274320" indent="-274320"/>
            <a:r>
              <a:rPr lang="en-US" b="0" dirty="0"/>
              <a:t>4.  The majority of his contemporary Jews rejected the gospel, which broke Paul’s heart.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15904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According to this text, what was the home church of Epaphras?</a:t>
            </a:r>
          </a:p>
          <a:p>
            <a:pPr marL="274320" indent="-274320"/>
            <a:r>
              <a:rPr lang="en-US" dirty="0"/>
              <a:t>1.  Writing to the Colossians, Paul called him “one of you.”</a:t>
            </a:r>
          </a:p>
          <a:p>
            <a:pPr marL="274320" indent="-274320"/>
            <a:r>
              <a:rPr lang="en-US" dirty="0"/>
              <a:t>2.  So, Epaphras was a Colossian.</a:t>
            </a:r>
          </a:p>
          <a:p>
            <a:pPr marL="274320" indent="-274320"/>
            <a:r>
              <a:rPr lang="en-US" dirty="0"/>
              <a:t>3.  In Col 1:7, Paul says that the Colossian church heard the gospel from Epaphras:</a:t>
            </a:r>
          </a:p>
          <a:p>
            <a:pPr marL="274320" indent="-274320"/>
            <a:r>
              <a:rPr lang="en-US" b="1" dirty="0"/>
              <a:t>Colossians 1:7 ESV</a:t>
            </a:r>
            <a:r>
              <a:rPr lang="en-US" dirty="0"/>
              <a:t> - 7 just as you learned it [the Gospel] from Epaphras our beloved fellow servant. He is a faithful minister of Christ on your behalf.</a:t>
            </a:r>
          </a:p>
          <a:p>
            <a:pPr marL="274320" indent="-274320"/>
            <a:r>
              <a:rPr lang="en-US" dirty="0"/>
              <a:t>4.  Apparently Epaphras, not Paul, raised up the church as Colossae.</a:t>
            </a:r>
          </a:p>
          <a:p>
            <a:pPr marL="274320" indent="-274320"/>
            <a:endParaRPr lang="en-US" dirty="0"/>
          </a:p>
          <a:p>
            <a:pPr marL="274320" indent="-274320"/>
            <a:r>
              <a:rPr lang="en-US" b="1" dirty="0"/>
              <a:t>Q2: What witness does Paul bear about how Epaphras cares for the Colossian church?</a:t>
            </a:r>
          </a:p>
          <a:p>
            <a:pPr marL="274320" indent="-274320"/>
            <a:r>
              <a:rPr lang="en-US" dirty="0"/>
              <a:t>1.  His witness is that Epaphras struggles in prayer on behalf of the church.</a:t>
            </a:r>
          </a:p>
          <a:p>
            <a:pPr marL="274320" indent="-274320"/>
            <a:r>
              <a:rPr lang="en-US" dirty="0"/>
              <a:t>2.  He is lifting them up in prayer that they will stand mature in all the will of God.</a:t>
            </a:r>
          </a:p>
          <a:p>
            <a:pPr marL="274320" indent="-274320"/>
            <a:r>
              <a:rPr lang="en-US" dirty="0"/>
              <a:t>3.  Is there an example for us here?  (Yes)</a:t>
            </a:r>
          </a:p>
          <a:p>
            <a:pPr marL="274320" indent="-274320"/>
            <a:r>
              <a:rPr lang="en-US" dirty="0"/>
              <a:t>4.  We need to lift one another up in prayer that we might grow to maturity in our relationship with Christ and stand mature in all the will of God.</a:t>
            </a:r>
          </a:p>
          <a:p>
            <a:pPr marL="274320" indent="-274320"/>
            <a:endParaRPr lang="en-US" dirty="0"/>
          </a:p>
          <a:p>
            <a:pPr marL="274320" indent="-274320"/>
            <a:r>
              <a:rPr lang="en-US" b="1" dirty="0"/>
              <a:t>Q3:  What other churches has Epaphras worked to establish?</a:t>
            </a:r>
          </a:p>
          <a:p>
            <a:pPr marL="274320" indent="-274320"/>
            <a:r>
              <a:rPr lang="en-US" dirty="0"/>
              <a:t>1.  Two other churches: Laodicea and Hierapolis.</a:t>
            </a:r>
          </a:p>
          <a:p>
            <a:pPr marL="274320" indent="-274320"/>
            <a:r>
              <a:rPr lang="en-US" dirty="0"/>
              <a:t>2.  Let’s look at a map so see the location of these churches.</a:t>
            </a:r>
          </a:p>
          <a:p>
            <a:pPr marL="274320" indent="-274320"/>
            <a:r>
              <a:rPr lang="en-US" dirty="0"/>
              <a:t>[See map on next slide.]</a:t>
            </a:r>
          </a:p>
        </p:txBody>
      </p:sp>
    </p:spTree>
    <p:extLst>
      <p:ext uri="{BB962C8B-B14F-4D97-AF65-F5344CB8AC3E}">
        <p14:creationId xmlns:p14="http://schemas.microsoft.com/office/powerpoint/2010/main" val="258344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[Use magnifying glass to blow up area of seven churches in Asia Minor.]</a:t>
            </a:r>
          </a:p>
          <a:p>
            <a:pPr marL="274320" indent="-457200"/>
            <a:r>
              <a:rPr lang="en-US" dirty="0"/>
              <a:t>1.  Here we can see the seven churches of Revelation 2 and 3.</a:t>
            </a:r>
          </a:p>
          <a:p>
            <a:pPr marL="274320" indent="-457200"/>
            <a:r>
              <a:rPr lang="en-US" dirty="0"/>
              <a:t>2.  In order, they make a loop around the important cities of Asia Minor.</a:t>
            </a:r>
          </a:p>
          <a:p>
            <a:pPr marL="274320" indent="-457200"/>
            <a:r>
              <a:rPr lang="en-US" dirty="0"/>
              <a:t>3.  They start with Ephesus and end with Laodicea.</a:t>
            </a:r>
          </a:p>
          <a:p>
            <a:pPr marL="274320" indent="-457200"/>
            <a:r>
              <a:rPr lang="en-US" dirty="0"/>
              <a:t>4.  Hierapolis is between Philadelphia and Laodicea, and Colossae is just south of Laodicea.  </a:t>
            </a:r>
          </a:p>
          <a:p>
            <a:pPr marL="274320" indent="-457200"/>
            <a:r>
              <a:rPr lang="en-US" dirty="0"/>
              <a:t>5.  These churches are all close enough that Epaphras could have been the Overseer or Bishop for them all.</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48720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lnSpc>
                <a:spcPct val="90000"/>
              </a:lnSpc>
            </a:pPr>
            <a:r>
              <a:rPr lang="en-US" b="1" dirty="0"/>
              <a:t>Q1:  What does Paul call Luke here?</a:t>
            </a:r>
          </a:p>
          <a:p>
            <a:pPr marL="274320" indent="-274320">
              <a:lnSpc>
                <a:spcPct val="90000"/>
              </a:lnSpc>
            </a:pPr>
            <a:r>
              <a:rPr lang="en-US" dirty="0"/>
              <a:t>1.  “The beloved Physician.”</a:t>
            </a:r>
          </a:p>
          <a:p>
            <a:pPr marL="274320" indent="-274320">
              <a:lnSpc>
                <a:spcPct val="90000"/>
              </a:lnSpc>
            </a:pPr>
            <a:r>
              <a:rPr lang="en-US" dirty="0"/>
              <a:t>2.  What a blessing Luke was to the apostle Paul and to the church.</a:t>
            </a:r>
          </a:p>
          <a:p>
            <a:pPr marL="274320" indent="-274320">
              <a:lnSpc>
                <a:spcPct val="90000"/>
              </a:lnSpc>
            </a:pPr>
            <a:r>
              <a:rPr lang="en-US" dirty="0"/>
              <a:t>3.  He wrote the gospel of Luke and the book of Acts.</a:t>
            </a:r>
          </a:p>
          <a:p>
            <a:pPr marL="274320" indent="-274320">
              <a:lnSpc>
                <a:spcPct val="90000"/>
              </a:lnSpc>
            </a:pPr>
            <a:r>
              <a:rPr lang="en-US" dirty="0"/>
              <a:t>4.  He was an inspired writer who brought the life of Christ and the history of the early church to life.</a:t>
            </a:r>
          </a:p>
          <a:p>
            <a:pPr marL="274320" indent="-274320">
              <a:lnSpc>
                <a:spcPct val="90000"/>
              </a:lnSpc>
            </a:pPr>
            <a:r>
              <a:rPr lang="en-US" dirty="0"/>
              <a:t>5.  What a blessing he has been to us all!</a:t>
            </a:r>
          </a:p>
          <a:p>
            <a:pPr marL="274320" indent="-274320">
              <a:lnSpc>
                <a:spcPct val="90000"/>
              </a:lnSpc>
            </a:pPr>
            <a:r>
              <a:rPr lang="en-US" dirty="0"/>
              <a:t>6.  And you wonder what lucrative practice he may have given up for the sake of Christ and the gospel and his care for the apostle Paul.</a:t>
            </a:r>
          </a:p>
          <a:p>
            <a:pPr marL="274320" indent="-274320">
              <a:lnSpc>
                <a:spcPct val="90000"/>
              </a:lnSpc>
            </a:pPr>
            <a:r>
              <a:rPr lang="en-US" dirty="0"/>
              <a:t>7.  In Paul’s last letter, 2 Timothy, faithful Luke was still with him.</a:t>
            </a:r>
          </a:p>
          <a:p>
            <a:pPr marL="274320" indent="-274320">
              <a:lnSpc>
                <a:spcPct val="90000"/>
              </a:lnSpc>
            </a:pPr>
            <a:r>
              <a:rPr lang="en-US" dirty="0"/>
              <a:t>8.  Here he pleads with Timothy to come before winter:</a:t>
            </a:r>
          </a:p>
          <a:p>
            <a:pPr marL="274320" indent="-274320">
              <a:lnSpc>
                <a:spcPct val="90000"/>
              </a:lnSpc>
            </a:pPr>
            <a:r>
              <a:rPr lang="en-US" b="1" dirty="0"/>
              <a:t>2 Timothy 4:9-11 NKJV</a:t>
            </a:r>
            <a:r>
              <a:rPr lang="en-US" dirty="0"/>
              <a:t> - 9 Be diligent to come to me quickly; 10 for Demas has forsaken me, having loved this present world, and has departed for Thessalonica--Crescens for Galatia, Titus for Dalmatia. 11 </a:t>
            </a:r>
            <a:r>
              <a:rPr lang="en-US" b="1" dirty="0"/>
              <a:t>Only Luke is with me.</a:t>
            </a:r>
            <a:r>
              <a:rPr lang="en-US" dirty="0"/>
              <a:t> Get Mark and bring him with you, for he is useful to me for ministry.</a:t>
            </a:r>
          </a:p>
          <a:p>
            <a:pPr marL="274320" indent="-274320">
              <a:lnSpc>
                <a:spcPct val="90000"/>
              </a:lnSpc>
            </a:pPr>
            <a:r>
              <a:rPr lang="en-US" dirty="0"/>
              <a:t>9.  In Paul’s second imprisonment he was possibly in the Mamertine prison. </a:t>
            </a:r>
          </a:p>
          <a:p>
            <a:pPr marL="274320" indent="-274320">
              <a:lnSpc>
                <a:spcPct val="90000"/>
              </a:lnSpc>
            </a:pPr>
            <a:r>
              <a:rPr lang="en-US" dirty="0"/>
              <a:t>10. He wanted Timothy to bring his cloak and parchments for writing.</a:t>
            </a:r>
          </a:p>
          <a:p>
            <a:pPr marL="274320" indent="-274320">
              <a:lnSpc>
                <a:spcPct val="90000"/>
              </a:lnSpc>
            </a:pPr>
            <a:endParaRPr lang="en-US" dirty="0"/>
          </a:p>
          <a:p>
            <a:pPr marL="274320" indent="-274320">
              <a:lnSpc>
                <a:spcPct val="90000"/>
              </a:lnSpc>
            </a:pPr>
            <a:r>
              <a:rPr lang="en-US" b="1" dirty="0"/>
              <a:t>Q2: What happened to Demas?</a:t>
            </a:r>
          </a:p>
          <a:p>
            <a:pPr marL="274320" indent="-274320">
              <a:lnSpc>
                <a:spcPct val="90000"/>
              </a:lnSpc>
            </a:pPr>
            <a:r>
              <a:rPr lang="en-US" dirty="0"/>
              <a:t>1.  Well, during his first imprisonment here in our text, Paul sends greetings from Demas to the Colossian church.</a:t>
            </a:r>
          </a:p>
          <a:p>
            <a:pPr marL="274320" indent="-274320">
              <a:lnSpc>
                <a:spcPct val="90000"/>
              </a:lnSpc>
            </a:pPr>
            <a:r>
              <a:rPr lang="en-US" dirty="0"/>
              <a:t>2.  But by his second imprisonment, Paul says that Demas has forsaken him, having loved this present world.</a:t>
            </a:r>
          </a:p>
          <a:p>
            <a:pPr marL="274320" indent="-274320">
              <a:lnSpc>
                <a:spcPct val="90000"/>
              </a:lnSpc>
            </a:pPr>
            <a:r>
              <a:rPr lang="en-US" dirty="0"/>
              <a:t>3.  So this could be a case of apostasy from the faith for one of Paul’s close workers.</a:t>
            </a:r>
          </a:p>
          <a:p>
            <a:pPr marL="274320" indent="-274320">
              <a:lnSpc>
                <a:spcPct val="90000"/>
              </a:lnSpc>
            </a:pPr>
            <a:r>
              <a:rPr lang="en-US" dirty="0"/>
              <a:t>4.  Here Paul also greets the believers at the church in Laodicea and the church that meets at Nympha’s house.</a:t>
            </a:r>
          </a:p>
          <a:p>
            <a:pPr marL="274320" indent="-274320">
              <a:lnSpc>
                <a:spcPct val="90000"/>
              </a:lnSpc>
            </a:pPr>
            <a:r>
              <a:rPr lang="en-US" dirty="0"/>
              <a:t>5.  In the early church, homes and churches were identical.</a:t>
            </a:r>
          </a:p>
          <a:p>
            <a:pPr marL="274320" indent="-274320">
              <a:lnSpc>
                <a:spcPct val="90000"/>
              </a:lnSpc>
            </a:pPr>
            <a:r>
              <a:rPr lang="en-US" dirty="0"/>
              <a:t>6.  It is still true today, that every Christian home should also be a place of worship.</a:t>
            </a:r>
          </a:p>
          <a:p>
            <a:pPr marL="274320" indent="-274320">
              <a:lnSpc>
                <a:spcPct val="90000"/>
              </a:lnSpc>
            </a:pPr>
            <a:endParaRPr lang="en-US" dirty="0"/>
          </a:p>
          <a:p>
            <a:pPr marL="274320" indent="-274320">
              <a:lnSpc>
                <a:spcPct val="90000"/>
              </a:lnSpc>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959764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you think Paul means by the letter from Laodicea?  </a:t>
            </a:r>
          </a:p>
          <a:p>
            <a:pPr marL="274320" indent="-274320"/>
            <a:r>
              <a:rPr lang="en-US" b="0" dirty="0"/>
              <a:t>1.  Could this be a letter from Paul to the Laodicean church that has been lost and not included in the Canon of Scripture?</a:t>
            </a:r>
          </a:p>
          <a:p>
            <a:pPr marL="274320" indent="-274320"/>
            <a:r>
              <a:rPr lang="en-US" b="0" dirty="0"/>
              <a:t>2.  This is quite possible.</a:t>
            </a:r>
          </a:p>
          <a:p>
            <a:pPr marL="274320" indent="-274320"/>
            <a:r>
              <a:rPr lang="en-US" b="0" dirty="0"/>
              <a:t>3.  Paul may have written more than the 13 epistles we have in our Bibles.</a:t>
            </a:r>
          </a:p>
          <a:p>
            <a:pPr marL="274320" indent="-457200"/>
            <a:r>
              <a:rPr lang="en-US" b="0" dirty="0"/>
              <a:t>4.  But that’s ok that some writings may be missing.</a:t>
            </a:r>
          </a:p>
          <a:p>
            <a:pPr marL="274320" indent="-457200"/>
            <a:r>
              <a:rPr lang="en-US" sz="1200" b="0" i="0" kern="1200" dirty="0">
                <a:solidFill>
                  <a:schemeClr val="tx1"/>
                </a:solidFill>
                <a:effectLst/>
                <a:latin typeface="+mn-lt"/>
                <a:ea typeface="+mn-ea"/>
                <a:cs typeface="+mn-cs"/>
              </a:rPr>
              <a:t>5.  The fact that God has not preserved every letter Paul ever wrote reminds us that inspiration attaches to what God brought into and kept within the canon, not to every historical document an apostle may have penned.</a:t>
            </a:r>
          </a:p>
          <a:p>
            <a:pPr marL="274320" indent="-457200"/>
            <a:r>
              <a:rPr lang="en-US" dirty="0"/>
              <a:t>6.  It is also clear from this verse that Paul expected his letters to be read in various churches.</a:t>
            </a:r>
          </a:p>
          <a:p>
            <a:pPr marL="274320" indent="-457200"/>
            <a:r>
              <a:rPr lang="en-US" dirty="0"/>
              <a:t>7.  Before the completion of the NT, this was all that the early church had of the gospel truth that would become the faith of Jesus or His testimony as recorded by His apostles.</a:t>
            </a:r>
          </a:p>
          <a:p>
            <a:pPr marL="274320" indent="-457200"/>
            <a:r>
              <a:rPr lang="en-US" dirty="0"/>
              <a:t>8.  So, these letters must have been very precious to the churches as they made copies and kept circulating them around to each other.</a:t>
            </a:r>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176603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lvl="0" indent="-274320"/>
                <a:r>
                  <a:rPr lang="en-US" b="1" dirty="0"/>
                  <a:t>Q1:  How can we be like Archippus here?  Have we received a ministry?</a:t>
                </a:r>
              </a:p>
              <a:p>
                <a:pPr marL="274320" indent="-457200"/>
                <a:r>
                  <a:rPr lang="en-US" b="0" dirty="0"/>
                  <a:t>1.  If  you have received Christ you have a ministry.</a:t>
                </a:r>
              </a:p>
              <a:p>
                <a:pPr marL="274320" indent="-457200"/>
                <a:r>
                  <a:rPr lang="en-US" b="0" dirty="0"/>
                  <a:t>2.  Listen to what Paul writes to the Corinthians:</a:t>
                </a:r>
              </a:p>
              <a:p>
                <a:pPr marL="274320" indent="-457200"/>
                <a:r>
                  <a:rPr lang="en-US" b="1" dirty="0"/>
                  <a:t>2 Corinthians 5:17-20 KJV</a:t>
                </a:r>
                <a:r>
                  <a:rPr lang="en-US" b="0" dirty="0"/>
                  <a:t> - Therefore if any man be in Christ, he is a new creature: old things are passed away; behold, all things are become new. 18 And all things are of God, who hath reconciled us to himself by Jesus Christ, and hath given to us the </a:t>
                </a:r>
                <a:r>
                  <a:rPr lang="en-US" b="1" dirty="0"/>
                  <a:t>ministry of reconciliation</a:t>
                </a:r>
                <a:r>
                  <a:rPr lang="en-US" b="0" dirty="0"/>
                  <a:t>; 19 To wit, that God was in Christ, reconciling the world unto himself, not imputing their trespasses unto them; and hath committed unto us the word of reconciliation. 20 Now then we are ambassadors for Christ, as though God did beseech you by us: we pray you in Christ's stead, be ye reconciled to God.</a:t>
                </a:r>
              </a:p>
              <a:p>
                <a:pPr marL="274320" indent="-457200"/>
                <a:r>
                  <a:rPr lang="en-US" b="0" dirty="0"/>
                  <a:t>3.  If you are a born-again Christian, you have received a ministry.</a:t>
                </a:r>
              </a:p>
              <a:p>
                <a:pPr marL="274320" indent="-457200"/>
                <a:r>
                  <a:rPr lang="en-US" b="0" dirty="0"/>
                  <a:t>4.  It is the ministry or reconciliation.</a:t>
                </a:r>
              </a:p>
              <a:p>
                <a:pPr marL="274320" indent="-457200"/>
                <a:r>
                  <a:rPr lang="en-US" b="0" dirty="0"/>
                  <a:t>5.  You are an ambassador for Christ, calling the lost to be reconciled to God.</a:t>
                </a:r>
              </a:p>
              <a:p>
                <a:pPr marL="274320" indent="-457200"/>
                <a:r>
                  <a:rPr lang="en-US" b="0" dirty="0"/>
                  <a:t>6.  So let’s obey Paul’s charge to Archippus.</a:t>
                </a:r>
              </a:p>
              <a:p>
                <a:pPr marL="274320" indent="-457200"/>
                <a:r>
                  <a:rPr lang="en-US" b="0" dirty="0"/>
                  <a:t>7.  “See to it that you fulfill the ministry that you have received in the Lord.”</a:t>
                </a:r>
              </a:p>
              <a:p>
                <a:pPr marL="274320" indent="-457200"/>
                <a:endParaRPr lang="en-US" b="0" dirty="0"/>
              </a:p>
              <a:p>
                <a:pPr marL="274320" indent="-457200"/>
                <a:r>
                  <a:rPr lang="en-US" b="1" dirty="0"/>
                  <a:t>Q2:  How does Paul end this letter to the Colossian Church.</a:t>
                </a:r>
              </a:p>
              <a:p>
                <a:pPr marL="274320" indent="-457200"/>
                <a:r>
                  <a:rPr lang="en-US" b="0" dirty="0"/>
                  <a:t>1.  He writes a greeting with his own hand.</a:t>
                </a:r>
              </a:p>
              <a:p>
                <a:pPr marL="274320" indent="-457200"/>
                <a:r>
                  <a:rPr lang="en-US" b="0" dirty="0"/>
                  <a:t>2.  We know that Paul used secretaries to write his epistles.</a:t>
                </a:r>
              </a:p>
              <a:p>
                <a:pPr marL="274320" indent="-457200"/>
                <a:r>
                  <a:rPr lang="en-US" b="0" dirty="0"/>
                  <a:t>3.  We know from Rom 16:22 that Tertius wrote the epistle to the Romans as Paul dictated it.</a:t>
                </a:r>
              </a:p>
              <a:p>
                <a:pPr marL="274320" indent="-457200"/>
                <a:r>
                  <a:rPr lang="en-US" b="0" dirty="0"/>
                  <a:t>4.  It was Paul’s custom to write, at the end of the letter, a few words of greeting in his own handwriting.</a:t>
                </a:r>
              </a:p>
              <a:p>
                <a:pPr marL="274320" indent="-457200"/>
                <a:r>
                  <a:rPr lang="en-US" b="0" dirty="0"/>
                  <a:t>5.  In one of his epistles he comments on how big he writes, perhaps because of poor vision which could have been his thorn in the flesh.</a:t>
                </a:r>
              </a:p>
              <a:p>
                <a:pPr marL="274320" indent="-457200"/>
                <a:r>
                  <a:rPr lang="en-US" b="0" dirty="0"/>
                  <a:t>6.  He writes simply: Remember my chains.  Grace be with you.</a:t>
                </a:r>
              </a:p>
              <a:p>
                <a:pPr marL="274320" indent="-457200"/>
                <a:endParaRPr lang="en-US" b="0" dirty="0"/>
              </a:p>
              <a:p>
                <a:pPr marL="274320" indent="-457200"/>
                <a:endParaRPr lang="en-US" b="0" dirty="0"/>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b="1" dirty="0"/>
              <a:t>B2:</a:t>
            </a:r>
          </a:p>
          <a:p>
            <a:pPr marL="228600" indent="-228600">
              <a:lnSpc>
                <a:spcPct val="80000"/>
              </a:lnSpc>
            </a:pPr>
            <a:r>
              <a:rPr lang="en-US" altLang="en-US" dirty="0"/>
              <a:t>1.  Beginning in 1 Thes 5:16:</a:t>
            </a:r>
          </a:p>
          <a:p>
            <a:pPr marL="228600" indent="-228600">
              <a:lnSpc>
                <a:spcPct val="80000"/>
              </a:lnSpc>
            </a:pPr>
            <a:r>
              <a:rPr lang="en-US" altLang="en-US" b="1" dirty="0"/>
              <a:t>1 Thessalonians 5:16-18 NKJV </a:t>
            </a:r>
            <a:r>
              <a:rPr lang="en-US" altLang="en-US" dirty="0"/>
              <a:t>- Rejoice always, </a:t>
            </a:r>
            <a:r>
              <a:rPr lang="en-US" altLang="en-US" baseline="30000" dirty="0"/>
              <a:t>17</a:t>
            </a:r>
            <a:r>
              <a:rPr lang="en-US" altLang="en-US" dirty="0"/>
              <a:t> pray without ceasing, </a:t>
            </a:r>
            <a:r>
              <a:rPr lang="en-US" altLang="en-US" baseline="30000" dirty="0"/>
              <a:t>18</a:t>
            </a:r>
            <a:r>
              <a:rPr lang="en-US" altLang="en-US" dirty="0"/>
              <a:t> in everything give thanks; for this is the will of God in Christ Jesus for you.</a:t>
            </a:r>
          </a:p>
          <a:p>
            <a:pPr marL="228600" indent="-228600">
              <a:lnSpc>
                <a:spcPct val="80000"/>
              </a:lnSpc>
            </a:pPr>
            <a:endParaRPr lang="en-US" altLang="en-US" dirty="0"/>
          </a:p>
          <a:p>
            <a:pPr marL="228600" indent="-228600">
              <a:lnSpc>
                <a:spcPct val="80000"/>
              </a:lnSpc>
            </a:pPr>
            <a:r>
              <a:rPr lang="en-US" altLang="en-US" b="1" dirty="0"/>
              <a:t>B3:</a:t>
            </a:r>
          </a:p>
          <a:p>
            <a:pPr marL="228600" indent="-228600">
              <a:lnSpc>
                <a:spcPct val="80000"/>
              </a:lnSpc>
            </a:pPr>
            <a:r>
              <a:rPr lang="en-US" altLang="en-US" dirty="0"/>
              <a:t>1.  If we take these commands literally, they would occupy 100% of our time and effort.</a:t>
            </a:r>
          </a:p>
          <a:p>
            <a:pPr marL="228600" indent="-228600">
              <a:lnSpc>
                <a:spcPct val="80000"/>
              </a:lnSpc>
            </a:pPr>
            <a:r>
              <a:rPr lang="en-US" altLang="en-US" dirty="0"/>
              <a:t>2.  Rejoice always, pray always, give thanks always.</a:t>
            </a:r>
          </a:p>
          <a:p>
            <a:pPr marL="228600" indent="-228600">
              <a:lnSpc>
                <a:spcPct val="80000"/>
              </a:lnSpc>
            </a:pPr>
            <a:r>
              <a:rPr lang="en-US" altLang="en-US" dirty="0"/>
              <a:t>3.  How would we get anything else done in life?</a:t>
            </a:r>
          </a:p>
          <a:p>
            <a:pPr marL="228600" indent="-228600">
              <a:lnSpc>
                <a:spcPct val="80000"/>
              </a:lnSpc>
            </a:pPr>
            <a:r>
              <a:rPr lang="en-US" altLang="en-US" dirty="0"/>
              <a:t>4.  When could we take time to eat and sleep and talk and study and teach and do a hundred other things that active people do every day?</a:t>
            </a:r>
          </a:p>
          <a:p>
            <a:pPr marL="228600" indent="-228600">
              <a:lnSpc>
                <a:spcPct val="80000"/>
              </a:lnSpc>
            </a:pPr>
            <a:r>
              <a:rPr lang="en-US" altLang="en-US" dirty="0"/>
              <a:t>5.  So, what is Paul saying here in these three short verses?</a:t>
            </a:r>
          </a:p>
          <a:p>
            <a:pPr marL="228600" indent="-228600">
              <a:lnSpc>
                <a:spcPct val="80000"/>
              </a:lnSpc>
            </a:pPr>
            <a:r>
              <a:rPr lang="en-US" altLang="en-US" dirty="0"/>
              <a:t>6.  He is calling Christians to cultivate a mindset or an attitude toward living for Jesus.  </a:t>
            </a:r>
          </a:p>
          <a:p>
            <a:pPr marL="228600" indent="-228600">
              <a:lnSpc>
                <a:spcPct val="80000"/>
              </a:lnSpc>
            </a:pPr>
            <a:r>
              <a:rPr lang="en-US" altLang="en-US" dirty="0"/>
              <a:t>7.  Considering the gospel and what Christ has done to redeem us, considering the great and precious promises that are ours in Christ, considering what the Holy Spirit is doing in us, our lives should reflect an attitude of joy thanksgiving, and praise.  </a:t>
            </a:r>
          </a:p>
          <a:p>
            <a:pPr marL="228600" indent="-228600">
              <a:lnSpc>
                <a:spcPct val="80000"/>
              </a:lnSpc>
            </a:pPr>
            <a:r>
              <a:rPr lang="en-US" altLang="en-US" dirty="0"/>
              <a:t>8.  Because of Christ, we have every reason to rejoice, to stay connected with our Lord in prayer, and be thankful for what He has done and is doing to save us.</a:t>
            </a:r>
          </a:p>
          <a:p>
            <a:pPr marL="228600" indent="-228600">
              <a:lnSpc>
                <a:spcPct val="80000"/>
              </a:lnSpc>
            </a:pPr>
            <a:r>
              <a:rPr lang="en-US" altLang="en-US" dirty="0"/>
              <a:t>9.  So, Paul is here describing the attitudes that should be exhibited in the spirit-led Christian life.</a:t>
            </a:r>
          </a:p>
          <a:p>
            <a:pPr marL="228600" indent="-228600">
              <a:lnSpc>
                <a:spcPct val="80000"/>
              </a:lnSpc>
            </a:pPr>
            <a:r>
              <a:rPr lang="en-US" altLang="en-US" dirty="0"/>
              <a:t>10. Our default response to life should be rejoicing, praying, and giving thanks, not complaining and blaming God for what we are going through.</a:t>
            </a:r>
          </a:p>
          <a:p>
            <a:pPr marL="228600" indent="-228600">
              <a:lnSpc>
                <a:spcPct val="80000"/>
              </a:lnSpc>
            </a:pPr>
            <a:endParaRPr lang="en-US" altLang="en-US" dirty="0"/>
          </a:p>
          <a:p>
            <a:pPr marL="228600" indent="-228600">
              <a:lnSpc>
                <a:spcPct val="80000"/>
              </a:lnSpc>
            </a:pPr>
            <a:r>
              <a:rPr lang="en-US" altLang="en-US" b="1" dirty="0"/>
              <a:t>B4:</a:t>
            </a:r>
          </a:p>
          <a:p>
            <a:pPr marL="228600" indent="-228600">
              <a:lnSpc>
                <a:spcPct val="80000"/>
              </a:lnSpc>
            </a:pPr>
            <a:r>
              <a:rPr lang="en-US" altLang="en-US" dirty="0"/>
              <a:t>1.  Let’s take the difficult situation where someone is diagnosed with terminal cancer.</a:t>
            </a:r>
          </a:p>
          <a:p>
            <a:pPr marL="228600" indent="-228600">
              <a:lnSpc>
                <a:spcPct val="80000"/>
              </a:lnSpc>
            </a:pPr>
            <a:r>
              <a:rPr lang="en-US" altLang="en-US" dirty="0"/>
              <a:t>2.   Should such a person thank God “for cancer?” (No!)</a:t>
            </a:r>
          </a:p>
          <a:p>
            <a:pPr marL="228600" indent="-228600">
              <a:lnSpc>
                <a:spcPct val="80000"/>
              </a:lnSpc>
            </a:pPr>
            <a:r>
              <a:rPr lang="en-US" altLang="en-US" dirty="0"/>
              <a:t>3.  We don’t have to give thanks for cancer, knowing that it is an evil intrusion upon God’s prefect creation.</a:t>
            </a:r>
          </a:p>
          <a:p>
            <a:pPr marL="228600" indent="-228600">
              <a:lnSpc>
                <a:spcPct val="80000"/>
              </a:lnSpc>
            </a:pPr>
            <a:r>
              <a:rPr lang="en-US" altLang="en-US" dirty="0"/>
              <a:t>4.  We don’t have to thank God for the pain and death it will cause.</a:t>
            </a:r>
          </a:p>
          <a:p>
            <a:pPr marL="228600" indent="-228600">
              <a:lnSpc>
                <a:spcPct val="80000"/>
              </a:lnSpc>
            </a:pPr>
            <a:r>
              <a:rPr lang="en-US" altLang="en-US" dirty="0"/>
              <a:t>5.  But how can we thank God “in cancer?”</a:t>
            </a:r>
          </a:p>
          <a:p>
            <a:pPr marL="228600" indent="-228600">
              <a:lnSpc>
                <a:spcPct val="80000"/>
              </a:lnSpc>
            </a:pPr>
            <a:r>
              <a:rPr lang="en-US" altLang="en-US" dirty="0"/>
              <a:t>6.  We can thank Him that our “life is hid with Christ in God.” (Col 3:3)</a:t>
            </a:r>
          </a:p>
          <a:p>
            <a:pPr marL="228600" indent="-228600">
              <a:lnSpc>
                <a:spcPct val="80000"/>
              </a:lnSpc>
            </a:pPr>
            <a:r>
              <a:rPr lang="en-US" altLang="en-US" dirty="0"/>
              <a:t>7.  We can thank Him that Jesus is coming back to give us immortality and eternal life.</a:t>
            </a:r>
          </a:p>
          <a:p>
            <a:pPr marL="228600" indent="-228600">
              <a:lnSpc>
                <a:spcPct val="80000"/>
              </a:lnSpc>
            </a:pPr>
            <a:r>
              <a:rPr lang="en-US" altLang="en-US" dirty="0"/>
              <a:t>8.  We can thank Him that He will change our vile body that it may be fashioned like unto His glorious body.</a:t>
            </a:r>
          </a:p>
          <a:p>
            <a:pPr marL="228600" indent="-228600">
              <a:lnSpc>
                <a:spcPct val="80000"/>
              </a:lnSpc>
            </a:pPr>
            <a:r>
              <a:rPr lang="en-US" altLang="en-US" dirty="0"/>
              <a:t>9.  We can thank Him for the promise that there is nothing in all creation (even death itself) that can separate us from the love of God which is in Christ Jesus our Lord.</a:t>
            </a:r>
          </a:p>
          <a:p>
            <a:pPr marL="228600" indent="-228600">
              <a:lnSpc>
                <a:spcPct val="80000"/>
              </a:lnSpc>
            </a:pPr>
            <a:r>
              <a:rPr lang="en-US" altLang="en-US" dirty="0"/>
              <a:t>10. We can be thankful that the cancer will be gone when He wakes us in the resurrection.</a:t>
            </a:r>
          </a:p>
          <a:p>
            <a:pPr marL="228600" indent="-228600">
              <a:lnSpc>
                <a:spcPct val="80000"/>
              </a:lnSpc>
            </a:pPr>
            <a:r>
              <a:rPr lang="en-US" altLang="en-US" dirty="0"/>
              <a:t>11. Paul makes this comparison in:</a:t>
            </a:r>
          </a:p>
          <a:p>
            <a:pPr marL="228600" indent="-228600">
              <a:lnSpc>
                <a:spcPct val="80000"/>
              </a:lnSpc>
            </a:pPr>
            <a:r>
              <a:rPr lang="en-US" altLang="en-US" b="1" dirty="0"/>
              <a:t>Romans 8:18 KJV</a:t>
            </a:r>
            <a:r>
              <a:rPr lang="en-US" altLang="en-US" dirty="0"/>
              <a:t> - For I reckon that the sufferings of this present time are not worthy to be compared with the glory which shall be revealed in us.</a:t>
            </a:r>
          </a:p>
          <a:p>
            <a:pPr marL="228600" indent="-228600">
              <a:lnSpc>
                <a:spcPct val="80000"/>
              </a:lnSpc>
            </a:pPr>
            <a:r>
              <a:rPr lang="en-US" altLang="en-US" dirty="0"/>
              <a:t>12. Even in our weakness and infirmity, we can be thankful for the kingdom that is coming where sorrow, pain, death, and mourning will be gone forever.</a:t>
            </a:r>
          </a:p>
          <a:p>
            <a:pPr marL="228600" indent="-228600">
              <a:lnSpc>
                <a:spcPct val="80000"/>
              </a:lnSpc>
            </a:pPr>
            <a:endParaRPr lang="en-US" altLang="en-US" dirty="0"/>
          </a:p>
          <a:p>
            <a:pPr marL="228600" indent="-228600">
              <a:lnSpc>
                <a:spcPct val="80000"/>
              </a:lnSpc>
            </a:pPr>
            <a:r>
              <a:rPr lang="en-US" altLang="en-US" b="1" dirty="0"/>
              <a:t>B5:</a:t>
            </a:r>
          </a:p>
          <a:p>
            <a:pPr marL="228600" indent="-228600">
              <a:lnSpc>
                <a:spcPct val="80000"/>
              </a:lnSpc>
            </a:pPr>
            <a:r>
              <a:rPr lang="en-US" altLang="en-US" dirty="0"/>
              <a:t>1.  Were they sitting in prison complaining about how God let them down?</a:t>
            </a:r>
          </a:p>
          <a:p>
            <a:pPr marL="228600" indent="-228600">
              <a:lnSpc>
                <a:spcPct val="80000"/>
              </a:lnSpc>
            </a:pPr>
            <a:r>
              <a:rPr lang="en-US" altLang="en-US" dirty="0"/>
              <a:t>2.  No! They were leading the song service in prison at midnight.</a:t>
            </a:r>
          </a:p>
          <a:p>
            <a:pPr marL="274320" indent="-274320"/>
            <a:r>
              <a:rPr lang="en-US" altLang="en-US" dirty="0"/>
              <a:t>3.  They were praising God by singing hymns and praying.</a:t>
            </a:r>
          </a:p>
          <a:p>
            <a:pPr marL="274320" indent="-274320"/>
            <a:r>
              <a:rPr lang="en-US" altLang="en-US" dirty="0"/>
              <a:t>4.  The other prisoners were a captive audience, literally.</a:t>
            </a:r>
          </a:p>
          <a:p>
            <a:pPr marL="274320" indent="-274320"/>
            <a:endParaRPr lang="en-US" altLang="en-US" b="1" dirty="0"/>
          </a:p>
          <a:p>
            <a:pPr marL="274320" indent="-274320"/>
            <a:r>
              <a:rPr lang="en-US" altLang="en-US" b="1" dirty="0"/>
              <a:t>B6:</a:t>
            </a:r>
          </a:p>
          <a:p>
            <a:pPr marL="274320" indent="-274320"/>
            <a:r>
              <a:rPr lang="en-US" altLang="en-US" dirty="0"/>
              <a:t>1.  He sent a very selective “earthquake.”</a:t>
            </a:r>
          </a:p>
          <a:p>
            <a:pPr marL="274320" indent="-274320"/>
            <a:r>
              <a:rPr lang="en-US" altLang="en-US" dirty="0"/>
              <a:t>2.  Usually the ground shakes, the building falls down, and everyone is killed.</a:t>
            </a:r>
          </a:p>
          <a:p>
            <a:pPr marL="274320" indent="-274320"/>
            <a:r>
              <a:rPr lang="en-US" altLang="en-US" dirty="0"/>
              <a:t>3.  In this case, the foundations of the prison shook, all the doors were unlocked, and all the prisoners’ chains fell off.</a:t>
            </a:r>
          </a:p>
          <a:p>
            <a:pPr marL="274320" indent="-274320"/>
            <a:r>
              <a:rPr lang="en-US" altLang="en-US" dirty="0"/>
              <a:t>4.  So this was no ordinary earthquake.</a:t>
            </a:r>
          </a:p>
          <a:p>
            <a:pPr marL="274320" indent="-274320"/>
            <a:r>
              <a:rPr lang="en-US" altLang="en-US" dirty="0"/>
              <a:t>5.  This was the power of God at work with selective targeting.</a:t>
            </a:r>
          </a:p>
          <a:p>
            <a:pPr marL="228600" indent="-228600">
              <a:lnSpc>
                <a:spcPct val="80000"/>
              </a:lnSpc>
            </a:pPr>
            <a:r>
              <a:rPr lang="en-US" altLang="en-US" dirty="0"/>
              <a:t>6.  There is still power in praise today.</a:t>
            </a:r>
          </a:p>
          <a:p>
            <a:pPr marL="228600" indent="-228600">
              <a:lnSpc>
                <a:spcPct val="80000"/>
              </a:lnSpc>
            </a:pPr>
            <a:r>
              <a:rPr lang="en-US" altLang="en-US" dirty="0"/>
              <a:t>7.  Let us follow Paul’s council in our memory text this week.</a:t>
            </a:r>
          </a:p>
          <a:p>
            <a:pPr marL="228600" indent="-228600">
              <a:lnSpc>
                <a:spcPct val="80000"/>
              </a:lnSpc>
            </a:pPr>
            <a:r>
              <a:rPr lang="en-US" altLang="en-US" dirty="0"/>
              <a:t>8.  Let us develop the attitude of rejoicing, prayer, thanksgiving, and praise.</a:t>
            </a:r>
          </a:p>
          <a:p>
            <a:pPr marL="228600" indent="-228600">
              <a:lnSpc>
                <a:spcPct val="80000"/>
              </a:lnSpc>
            </a:pPr>
            <a:r>
              <a:rPr lang="en-US" altLang="en-US" dirty="0"/>
              <a:t>9.  This is God’s will for you!</a:t>
            </a:r>
          </a:p>
        </p:txBody>
      </p:sp>
    </p:spTree>
    <p:extLst>
      <p:ext uri="{BB962C8B-B14F-4D97-AF65-F5344CB8AC3E}">
        <p14:creationId xmlns:p14="http://schemas.microsoft.com/office/powerpoint/2010/main" val="27381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Q1:  What do you think Paul is saying by this greeting and closing?</a:t>
            </a:r>
          </a:p>
          <a:p>
            <a:pPr marL="274320" indent="-274320" eaLnBrk="1" hangingPunct="1">
              <a:lnSpc>
                <a:spcPct val="80000"/>
              </a:lnSpc>
              <a:defRPr/>
            </a:pPr>
            <a:r>
              <a:rPr lang="en-US" b="0" dirty="0"/>
              <a:t>1.  This is typical Paul.</a:t>
            </a:r>
          </a:p>
          <a:p>
            <a:pPr marL="274320" indent="-274320" eaLnBrk="1" hangingPunct="1">
              <a:lnSpc>
                <a:spcPct val="80000"/>
              </a:lnSpc>
              <a:defRPr/>
            </a:pPr>
            <a:r>
              <a:rPr lang="en-US" b="0" dirty="0"/>
              <a:t>2.  He is overwhelmed by the grace of God.</a:t>
            </a:r>
          </a:p>
          <a:p>
            <a:pPr marL="274320" indent="-274320" eaLnBrk="1" hangingPunct="1">
              <a:lnSpc>
                <a:spcPct val="80000"/>
              </a:lnSpc>
              <a:defRPr/>
            </a:pPr>
            <a:r>
              <a:rPr lang="en-US" b="0" dirty="0"/>
              <a:t>3.  Marvelous grace, amazing grace, saving grace, transforming grace.</a:t>
            </a:r>
          </a:p>
          <a:p>
            <a:pPr marL="274320" indent="-274320" eaLnBrk="1" hangingPunct="1">
              <a:lnSpc>
                <a:spcPct val="80000"/>
              </a:lnSpc>
              <a:defRPr/>
            </a:pPr>
            <a:r>
              <a:rPr lang="en-US" b="0" dirty="0"/>
              <a:t>4.  God loves us so much that He gave us His Son.</a:t>
            </a:r>
          </a:p>
          <a:p>
            <a:pPr marL="274320" indent="-457200"/>
            <a:r>
              <a:rPr lang="en-US" sz="1200" b="0" i="0" kern="1200" dirty="0">
                <a:solidFill>
                  <a:schemeClr val="tx1"/>
                </a:solidFill>
                <a:effectLst/>
                <a:latin typeface="+mn-lt"/>
                <a:ea typeface="+mn-ea"/>
                <a:cs typeface="+mn-cs"/>
              </a:rPr>
              <a:t>5.  This grace comes specifically through the person and work of Jesus Christ, whose righteousness and saving work are given as a “free gift” to guilty sinners.</a:t>
            </a:r>
          </a:p>
          <a:p>
            <a:pPr marL="274320" indent="-457200"/>
            <a:r>
              <a:rPr lang="en-US" b="0" dirty="0"/>
              <a:t>6.  Paul wrote in: </a:t>
            </a:r>
          </a:p>
          <a:p>
            <a:pPr marL="274320" indent="-274320" eaLnBrk="1" hangingPunct="1">
              <a:lnSpc>
                <a:spcPct val="80000"/>
              </a:lnSpc>
              <a:defRPr/>
            </a:pPr>
            <a:r>
              <a:rPr lang="en-US" b="1" dirty="0"/>
              <a:t>2 Corinthians 8:9 KJV </a:t>
            </a:r>
            <a:r>
              <a:rPr lang="en-US" b="0" dirty="0"/>
              <a:t>- 9 For ye know the grace of our Lord Jesus Christ, that, though he was rich, yet for your sakes he became poor, that ye through his poverty might be rich.</a:t>
            </a:r>
          </a:p>
          <a:p>
            <a:pPr marL="274320" indent="-274320" eaLnBrk="1" hangingPunct="1">
              <a:lnSpc>
                <a:spcPct val="80000"/>
              </a:lnSpc>
              <a:defRPr/>
            </a:pPr>
            <a:r>
              <a:rPr lang="en-US" b="0" dirty="0"/>
              <a:t>7.  Paul never tired of commending to others the grace of God which had saved him.</a:t>
            </a:r>
          </a:p>
          <a:p>
            <a:pPr marL="274320" indent="-274320" eaLnBrk="1" hangingPunct="1">
              <a:lnSpc>
                <a:spcPct val="80000"/>
              </a:lnSpc>
              <a:defRPr/>
            </a:pPr>
            <a:r>
              <a:rPr lang="en-US" b="0" dirty="0"/>
              <a:t>8.  Even though he saw himself as the chief of sinners for persecuting the Lord and His church, if God’s grace could save him, it could save anyone.</a:t>
            </a:r>
          </a:p>
          <a:p>
            <a:pPr marL="274320" indent="-274320" eaLnBrk="1" hangingPunct="1">
              <a:lnSpc>
                <a:spcPct val="80000"/>
              </a:lnSpc>
              <a:defRPr/>
            </a:pPr>
            <a:r>
              <a:rPr lang="en-US" b="0" dirty="0"/>
              <a:t>9.  Grace is the thing that separates Christianity from every other religion in the world.</a:t>
            </a:r>
          </a:p>
          <a:p>
            <a:pPr marL="274320" indent="-274320" eaLnBrk="1" hangingPunct="1">
              <a:lnSpc>
                <a:spcPct val="80000"/>
              </a:lnSpc>
              <a:defRPr/>
            </a:pPr>
            <a:r>
              <a:rPr lang="en-US" sz="1200" b="0" i="0" kern="1200" dirty="0">
                <a:solidFill>
                  <a:schemeClr val="tx1"/>
                </a:solidFill>
                <a:effectLst/>
                <a:latin typeface="+mn-lt"/>
                <a:ea typeface="+mn-ea"/>
                <a:cs typeface="+mn-cs"/>
              </a:rPr>
              <a:t>10. Christianity teaches that we are reconciled to God entirely by His </a:t>
            </a:r>
            <a:r>
              <a:rPr lang="en-US" sz="1200" b="1" i="0" kern="1200" dirty="0">
                <a:solidFill>
                  <a:schemeClr val="tx1"/>
                </a:solidFill>
                <a:effectLst/>
                <a:latin typeface="+mn-lt"/>
                <a:ea typeface="+mn-ea"/>
                <a:cs typeface="+mn-cs"/>
              </a:rPr>
              <a:t>grace</a:t>
            </a:r>
            <a:r>
              <a:rPr lang="en-US" sz="1200" b="0" i="0" kern="1200" dirty="0">
                <a:solidFill>
                  <a:schemeClr val="tx1"/>
                </a:solidFill>
                <a:effectLst/>
                <a:latin typeface="+mn-lt"/>
                <a:ea typeface="+mn-ea"/>
                <a:cs typeface="+mn-cs"/>
              </a:rPr>
              <a:t>—a free, undeserved gift in Christ—rather than by our moral or religious performance.</a:t>
            </a:r>
            <a:endParaRPr lang="en-US" b="0" dirty="0"/>
          </a:p>
          <a:p>
            <a:pPr marL="274320" indent="-274320" eaLnBrk="1" hangingPunct="1">
              <a:lnSpc>
                <a:spcPct val="80000"/>
              </a:lnSpc>
              <a:defRPr/>
            </a:pPr>
            <a:r>
              <a:rPr lang="en-US" b="0" dirty="0"/>
              <a:t>11. Grace is God doing for us what we could never do for ourselves, forgiving our sins and placing the righteousness of Christ to our account.</a:t>
            </a:r>
          </a:p>
          <a:p>
            <a:pPr marL="274320" indent="-274320" eaLnBrk="1" hangingPunct="1">
              <a:lnSpc>
                <a:spcPct val="80000"/>
              </a:lnSpc>
              <a:defRPr/>
            </a:pPr>
            <a:r>
              <a:rPr lang="en-US" b="0" dirty="0"/>
              <a:t>12. What makes Christianity unique?  “It’s grace.”</a:t>
            </a:r>
          </a:p>
          <a:p>
            <a:pPr marL="274320" indent="-274320" eaLnBrk="1" hangingPunct="1">
              <a:lnSpc>
                <a:spcPct val="80000"/>
              </a:lnSpc>
              <a:defRPr/>
            </a:pPr>
            <a:r>
              <a:rPr lang="en-US" b="0" dirty="0"/>
              <a:t>13. We are saved by grace alone (God’s part) through faith alone (our part) in Christ alone (the only Savior).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I don’t think he is looking for sympathy from his readers.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Rather he is pointing to his chains as a badge of authority to speak for Christ.</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It is as though he is saying:</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	“This is not a letter from someone who does not know what the service of Christ means, or someone who is asking others to do what he is not prepared to do himself. It is a letter from one who has himself suffered and sacrificed for Christ. My only right to speak is that I too have carried the cross of Christ.”  [Quoted in William Barclay’s Commentary on Colossians.]</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indent="-274320"/>
            <a:r>
              <a:rPr lang="en-US" b="1" baseline="0" dirty="0"/>
              <a:t>B3:</a:t>
            </a:r>
          </a:p>
          <a:p>
            <a:pPr marL="274320" indent="-274320"/>
            <a:r>
              <a:rPr lang="en-US"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too-</a:t>
            </a:r>
            <a:r>
              <a:rPr lang="en-US" sz="1200" b="0" i="0" kern="1200" dirty="0" err="1">
                <a:solidFill>
                  <a:schemeClr val="tx1"/>
                </a:solidFill>
                <a:effectLst/>
                <a:latin typeface="+mn-lt"/>
                <a:ea typeface="+mn-ea"/>
                <a:cs typeface="+mn-cs"/>
              </a:rPr>
              <a:t>khee</a:t>
            </a:r>
            <a:r>
              <a:rPr lang="en-US" sz="1200" b="0" i="0" kern="1200" dirty="0">
                <a:solidFill>
                  <a:schemeClr val="tx1"/>
                </a:solidFill>
                <a:effectLst/>
                <a:latin typeface="+mn-lt"/>
                <a:ea typeface="+mn-ea"/>
                <a:cs typeface="+mn-cs"/>
              </a:rPr>
              <a:t>-kos’</a:t>
            </a:r>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13</a:t>
            </a:r>
            <a:br>
              <a:rPr lang="en-US" dirty="0"/>
            </a:br>
            <a:r>
              <a:rPr lang="en-US" dirty="0"/>
              <a:t>Standing in All the Will of God</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4:7-9 ESV</a:t>
            </a:r>
          </a:p>
        </p:txBody>
      </p:sp>
      <p:sp>
        <p:nvSpPr>
          <p:cNvPr id="3" name="Content Placeholder 2"/>
          <p:cNvSpPr>
            <a:spLocks noGrp="1"/>
          </p:cNvSpPr>
          <p:nvPr>
            <p:ph idx="1"/>
          </p:nvPr>
        </p:nvSpPr>
        <p:spPr/>
        <p:txBody>
          <a:bodyPr>
            <a:normAutofit fontScale="92500"/>
          </a:bodyPr>
          <a:lstStyle/>
          <a:p>
            <a:r>
              <a:rPr lang="en-US" dirty="0"/>
              <a:t>Tychicus will tell you all about my activities. He is a beloved brother and faithful minister and fellow servant in the Lord. </a:t>
            </a:r>
            <a:r>
              <a:rPr lang="en-US" baseline="30000" dirty="0"/>
              <a:t>8</a:t>
            </a:r>
            <a:r>
              <a:rPr lang="en-US" dirty="0"/>
              <a:t> I have sent him to you for this very purpose, that you may know how we are and that he may encourage your hearts, </a:t>
            </a:r>
            <a:r>
              <a:rPr lang="en-US" baseline="30000" dirty="0"/>
              <a:t>9</a:t>
            </a:r>
            <a:r>
              <a:rPr lang="en-US" dirty="0"/>
              <a:t> and with him Onesimus, our faithful and beloved brother, who is one of you. They will tell you of everything that has taken place here.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0058290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Colossians 4:10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Aristarchus my fellow prisoner greets you, and Mark the cousin of Barnabas (concerning whom you have received instructions--if he comes to you, welcome him),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Acts 19:28-29 ESV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a:xfrm>
            <a:off x="533400" y="2057400"/>
            <a:ext cx="7772400" cy="4267200"/>
          </a:xfrm>
        </p:spPr>
        <p:txBody>
          <a:bodyPr>
            <a:normAutofit fontScale="77500" lnSpcReduction="20000"/>
          </a:bodyPr>
          <a:lstStyle/>
          <a:p>
            <a:r>
              <a:rPr lang="en-US" dirty="0">
                <a:effectLst/>
              </a:rPr>
              <a:t>Acts 19:28-29 ESV  When they heard this they were enraged and were crying out, "Great is Artemis of the Ephesians!" </a:t>
            </a:r>
            <a:r>
              <a:rPr lang="en-US" baseline="30000" dirty="0">
                <a:effectLst/>
              </a:rPr>
              <a:t>29</a:t>
            </a:r>
            <a:r>
              <a:rPr lang="en-US" dirty="0">
                <a:effectLst/>
              </a:rPr>
              <a:t> So the city was filled with the confusion, and they rushed together into the theater, dragging with them Gaius and Aristarchus, Macedonians who were Paul's companions in travel.</a:t>
            </a:r>
          </a:p>
          <a:p>
            <a:r>
              <a:rPr lang="en-US" dirty="0">
                <a:effectLst/>
              </a:rPr>
              <a:t>Acts 27:1-2 ESV - And when it was decided that we should sail for Italy, they delivered Paul and some other prisoners to a centurion of the Augustan Cohort named Julius. </a:t>
            </a:r>
            <a:r>
              <a:rPr lang="en-US" baseline="30000" dirty="0">
                <a:effectLst/>
              </a:rPr>
              <a:t>2</a:t>
            </a:r>
            <a:r>
              <a:rPr lang="en-US" dirty="0">
                <a:effectLst/>
              </a:rPr>
              <a:t> And embarking in a ship of Adramyttium, which was about to sail to the ports along the coast of Asia, we put to sea, accompanied by Aristarchus, a Macedonian from Thessalonica.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68292202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5963-1979-55DC-2D1C-97FC789C2562}"/>
              </a:ext>
            </a:extLst>
          </p:cNvPr>
          <p:cNvSpPr>
            <a:spLocks noGrp="1"/>
          </p:cNvSpPr>
          <p:nvPr>
            <p:ph type="title"/>
          </p:nvPr>
        </p:nvSpPr>
        <p:spPr/>
        <p:txBody>
          <a:bodyPr/>
          <a:lstStyle/>
          <a:p>
            <a:r>
              <a:rPr lang="en-US" dirty="0"/>
              <a:t>Colossians 4:10-11 ESV</a:t>
            </a:r>
          </a:p>
        </p:txBody>
      </p:sp>
      <p:sp>
        <p:nvSpPr>
          <p:cNvPr id="3" name="Content Placeholder 2">
            <a:extLst>
              <a:ext uri="{FF2B5EF4-FFF2-40B4-BE49-F238E27FC236}">
                <a16:creationId xmlns:a16="http://schemas.microsoft.com/office/drawing/2014/main" id="{9EE65E8C-160B-9939-ECA5-93D985D92A2D}"/>
              </a:ext>
            </a:extLst>
          </p:cNvPr>
          <p:cNvSpPr>
            <a:spLocks noGrp="1"/>
          </p:cNvSpPr>
          <p:nvPr>
            <p:ph idx="1"/>
          </p:nvPr>
        </p:nvSpPr>
        <p:spPr/>
        <p:txBody>
          <a:bodyPr>
            <a:normAutofit lnSpcReduction="10000"/>
          </a:bodyPr>
          <a:lstStyle/>
          <a:p>
            <a:r>
              <a:rPr lang="en-US" dirty="0"/>
              <a:t>Aristarchus my fellow prisoner greets you, and Mark the cousin of Barnabas (concerning whom you have received instructions--if he comes to you, welcome him), </a:t>
            </a:r>
            <a:r>
              <a:rPr lang="en-US" baseline="30000" dirty="0"/>
              <a:t>11</a:t>
            </a:r>
            <a:r>
              <a:rPr lang="en-US" dirty="0"/>
              <a:t> and Jesus who is called Justus. These are the only men of the circumcision among my fellow workers for the kingdom of God, and they have been a comfort to me. [</a:t>
            </a:r>
            <a:r>
              <a:rPr lang="en-US" dirty="0">
                <a:hlinkClick r:id="rId3" action="ppaction://hlinksldjump"/>
              </a:rPr>
              <a:t>R</a:t>
            </a:r>
            <a:r>
              <a:rPr lang="en-US" dirty="0"/>
              <a:t>]</a:t>
            </a:r>
          </a:p>
        </p:txBody>
      </p:sp>
    </p:spTree>
    <p:extLst>
      <p:ext uri="{BB962C8B-B14F-4D97-AF65-F5344CB8AC3E}">
        <p14:creationId xmlns:p14="http://schemas.microsoft.com/office/powerpoint/2010/main" val="3988183934"/>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4:12-13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Epaphras, who is one of you, a servant of Christ Jesus, greets you, always struggling on your behalf in his prayers, that you may stand mature and fully assured in all the will of God. </a:t>
            </a:r>
            <a:r>
              <a:rPr lang="en-US" altLang="en-US" baseline="30000" dirty="0"/>
              <a:t>13</a:t>
            </a:r>
            <a:r>
              <a:rPr lang="en-US" altLang="en-US" dirty="0"/>
              <a:t> For I bear him witness that he has worked hard for you and for those in Laodicea and in Hierapolis.</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5D85-D3D0-87DD-DE05-EAFF71A5AF1E}"/>
              </a:ext>
            </a:extLst>
          </p:cNvPr>
          <p:cNvSpPr>
            <a:spLocks noGrp="1"/>
          </p:cNvSpPr>
          <p:nvPr>
            <p:ph type="title"/>
          </p:nvPr>
        </p:nvSpPr>
        <p:spPr/>
        <p:txBody>
          <a:bodyPr/>
          <a:lstStyle/>
          <a:p>
            <a:r>
              <a:rPr lang="en-US" dirty="0"/>
              <a:t>Map of Asia Minor</a:t>
            </a:r>
          </a:p>
        </p:txBody>
      </p:sp>
      <p:pic>
        <p:nvPicPr>
          <p:cNvPr id="5" name="Content Placeholder 4">
            <a:extLst>
              <a:ext uri="{FF2B5EF4-FFF2-40B4-BE49-F238E27FC236}">
                <a16:creationId xmlns:a16="http://schemas.microsoft.com/office/drawing/2014/main" id="{AA67395E-1C25-86BD-E127-2FC149114D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333" y="609600"/>
            <a:ext cx="10144478" cy="5706269"/>
          </a:xfrm>
        </p:spPr>
      </p:pic>
      <p:sp>
        <p:nvSpPr>
          <p:cNvPr id="6" name="TextBox 5">
            <a:extLst>
              <a:ext uri="{FF2B5EF4-FFF2-40B4-BE49-F238E27FC236}">
                <a16:creationId xmlns:a16="http://schemas.microsoft.com/office/drawing/2014/main" id="{2E17BEC9-9438-B977-043C-B39D063D5C24}"/>
              </a:ext>
            </a:extLst>
          </p:cNvPr>
          <p:cNvSpPr txBox="1"/>
          <p:nvPr/>
        </p:nvSpPr>
        <p:spPr>
          <a:xfrm>
            <a:off x="762000" y="4191000"/>
            <a:ext cx="643125" cy="523220"/>
          </a:xfrm>
          <a:prstGeom prst="rect">
            <a:avLst/>
          </a:prstGeom>
          <a:noFill/>
        </p:spPr>
        <p:txBody>
          <a:bodyPr wrap="none" rtlCol="0">
            <a:spAutoFit/>
          </a:bodyPr>
          <a:lstStyle/>
          <a:p>
            <a:r>
              <a:rPr lang="en-US" sz="2800" dirty="0"/>
              <a:t>[</a:t>
            </a:r>
            <a:r>
              <a:rPr lang="en-US" sz="2800" dirty="0">
                <a:solidFill>
                  <a:schemeClr val="bg1">
                    <a:lumMod val="40000"/>
                    <a:lumOff val="60000"/>
                  </a:schemeClr>
                </a:solidFill>
                <a:hlinkClick r:id="rId4" action="ppaction://hlinksldjump"/>
              </a:rPr>
              <a:t>R</a:t>
            </a:r>
            <a:r>
              <a:rPr lang="en-US" sz="2800" dirty="0"/>
              <a:t>]</a:t>
            </a:r>
          </a:p>
        </p:txBody>
      </p:sp>
    </p:spTree>
    <p:extLst>
      <p:ext uri="{BB962C8B-B14F-4D97-AF65-F5344CB8AC3E}">
        <p14:creationId xmlns:p14="http://schemas.microsoft.com/office/powerpoint/2010/main" val="128920553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Colossians 4:14-15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effectLst/>
              </a:rPr>
              <a:t>Luke the beloved physician greets you, as does Demas. </a:t>
            </a:r>
            <a:r>
              <a:rPr lang="en-US" baseline="30000" dirty="0">
                <a:effectLst/>
              </a:rPr>
              <a:t>15</a:t>
            </a:r>
            <a:r>
              <a:rPr lang="en-US" dirty="0">
                <a:effectLst/>
              </a:rPr>
              <a:t> Give my greetings to the brothers at Laodicea, and to Nympha and the church in her house.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277969946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Colossians 4:16 ESV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And when this letter has been read among you, have it also read in the church of the Laodiceans; and see that you also read the letter from Laodicea.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983039961"/>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4:17-18 ESV</a:t>
            </a:r>
          </a:p>
        </p:txBody>
      </p:sp>
      <p:sp>
        <p:nvSpPr>
          <p:cNvPr id="3" name="Content Placeholder 2"/>
          <p:cNvSpPr>
            <a:spLocks noGrp="1"/>
          </p:cNvSpPr>
          <p:nvPr>
            <p:ph idx="1"/>
          </p:nvPr>
        </p:nvSpPr>
        <p:spPr/>
        <p:txBody>
          <a:bodyPr>
            <a:normAutofit/>
          </a:bodyPr>
          <a:lstStyle/>
          <a:p>
            <a:r>
              <a:rPr lang="en-US" dirty="0"/>
              <a:t>And say to Archippus, "See that you fulfill the ministry that you have received in the Lord." </a:t>
            </a:r>
            <a:r>
              <a:rPr lang="en-US" baseline="30000" dirty="0"/>
              <a:t>18</a:t>
            </a:r>
            <a:r>
              <a:rPr lang="en-US" dirty="0"/>
              <a:t> I, Paul, write this greeting with my own hand. Remember my chains. Grace be with you.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normAutofit fontScale="90000"/>
          </a:bodyPr>
          <a:lstStyle/>
          <a:p>
            <a:r>
              <a:rPr lang="en-US" altLang="en-US" dirty="0"/>
              <a:t>Memory Text</a:t>
            </a:r>
            <a:br>
              <a:rPr lang="en-US" altLang="en-US" dirty="0"/>
            </a:br>
            <a:r>
              <a:rPr lang="en-US" altLang="en-US" dirty="0"/>
              <a:t>1 Thessalonians 5:18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181600"/>
          </a:xfrm>
        </p:spPr>
        <p:txBody>
          <a:bodyPr>
            <a:normAutofit fontScale="70000" lnSpcReduction="20000"/>
          </a:bodyPr>
          <a:lstStyle/>
          <a:p>
            <a:pPr>
              <a:lnSpc>
                <a:spcPct val="110000"/>
              </a:lnSpc>
              <a:spcBef>
                <a:spcPts val="720"/>
              </a:spcBef>
            </a:pPr>
            <a:r>
              <a:rPr lang="en-US" altLang="en-US" sz="3300" dirty="0"/>
              <a:t>In everything give thanks; for this is the will of God in Christ Jesus for you.</a:t>
            </a:r>
          </a:p>
          <a:p>
            <a:pPr>
              <a:lnSpc>
                <a:spcPct val="110000"/>
              </a:lnSpc>
              <a:spcBef>
                <a:spcPts val="720"/>
              </a:spcBef>
            </a:pPr>
            <a:r>
              <a:rPr lang="en-US" altLang="en-US" sz="3300" dirty="0"/>
              <a:t>What two short verses does Paul write before our memory text?</a:t>
            </a:r>
          </a:p>
          <a:p>
            <a:pPr>
              <a:lnSpc>
                <a:spcPct val="110000"/>
              </a:lnSpc>
              <a:spcBef>
                <a:spcPts val="720"/>
              </a:spcBef>
            </a:pPr>
            <a:r>
              <a:rPr lang="en-US" altLang="en-US" sz="3300" dirty="0"/>
              <a:t>What makes it difficult to put these short commands into practice?</a:t>
            </a:r>
          </a:p>
          <a:p>
            <a:pPr>
              <a:lnSpc>
                <a:spcPct val="110000"/>
              </a:lnSpc>
              <a:spcBef>
                <a:spcPts val="720"/>
              </a:spcBef>
            </a:pPr>
            <a:r>
              <a:rPr lang="en-US" altLang="en-US" sz="3300" dirty="0"/>
              <a:t>What is the difference between giving thanks “in everything” and giving thanks “for everything?”</a:t>
            </a:r>
          </a:p>
          <a:p>
            <a:pPr>
              <a:lnSpc>
                <a:spcPct val="110000"/>
              </a:lnSpc>
              <a:spcBef>
                <a:spcPts val="720"/>
              </a:spcBef>
            </a:pPr>
            <a:r>
              <a:rPr lang="en-US" altLang="en-US" sz="3300" dirty="0"/>
              <a:t>What did Paul and Silas do when they were beaten and imprisoned in Philippi?  </a:t>
            </a:r>
          </a:p>
          <a:p>
            <a:pPr>
              <a:lnSpc>
                <a:spcPct val="110000"/>
              </a:lnSpc>
              <a:spcBef>
                <a:spcPts val="720"/>
              </a:spcBef>
            </a:pPr>
            <a:r>
              <a:rPr lang="en-US" altLang="en-US" sz="3300" dirty="0"/>
              <a:t>How did God respond to this prayer and praise session?</a:t>
            </a:r>
          </a:p>
          <a:p>
            <a:pPr>
              <a:lnSpc>
                <a:spcPct val="90000"/>
              </a:lnSpc>
            </a:pPr>
            <a:endParaRPr lang="en-US" altLang="en-US"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85475">
                                            <p:txEl>
                                              <p:pRg st="4" end="4"/>
                                            </p:txEl>
                                          </p:spTgt>
                                        </p:tgtEl>
                                        <p:attrNameLst>
                                          <p:attrName>style.visibility</p:attrName>
                                        </p:attrNameLst>
                                      </p:cBhvr>
                                      <p:to>
                                        <p:strVal val="visible"/>
                                      </p:to>
                                    </p:set>
                                    <p:anim calcmode="lin" valueType="num">
                                      <p:cBhvr>
                                        <p:cTn id="31" dur="500" fill="hold"/>
                                        <p:tgtEl>
                                          <p:spTgt spid="138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8547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385475">
                                            <p:txEl>
                                              <p:pRg st="5" end="5"/>
                                            </p:txEl>
                                          </p:spTgt>
                                        </p:tgtEl>
                                        <p:attrNameLst>
                                          <p:attrName>style.visibility</p:attrName>
                                        </p:attrNameLst>
                                      </p:cBhvr>
                                      <p:to>
                                        <p:strVal val="visible"/>
                                      </p:to>
                                    </p:set>
                                    <p:anim calcmode="lin" valueType="num">
                                      <p:cBhvr>
                                        <p:cTn id="37" dur="500" fill="hold"/>
                                        <p:tgtEl>
                                          <p:spTgt spid="138547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8547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Grace to Grace</a:t>
            </a:r>
          </a:p>
        </p:txBody>
      </p:sp>
      <p:sp>
        <p:nvSpPr>
          <p:cNvPr id="3" name="Content Placeholder 2"/>
          <p:cNvSpPr>
            <a:spLocks noGrp="1"/>
          </p:cNvSpPr>
          <p:nvPr>
            <p:ph idx="1"/>
          </p:nvPr>
        </p:nvSpPr>
        <p:spPr/>
        <p:txBody>
          <a:bodyPr>
            <a:normAutofit/>
          </a:bodyPr>
          <a:lstStyle/>
          <a:p>
            <a:r>
              <a:rPr lang="en-US" dirty="0"/>
              <a:t>Colossians 1:2 KJV - To the saints and faithful brethren in Christ which are at Colosse: Grace be unto you, …</a:t>
            </a:r>
          </a:p>
          <a:p>
            <a:r>
              <a:rPr lang="en-US" dirty="0"/>
              <a:t> Colossians 4:18 KJV - The salutation by the hand of me Paul. Remember my bonds. Grace be with you. Amen.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81600"/>
          </a:xfrm>
        </p:spPr>
        <p:txBody>
          <a:bodyPr>
            <a:normAutofit fontScale="85000" lnSpcReduction="10000"/>
          </a:bodyPr>
          <a:lstStyle/>
          <a:p>
            <a:r>
              <a:rPr lang="en-US" dirty="0"/>
              <a:t>Paul’s closing words in his letter to the Colossians mention a number of co-workers that will deliver his epistle and make sure the gospel work continues in the Colossae region. His commendation of these workers helps to establish their credentials as workers who can be trusted.</a:t>
            </a:r>
          </a:p>
          <a:p>
            <a:pPr lvl="1"/>
            <a:r>
              <a:rPr lang="en-US" dirty="0"/>
              <a:t>Fellow Workers</a:t>
            </a:r>
          </a:p>
          <a:p>
            <a:pPr lvl="1"/>
            <a:r>
              <a:rPr lang="en-US" dirty="0"/>
              <a:t>Trusted Ministers</a:t>
            </a:r>
          </a:p>
          <a:p>
            <a:pPr lvl="1"/>
            <a:r>
              <a:rPr lang="en-US" dirty="0"/>
              <a:t>Final Blessings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Fellow Workers</a:t>
            </a:r>
          </a:p>
        </p:txBody>
      </p:sp>
      <p:sp>
        <p:nvSpPr>
          <p:cNvPr id="3" name="Content Placeholder 2"/>
          <p:cNvSpPr>
            <a:spLocks noGrp="1"/>
          </p:cNvSpPr>
          <p:nvPr>
            <p:ph idx="1"/>
          </p:nvPr>
        </p:nvSpPr>
        <p:spPr/>
        <p:txBody>
          <a:bodyPr>
            <a:normAutofit fontScale="92500" lnSpcReduction="10000"/>
          </a:bodyPr>
          <a:lstStyle/>
          <a:p>
            <a:r>
              <a:rPr lang="en-US" dirty="0"/>
              <a:t>Who are the first co-workers Paul mentions in his closing and what about them does he commend? (</a:t>
            </a:r>
            <a:r>
              <a:rPr lang="en-US" dirty="0">
                <a:hlinkClick r:id="rId4" action="ppaction://hlinksldjump"/>
              </a:rPr>
              <a:t>Col 4:7-9</a:t>
            </a:r>
            <a:r>
              <a:rPr lang="en-US" dirty="0"/>
              <a:t>)</a:t>
            </a:r>
          </a:p>
          <a:p>
            <a:r>
              <a:rPr lang="en-US" dirty="0"/>
              <a:t>What do we know about Paul’s fellow prisoner, Aristarchus? (</a:t>
            </a:r>
            <a:r>
              <a:rPr lang="en-US" dirty="0">
                <a:hlinkClick r:id="rId5" action="ppaction://hlinksldjump"/>
              </a:rPr>
              <a:t>Col 4:10</a:t>
            </a:r>
            <a:r>
              <a:rPr lang="en-US" dirty="0"/>
              <a:t>)</a:t>
            </a:r>
          </a:p>
          <a:p>
            <a:r>
              <a:rPr lang="en-US" dirty="0"/>
              <a:t>What gospel workers with a Jewish background were an encouragement to Paul in Rome? (</a:t>
            </a:r>
            <a:r>
              <a:rPr lang="en-US" dirty="0">
                <a:hlinkClick r:id="rId6" action="ppaction://hlinksldjump"/>
              </a:rPr>
              <a:t>Col 4:10-11</a:t>
            </a:r>
            <a:r>
              <a:rPr lang="en-US" dirty="0"/>
              <a:t>) </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Trusted Ministers</a:t>
            </a:r>
          </a:p>
        </p:txBody>
      </p:sp>
      <p:sp>
        <p:nvSpPr>
          <p:cNvPr id="3" name="Content Placeholder 2"/>
          <p:cNvSpPr>
            <a:spLocks noGrp="1"/>
          </p:cNvSpPr>
          <p:nvPr>
            <p:ph idx="1"/>
          </p:nvPr>
        </p:nvSpPr>
        <p:spPr/>
        <p:txBody>
          <a:bodyPr>
            <a:normAutofit/>
          </a:bodyPr>
          <a:lstStyle/>
          <a:p>
            <a:r>
              <a:rPr lang="en-US" dirty="0"/>
              <a:t>Who was Epaphras and with what churches was he affiliated? (</a:t>
            </a:r>
            <a:r>
              <a:rPr lang="en-US" dirty="0">
                <a:hlinkClick r:id="rId4" action="ppaction://hlinksldjump"/>
              </a:rPr>
              <a:t>Col 4:12-13</a:t>
            </a:r>
            <a:r>
              <a:rPr lang="en-US" dirty="0"/>
              <a:t>)</a:t>
            </a:r>
          </a:p>
          <a:p>
            <a:r>
              <a:rPr lang="en-US" dirty="0"/>
              <a:t>Who else does Paul include in his list of fellow workers? (</a:t>
            </a:r>
            <a:r>
              <a:rPr lang="en-US" dirty="0">
                <a:hlinkClick r:id="rId5" action="ppaction://hlinksldjump"/>
              </a:rPr>
              <a:t>Col 4:14-15</a:t>
            </a:r>
            <a:r>
              <a:rPr lang="en-US" dirty="0"/>
              <a:t>)</a:t>
            </a:r>
          </a:p>
          <a:p>
            <a:r>
              <a:rPr lang="en-US" dirty="0"/>
              <a:t>What does Paul say about a letter from Laodicea?  (</a:t>
            </a:r>
            <a:r>
              <a:rPr lang="en-US" dirty="0">
                <a:hlinkClick r:id="rId6" action="ppaction://hlinksldjump"/>
              </a:rPr>
              <a:t>Col 4:16</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Blessing</a:t>
            </a:r>
          </a:p>
        </p:txBody>
      </p:sp>
      <p:sp>
        <p:nvSpPr>
          <p:cNvPr id="3" name="Content Placeholder 2"/>
          <p:cNvSpPr>
            <a:spLocks noGrp="1"/>
          </p:cNvSpPr>
          <p:nvPr>
            <p:ph idx="1"/>
          </p:nvPr>
        </p:nvSpPr>
        <p:spPr/>
        <p:txBody>
          <a:bodyPr>
            <a:normAutofit/>
          </a:bodyPr>
          <a:lstStyle/>
          <a:p>
            <a:r>
              <a:rPr lang="en-US" altLang="en-US" dirty="0"/>
              <a:t>How does Paul end this epistle? (</a:t>
            </a:r>
            <a:r>
              <a:rPr lang="en-US" altLang="en-US" dirty="0">
                <a:hlinkClick r:id="rId4" action="ppaction://hlinksldjump"/>
              </a:rPr>
              <a:t>Col 4:17-18</a:t>
            </a:r>
            <a:r>
              <a:rPr lang="en-US" altLang="en-US" dirty="0"/>
              <a:t>)</a:t>
            </a:r>
          </a:p>
          <a:p>
            <a:r>
              <a:rPr lang="en-US" altLang="en-US" dirty="0"/>
              <a:t>Is Paul looking for sympathy when he reminds them of his chains?</a:t>
            </a:r>
          </a:p>
          <a:p>
            <a:r>
              <a:rPr lang="en-US" altLang="en-US" dirty="0"/>
              <a:t>What word does Paul use to both open and close this epistle? (</a:t>
            </a:r>
            <a:r>
              <a:rPr lang="en-US" altLang="en-US" dirty="0">
                <a:hlinkClick r:id="rId5" action="ppaction://hlinksldjump"/>
              </a:rPr>
              <a:t>Col 1:2; 4:18</a:t>
            </a:r>
            <a:r>
              <a:rPr lang="en-US" altLang="en-US" dirty="0"/>
              <a:t>)</a:t>
            </a:r>
          </a:p>
          <a:p>
            <a:endParaRPr lang="en-US" altLang="en-US" dirty="0"/>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effectLst>
                  <a:outerShdw blurRad="38100" dist="38100" dir="2700000" algn="tl">
                    <a:srgbClr val="000000">
                      <a:alpha val="43137"/>
                    </a:srgbClr>
                  </a:outerShdw>
                </a:effectLst>
              </a:rPr>
              <a:t>In closing his epistle to the Colossians, Paul names and commends a number of fellow workers that are faithful ministers and fellow servants of the Lord.</a:t>
            </a:r>
          </a:p>
          <a:p>
            <a:r>
              <a:rPr lang="en-US" dirty="0"/>
              <a:t>His commendation of these workers helps to establish their credentials as workers who can be trusted to teach and preach the truth.</a:t>
            </a:r>
          </a:p>
          <a:p>
            <a:r>
              <a:rPr lang="en-US" dirty="0"/>
              <a:t>Paul sends Tychicus and Onesimus as his envoys to deliver the letter to the Colossian church and make sure it is read.  They are also charged with giving an oral report on everything going on with Paul in Rome.</a:t>
            </a:r>
          </a:p>
          <a:p>
            <a:r>
              <a:rPr lang="en-US" dirty="0"/>
              <a:t>Aristarchus is a fellow prisoner with Paul in Rome, who has been through some close calls with the apostle and has been a faithful traveling companion.</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Aristarchus, along with john Mark and Justus are mentioned as Jewish believers in Jesus that are an encouragement to Paul.</a:t>
            </a:r>
          </a:p>
          <a:p>
            <a:pPr eaLnBrk="1" hangingPunct="1">
              <a:defRPr/>
            </a:pPr>
            <a:r>
              <a:rPr lang="en-US" altLang="en-US" dirty="0"/>
              <a:t>Epaphras was a Colossian leader responsible for establishing the church there and possibly in Hierapolis and Laodicea as well.  He is commended by Paul for laboring in prayer for his churches. </a:t>
            </a:r>
          </a:p>
          <a:p>
            <a:pPr eaLnBrk="1" hangingPunct="1">
              <a:defRPr/>
            </a:pPr>
            <a:r>
              <a:rPr lang="en-US" altLang="en-US" dirty="0"/>
              <a:t>Paul also mentions the beloved physician, Luke, who remained faithful in serving with Paul to the end of his life.</a:t>
            </a:r>
          </a:p>
          <a:p>
            <a:pPr eaLnBrk="1" hangingPunct="1">
              <a:defRPr/>
            </a:pPr>
            <a:r>
              <a:rPr lang="en-US" altLang="en-US" dirty="0"/>
              <a:t>At this time, Demas was still with Paul but later abandoned him, being attracted to the things of this world.</a:t>
            </a:r>
          </a:p>
          <a:p>
            <a:pPr eaLnBrk="1" hangingPunct="1">
              <a:defRPr/>
            </a:pPr>
            <a:r>
              <a:rPr lang="en-US" altLang="en-US" dirty="0"/>
              <a:t>Paul instructed his letter to the Colossians to also be read in Laodicea, and the letter from Laodicea to be read at Colossae.</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This may indicate other letters from Paul that may have been lost or providentially excluded from the NT Canon. </a:t>
            </a:r>
          </a:p>
          <a:p>
            <a:pPr marL="274320" indent="-274320"/>
            <a:r>
              <a:rPr lang="en-US" dirty="0"/>
              <a:t>Paul’s encouragement of Archippus to fulfill the ministry he has received reminds us that those who are new creatures in Christ have received the ministry of reconciliation. We are ambassadors for Christ seeking to reconcile sinners to God.</a:t>
            </a:r>
          </a:p>
          <a:p>
            <a:pPr marL="274320" indent="-274320"/>
            <a:r>
              <a:rPr lang="en-US" dirty="0"/>
              <a:t>Paul ends his letter to the Colossians with the same word he used to open it: grace.  It is grace that makes Christianity unique.  We are saved, not by the performance of religious duties, but by God’s grace in sending Christ to die for our sins so we can be forgiven and receive eternal life.</a:t>
            </a:r>
          </a:p>
          <a:p>
            <a:pPr marL="274320" indent="-274320"/>
            <a:r>
              <a:rPr lang="en-US" dirty="0"/>
              <a:t>Will you reach out your hand of faith to receive His grace again today?</a:t>
            </a:r>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1400253</TotalTime>
  <Words>4795</Words>
  <Application>Microsoft Office PowerPoint</Application>
  <PresentationFormat>On-screen Show (4:3)</PresentationFormat>
  <Paragraphs>299</Paragraphs>
  <Slides>20</Slides>
  <Notes>20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20</vt:i4>
      </vt:variant>
    </vt:vector>
  </HeadingPairs>
  <TitlesOfParts>
    <vt:vector size="29" baseType="lpstr">
      <vt:lpstr>Arial</vt:lpstr>
      <vt:lpstr>Arial Rounded MT Bold</vt:lpstr>
      <vt:lpstr>Calibri</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1 Thessalonians 5:18 NKJV</vt:lpstr>
      <vt:lpstr>Overview</vt:lpstr>
      <vt:lpstr>Fellow Workers</vt:lpstr>
      <vt:lpstr>Trusted Ministers</vt:lpstr>
      <vt:lpstr>Final Blessing</vt:lpstr>
      <vt:lpstr>Summary</vt:lpstr>
      <vt:lpstr>Summary</vt:lpstr>
      <vt:lpstr>Summary</vt:lpstr>
      <vt:lpstr>PowerPoint Presentation</vt:lpstr>
      <vt:lpstr>Colossians 4:7-9 ESV</vt:lpstr>
      <vt:lpstr>Colossians 4:10 ESV</vt:lpstr>
      <vt:lpstr>Acts 19:28-29 ESV</vt:lpstr>
      <vt:lpstr>Colossians 4:10-11 ESV</vt:lpstr>
      <vt:lpstr>Colossians 4:12-13 ESV</vt:lpstr>
      <vt:lpstr>Map of Asia Minor</vt:lpstr>
      <vt:lpstr>Colossians 4:14-15 ESV</vt:lpstr>
      <vt:lpstr>Colossians 4:16 ESV</vt:lpstr>
      <vt:lpstr>Colossians 4:17-18 ESV</vt:lpstr>
      <vt:lpstr>From Grace to Grace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 Standing in All the Will of God</dc:title>
  <dc:subject>Uniting Heaven and Earth: Christ in Philippians and Colossians</dc:subject>
  <dc:creator>Kenneth J. McNulty</dc:creator>
  <cp:lastModifiedBy>Kenneth McNulty</cp:lastModifiedBy>
  <cp:revision>23494</cp:revision>
  <cp:lastPrinted>2016-06-03T16:02:10Z</cp:lastPrinted>
  <dcterms:created xsi:type="dcterms:W3CDTF">2005-09-30T23:50:48Z</dcterms:created>
  <dcterms:modified xsi:type="dcterms:W3CDTF">2026-03-28T00:35:50Z</dcterms:modified>
  <cp:category>Bible Book</cp:category>
</cp:coreProperties>
</file>