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9"/>
  </p:notesMasterIdLst>
  <p:handoutMasterIdLst>
    <p:handoutMasterId r:id="rId30"/>
  </p:handoutMasterIdLst>
  <p:sldIdLst>
    <p:sldId id="3170" r:id="rId7"/>
    <p:sldId id="2375" r:id="rId8"/>
    <p:sldId id="3171" r:id="rId9"/>
    <p:sldId id="2250" r:id="rId10"/>
    <p:sldId id="2811" r:id="rId11"/>
    <p:sldId id="1100" r:id="rId12"/>
    <p:sldId id="3189" r:id="rId13"/>
    <p:sldId id="3159" r:id="rId14"/>
    <p:sldId id="3160" r:id="rId15"/>
    <p:sldId id="3176" r:id="rId16"/>
    <p:sldId id="3118" r:id="rId17"/>
    <p:sldId id="2198" r:id="rId18"/>
    <p:sldId id="2289" r:id="rId19"/>
    <p:sldId id="2832" r:id="rId20"/>
    <p:sldId id="3073" r:id="rId21"/>
    <p:sldId id="2366" r:id="rId22"/>
    <p:sldId id="2031" r:id="rId23"/>
    <p:sldId id="1530" r:id="rId24"/>
    <p:sldId id="3186" r:id="rId25"/>
    <p:sldId id="1853" r:id="rId26"/>
    <p:sldId id="3187" r:id="rId27"/>
    <p:sldId id="2880" r:id="rId28"/>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3/20/2026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title:</a:t>
            </a:r>
          </a:p>
          <a:p>
            <a:r>
              <a:rPr lang="en-US" dirty="0"/>
              <a:t>To live above with those we love,</a:t>
            </a:r>
          </a:p>
          <a:p>
            <a:r>
              <a:rPr lang="en-US" dirty="0"/>
              <a:t>O that will be glory,</a:t>
            </a:r>
          </a:p>
          <a:p>
            <a:r>
              <a:rPr lang="en-US" dirty="0"/>
              <a:t>But t</a:t>
            </a:r>
            <a:r>
              <a:rPr lang="en-US" sz="1200" b="0" i="0" kern="1200" dirty="0">
                <a:solidFill>
                  <a:schemeClr val="tx1"/>
                </a:solidFill>
                <a:effectLst/>
                <a:latin typeface="+mn-lt"/>
                <a:ea typeface="+mn-ea"/>
                <a:cs typeface="+mn-cs"/>
              </a:rPr>
              <a:t>o live below with those we know,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Now that’s a different story!”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When we come to Christ, there should be a change in the way we speak.</a:t>
            </a:r>
          </a:p>
          <a:p>
            <a:pPr marL="274320" indent="-274320"/>
            <a:r>
              <a:rPr lang="en-US" dirty="0"/>
              <a:t>2.  These are the kinds of things that should be put off from the way we speak.</a:t>
            </a:r>
          </a:p>
          <a:p>
            <a:pPr marL="274320" indent="-274320"/>
            <a:r>
              <a:rPr lang="en-US" dirty="0"/>
              <a:t>3.  No lying!  Christians must always speak the truth, being honest and trustworthy.</a:t>
            </a:r>
          </a:p>
          <a:p>
            <a:pPr marL="274320" indent="-274320"/>
            <a:r>
              <a:rPr lang="en-US" dirty="0"/>
              <a:t>4.  The devil is the father of lies; Jesus is the way, the truth, and the life.</a:t>
            </a:r>
          </a:p>
          <a:p>
            <a:pPr marL="274320" indent="-274320"/>
            <a:r>
              <a:rPr lang="en-US" dirty="0"/>
              <a:t>5.  If we are to properly represent Christ, we must get rid of all of worldly ways that formerly characterized our speech: anger, wrath, malice, slander, obscene talk.</a:t>
            </a:r>
          </a:p>
          <a:p>
            <a:pPr marL="274320" indent="-274320"/>
            <a:r>
              <a:rPr lang="en-US" dirty="0"/>
              <a:t>6.  So let’s go back to our memory text to see what should replace these practices.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415005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rule does Paul set down for wives?</a:t>
            </a:r>
          </a:p>
          <a:p>
            <a:pPr marL="274320" indent="-274320"/>
            <a:r>
              <a:rPr lang="en-US" dirty="0"/>
              <a:t>1.  Submit to your husbands as it is fitting in the Lord.</a:t>
            </a:r>
          </a:p>
          <a:p>
            <a:pPr marL="274320" indent="-274320"/>
            <a:r>
              <a:rPr lang="en-US" dirty="0"/>
              <a:t>2.  And, of course, submission indicates respect for the husband as the head of the home, and a willingness to let him serve in that position.</a:t>
            </a:r>
          </a:p>
          <a:p>
            <a:pPr marL="274320" indent="-274320"/>
            <a:r>
              <a:rPr lang="en-US" dirty="0"/>
              <a:t>3.  This avoids a fight for supremacy between husband and wife.</a:t>
            </a:r>
          </a:p>
          <a:p>
            <a:pPr marL="274320" indent="-274320"/>
            <a:r>
              <a:rPr lang="en-US" dirty="0"/>
              <a:t>4.  God’s plan is that both accept their God-ordained functions in the home and cooperate in helping the home succeed.</a:t>
            </a:r>
          </a:p>
          <a:p>
            <a:pPr marL="274320" indent="-274320"/>
            <a:r>
              <a:rPr lang="en-US" dirty="0"/>
              <a:t>5.  This does not mean that wives are less important than husbands or of less value to God or to the home.</a:t>
            </a:r>
          </a:p>
          <a:p>
            <a:pPr marL="274320" indent="-274320"/>
            <a:r>
              <a:rPr lang="en-US" dirty="0"/>
              <a:t>6.  In many ways, the role of wife and mother is essential.</a:t>
            </a:r>
          </a:p>
          <a:p>
            <a:pPr marL="274320" indent="-274320"/>
            <a:r>
              <a:rPr lang="en-US" dirty="0"/>
              <a:t>7.  It just means that they carry out their important roles in the home under the loving headship of their husbands.</a:t>
            </a:r>
          </a:p>
          <a:p>
            <a:pPr marL="274320" indent="-274320"/>
            <a:endParaRPr lang="en-US" dirty="0"/>
          </a:p>
          <a:p>
            <a:pPr marL="274320" indent="-274320"/>
            <a:r>
              <a:rPr lang="en-US" b="1" dirty="0"/>
              <a:t>Q2: What condition does Paul place on this rule for wives?</a:t>
            </a:r>
          </a:p>
          <a:p>
            <a:pPr marL="274320" indent="-274320"/>
            <a:r>
              <a:rPr lang="en-US" dirty="0"/>
              <a:t>1.  The condition Paul gives here is that her submission is as it is fitting in the Lord.</a:t>
            </a:r>
          </a:p>
          <a:p>
            <a:pPr marL="274320" indent="-274320"/>
            <a:r>
              <a:rPr lang="en-US" dirty="0"/>
              <a:t>2.  Paul is not here saying that a wife must be submissive without regard to what her husband might ask her to do.</a:t>
            </a:r>
          </a:p>
          <a:p>
            <a:pPr marL="274320" indent="-274320"/>
            <a:r>
              <a:rPr lang="en-US" dirty="0"/>
              <a:t>3.  Both husband and wife have, as their ultimate authority in the home, the Lord, Jesus Christ.</a:t>
            </a:r>
          </a:p>
          <a:p>
            <a:pPr marL="274320" indent="-274320"/>
            <a:r>
              <a:rPr lang="en-US" dirty="0"/>
              <a:t>4.  So the wife needs to be submissive to her husband in maters where they are both submissive to Christ.</a:t>
            </a:r>
          </a:p>
          <a:p>
            <a:pPr marL="274320" indent="-274320"/>
            <a:r>
              <a:rPr lang="en-US" dirty="0"/>
              <a:t>5.  But if the husband is asking the wife to do something that she feels is displeasing to the Lord, this gives her an out.</a:t>
            </a:r>
          </a:p>
          <a:p>
            <a:pPr marL="274320" indent="-274320"/>
            <a:r>
              <a:rPr lang="en-US" dirty="0"/>
              <a:t> 6.  She needs to remain faithful to Jesus rather than her husband where there is a conflict between the two.</a:t>
            </a:r>
          </a:p>
          <a:p>
            <a:pPr marL="274320" indent="-274320"/>
            <a:r>
              <a:rPr lang="en-US" dirty="0"/>
              <a:t>7.  But in a marriage where both husband and wife are Christians, this would be rare.  </a:t>
            </a:r>
          </a:p>
          <a:p>
            <a:pPr marL="274320" indent="-274320"/>
            <a:r>
              <a:rPr lang="en-US" dirty="0"/>
              <a:t>8.  Both should agree on biblical morality and truth.</a:t>
            </a:r>
          </a:p>
          <a:p>
            <a:pPr marL="274320" indent="-274320"/>
            <a:endParaRPr lang="en-US" dirty="0"/>
          </a:p>
          <a:p>
            <a:pPr marL="274320" indent="-274320"/>
            <a:r>
              <a:rPr lang="en-US" b="1" dirty="0"/>
              <a:t>Q3:  What rule does Paul lay down for husbands?</a:t>
            </a:r>
          </a:p>
          <a:p>
            <a:pPr marL="274320" indent="-274320"/>
            <a:r>
              <a:rPr lang="en-US" dirty="0"/>
              <a:t>1.  Love your wives and do not be harsh with them.</a:t>
            </a:r>
          </a:p>
          <a:p>
            <a:pPr marL="274320" indent="-274320"/>
            <a:r>
              <a:rPr lang="en-US" dirty="0"/>
              <a:t>2.  This rule should make it a lot easier for the wives to be submissive to their husbands.</a:t>
            </a:r>
          </a:p>
          <a:p>
            <a:pPr marL="274320" indent="-274320"/>
            <a:r>
              <a:rPr lang="en-US" dirty="0"/>
              <a:t>3.  Women need love; men need respect.</a:t>
            </a:r>
          </a:p>
          <a:p>
            <a:pPr marL="274320" indent="-274320"/>
            <a:r>
              <a:rPr lang="en-US" dirty="0"/>
              <a:t>4.  Isn’t it natural when two people fall in love, that the woman wants to be swept up in the strong arms of her man?</a:t>
            </a:r>
          </a:p>
          <a:p>
            <a:pPr marL="274320" indent="-274320"/>
            <a:r>
              <a:rPr lang="en-US" dirty="0"/>
              <a:t>5.  Can’t think of any man who dreams of falling in love and being swept up in the strong arms of his woman!! </a:t>
            </a:r>
          </a:p>
          <a:p>
            <a:pPr marL="274320" indent="-274320"/>
            <a:r>
              <a:rPr lang="en-US" dirty="0"/>
              <a:t>6.  There are differences in the sexes that help define our different roles in the home.</a:t>
            </a:r>
          </a:p>
          <a:p>
            <a:pPr marL="274320" indent="-274320"/>
            <a:r>
              <a:rPr lang="en-US" dirty="0"/>
              <a:t>7.  God’s ideal is for the man to be the provider and protector for his wife and family.</a:t>
            </a:r>
          </a:p>
          <a:p>
            <a:pPr marL="274320" indent="-274320"/>
            <a:r>
              <a:rPr lang="en-US" dirty="0"/>
              <a:t>8.  God’s ideal for the woman is to be the nurturer and supporter of the family.</a:t>
            </a:r>
          </a:p>
          <a:p>
            <a:pPr marL="274320" indent="-274320"/>
            <a:r>
              <a:rPr lang="en-US" dirty="0"/>
              <a:t>9.  Families work best when we seek to put in place God’s ideal.</a:t>
            </a:r>
          </a:p>
          <a:p>
            <a:pPr marL="274320" indent="-274320"/>
            <a:endParaRPr lang="en-US" dirty="0"/>
          </a:p>
          <a:p>
            <a:pPr marL="274320" indent="-274320"/>
            <a:r>
              <a:rPr lang="en-US" b="1" dirty="0"/>
              <a:t>Q4: What would be the opposite of being harsh with your wife?</a:t>
            </a:r>
          </a:p>
          <a:p>
            <a:pPr marL="274320" indent="-274320"/>
            <a:r>
              <a:rPr lang="en-US" dirty="0"/>
              <a:t>1.  Being kind, tenderhearted, forgiving, and patient.</a:t>
            </a:r>
          </a:p>
          <a:p>
            <a:pPr marL="274320" indent="-274320"/>
            <a:r>
              <a:rPr lang="en-US" dirty="0"/>
              <a:t>2.  So here husbands are to love their wives and treat them with love and compassion.  </a:t>
            </a:r>
          </a:p>
          <a:p>
            <a:pPr marL="274320" indent="-274320"/>
            <a:r>
              <a:rPr lang="en-US" dirty="0"/>
              <a:t>3.  To a Christian man that does that, a Christian wife should have no problem submitting so that they can both carry out their complimentary roles in the home.</a:t>
            </a:r>
          </a:p>
          <a:p>
            <a:pPr marL="274320" indent="-274320"/>
            <a:endParaRPr lang="en-US" dirty="0"/>
          </a:p>
          <a:p>
            <a:pPr marL="274320" indent="-274320"/>
            <a:endParaRPr lang="en-US" dirty="0"/>
          </a:p>
        </p:txBody>
      </p:sp>
    </p:spTree>
    <p:extLst>
      <p:ext uri="{BB962C8B-B14F-4D97-AF65-F5344CB8AC3E}">
        <p14:creationId xmlns:p14="http://schemas.microsoft.com/office/powerpoint/2010/main" val="10958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Who submits to whom in this text?</a:t>
            </a:r>
          </a:p>
          <a:p>
            <a:pPr marL="274320" lvl="0" indent="-274320"/>
            <a:r>
              <a:rPr lang="en-US" b="0" dirty="0"/>
              <a:t>1.  The wife submits to her own husband.</a:t>
            </a:r>
          </a:p>
          <a:p>
            <a:pPr marL="274320" lvl="0" indent="-274320"/>
            <a:r>
              <a:rPr lang="en-US" b="0" dirty="0"/>
              <a:t>2.  She doesn’t have to submit to anybody else’s husband, only to her own.</a:t>
            </a:r>
          </a:p>
          <a:p>
            <a:pPr marL="274320" lvl="0" indent="-274320"/>
            <a:r>
              <a:rPr lang="en-US" b="0" dirty="0"/>
              <a:t>3.  So the assumption here is that each wife has one husband and each husband has one wife.</a:t>
            </a:r>
          </a:p>
          <a:p>
            <a:pPr marL="274320" lvl="0" indent="-274320"/>
            <a:r>
              <a:rPr lang="en-US" b="0" dirty="0"/>
              <a:t>4.  We can go back to Paul’s requirements for elder in his council to Timothy:</a:t>
            </a:r>
          </a:p>
          <a:p>
            <a:pPr marL="274320" lvl="0" indent="-274320"/>
            <a:r>
              <a:rPr lang="en-US" b="1" dirty="0"/>
              <a:t>1 Timothy 3:2 KJV </a:t>
            </a:r>
            <a:r>
              <a:rPr lang="en-US" b="0" dirty="0"/>
              <a:t>- 2 A bishop then must be blameless, the husband of one wife, vigilant, sober, of good behavior, given to hospitality, apt to teach;</a:t>
            </a:r>
          </a:p>
          <a:p>
            <a:pPr marL="274320" lvl="0" indent="-274320"/>
            <a:r>
              <a:rPr lang="en-US" b="0" dirty="0"/>
              <a:t>5.  This is the NT ideal.</a:t>
            </a:r>
          </a:p>
          <a:p>
            <a:pPr marL="274320" lvl="0" indent="-274320"/>
            <a:endParaRPr lang="en-US" b="0" dirty="0"/>
          </a:p>
          <a:p>
            <a:pPr marL="274320" lvl="0" indent="-274320"/>
            <a:r>
              <a:rPr lang="en-US" b="1" dirty="0"/>
              <a:t>Q2: What reason does Paul give here for the submission of the wife to her husband?</a:t>
            </a:r>
          </a:p>
          <a:p>
            <a:pPr marL="274320" lvl="0" indent="-274320"/>
            <a:r>
              <a:rPr lang="en-US" b="0" dirty="0"/>
              <a:t>1.  Because the husband is head of the wife just like Christ is the head of the church.</a:t>
            </a:r>
          </a:p>
          <a:p>
            <a:pPr marL="274320" lvl="0" indent="-274320"/>
            <a:r>
              <a:rPr lang="en-US" b="0" dirty="0"/>
              <a:t>2.  And as we are all subject to the headship of Christ in the church, so in the home, the wife should be subject to the headship of her husband.</a:t>
            </a:r>
          </a:p>
          <a:p>
            <a:pPr marL="274320" lvl="0" indent="-274320"/>
            <a:r>
              <a:rPr lang="en-US" b="0" dirty="0"/>
              <a:t>3.  So here Paul uses the model of the relationship of Christ to His church to argue for the same relationship between husbands and wives.</a:t>
            </a:r>
          </a:p>
          <a:p>
            <a:pPr marL="274320" lvl="0" indent="-274320"/>
            <a:r>
              <a:rPr lang="en-US" b="0" dirty="0"/>
              <a:t>4.  Paul could have gone back to the order of creation or he could have gone to Genesis 3:16.</a:t>
            </a:r>
          </a:p>
          <a:p>
            <a:pPr marL="274320" lvl="0" indent="-274320"/>
            <a:r>
              <a:rPr lang="en-US" b="0" dirty="0"/>
              <a:t>5.  There, one aspect of the curse as a result of sin is given in these words:</a:t>
            </a:r>
          </a:p>
          <a:p>
            <a:pPr marL="274320" lvl="0" indent="-274320"/>
            <a:r>
              <a:rPr lang="en-US" b="1" dirty="0"/>
              <a:t>Genesis 3:16 ESV </a:t>
            </a:r>
            <a:r>
              <a:rPr lang="en-US" b="0" dirty="0"/>
              <a:t>- To the woman he said, "I will surely multiply your pain in childbearing; in pain you shall bring forth children. Your desire shall be contrary to your husband, but he shall rule over you."</a:t>
            </a:r>
          </a:p>
          <a:p>
            <a:pPr marL="274320" lvl="0" indent="-274320"/>
            <a:r>
              <a:rPr lang="en-US" b="0" dirty="0"/>
              <a:t>6.  Instead, Paul looks at how the church is subject to Christ, its head, and encourages wives to show the same respect to their husbands.</a:t>
            </a:r>
          </a:p>
          <a:p>
            <a:pPr marL="274320" lvl="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should husbands love their wives?</a:t>
            </a:r>
          </a:p>
          <a:p>
            <a:pPr marL="274320" indent="-274320"/>
            <a:r>
              <a:rPr lang="en-US" dirty="0"/>
              <a:t>1.  Love them as Christ loved the church and gave himself for her.</a:t>
            </a:r>
          </a:p>
          <a:p>
            <a:pPr marL="274320" indent="-274320"/>
            <a:r>
              <a:rPr lang="en-US" dirty="0"/>
              <a:t>2.  This is agape love.</a:t>
            </a:r>
          </a:p>
          <a:p>
            <a:pPr marL="274320" indent="-274320"/>
            <a:r>
              <a:rPr lang="en-US" dirty="0"/>
              <a:t>3.  This is an other-centered love.</a:t>
            </a:r>
          </a:p>
          <a:p>
            <a:pPr marL="274320" indent="-274320"/>
            <a:r>
              <a:rPr lang="en-US" dirty="0"/>
              <a:t>4.  This acting in another’s eternal best interest without regard to how they respond.</a:t>
            </a:r>
          </a:p>
          <a:p>
            <a:pPr marL="274320" indent="-274320"/>
            <a:endParaRPr lang="en-US" dirty="0"/>
          </a:p>
          <a:p>
            <a:pPr marL="274320" indent="-274320"/>
            <a:r>
              <a:rPr lang="en-US" b="1" dirty="0"/>
              <a:t>Q2: What words does Paul use to describe Christ’s love for the church in this passage?</a:t>
            </a:r>
          </a:p>
          <a:p>
            <a:pPr marL="274320" indent="-274320"/>
            <a:r>
              <a:rPr lang="en-US" dirty="0"/>
              <a:t>1.  First, he says the Christ gave Himself up for her.</a:t>
            </a:r>
          </a:p>
          <a:p>
            <a:pPr marL="274320" indent="-274320"/>
            <a:r>
              <a:rPr lang="en-US" dirty="0"/>
              <a:t>2.  He sacrificed himself for her benefit.</a:t>
            </a:r>
          </a:p>
          <a:p>
            <a:pPr marL="274320" indent="-274320"/>
            <a:r>
              <a:rPr lang="en-US" dirty="0"/>
              <a:t>3.  So Christ’s love was a sacrificial love.</a:t>
            </a:r>
          </a:p>
          <a:p>
            <a:pPr marL="274320" indent="-274320"/>
            <a:r>
              <a:rPr lang="en-US" dirty="0"/>
              <a:t>4.  He died that we might be forgiven and have eternal life.</a:t>
            </a:r>
          </a:p>
          <a:p>
            <a:pPr marL="274320" indent="-274320"/>
            <a:r>
              <a:rPr lang="en-US" dirty="0"/>
              <a:t>5.  That’s justification.</a:t>
            </a:r>
          </a:p>
          <a:p>
            <a:pPr marL="274320" indent="-274320"/>
            <a:r>
              <a:rPr lang="en-US" dirty="0"/>
              <a:t>6.  Second, Christ’s love for the church was a purifying love.</a:t>
            </a:r>
          </a:p>
          <a:p>
            <a:pPr marL="274320" indent="-274320"/>
            <a:r>
              <a:rPr lang="en-US" dirty="0"/>
              <a:t>7.  Look at all the terms for purity he uses here.</a:t>
            </a:r>
          </a:p>
          <a:p>
            <a:pPr marL="274320" indent="-274320"/>
            <a:r>
              <a:rPr lang="en-US" dirty="0"/>
              <a:t>8.  Those He justifies He also sanctifies and sets them apart for a holy use.</a:t>
            </a:r>
          </a:p>
          <a:p>
            <a:pPr marL="274320" indent="-274320"/>
            <a:r>
              <a:rPr lang="en-US" dirty="0"/>
              <a:t>9.  We have been cleansed of sin, washed with water, perhaps referring to baptism or to the “</a:t>
            </a:r>
            <a:r>
              <a:rPr lang="en-US" b="0" i="0" dirty="0">
                <a:solidFill>
                  <a:srgbClr val="01103A"/>
                </a:solidFill>
                <a:effectLst/>
                <a:latin typeface="arial" panose="020B0604020202020204" pitchFamily="34" charset="0"/>
              </a:rPr>
              <a:t>washing of regeneration, and renewing of the Holy Ghost;” (Titus 3:5)</a:t>
            </a:r>
            <a:endParaRPr lang="en-US" dirty="0"/>
          </a:p>
          <a:p>
            <a:pPr marL="274320" indent="-274320"/>
            <a:r>
              <a:rPr lang="en-US" dirty="0"/>
              <a:t>10. We are without spot or wrinkle or any such thing, holy and without blemish!</a:t>
            </a:r>
          </a:p>
          <a:p>
            <a:pPr marL="274320" indent="-274320"/>
            <a:r>
              <a:rPr lang="en-US" dirty="0"/>
              <a:t>11. This speaks of the righteousness of Christ that we receive by grace through faith.</a:t>
            </a:r>
          </a:p>
          <a:p>
            <a:pPr marL="274320" indent="-274320"/>
            <a:r>
              <a:rPr lang="en-US" dirty="0"/>
              <a:t>12. Paul writes in:</a:t>
            </a:r>
          </a:p>
          <a:p>
            <a:pPr marL="274320" indent="-274320"/>
            <a:r>
              <a:rPr lang="en-US" b="1" dirty="0"/>
              <a:t>Philippians 3:9 ESV - </a:t>
            </a:r>
            <a:r>
              <a:rPr lang="en-US" b="0" dirty="0"/>
              <a:t>and be found in him, not having a righteousness of my own that comes from the law, but that which comes through faith in Christ, the righteousness from God that depends on faith.</a:t>
            </a:r>
          </a:p>
          <a:p>
            <a:pPr marL="274320" indent="-274320"/>
            <a:endParaRPr lang="en-US" dirty="0"/>
          </a:p>
          <a:p>
            <a:pPr marL="274320" indent="-274320"/>
            <a:r>
              <a:rPr lang="en-US" b="1" dirty="0"/>
              <a:t>Q3: If husbands love their wives with a sacrificial love and a purifying love, how do you think the wives will respond?</a:t>
            </a:r>
          </a:p>
          <a:p>
            <a:pPr marL="274320" indent="-274320"/>
            <a:r>
              <a:rPr lang="en-US" dirty="0"/>
              <a:t>1.  Wives will respond like we respond to what Christ has done for us.</a:t>
            </a:r>
          </a:p>
          <a:p>
            <a:pPr marL="274320" indent="-274320"/>
            <a:r>
              <a:rPr lang="en-US" dirty="0"/>
              <a:t>2.  We love Him because He first loved us.</a:t>
            </a:r>
          </a:p>
          <a:p>
            <a:pPr marL="274320" indent="-274320"/>
            <a:r>
              <a:rPr lang="en-US" dirty="0"/>
              <a:t>3.  We submit to His lordship in our lives and seek to live in obedience to Him.</a:t>
            </a:r>
          </a:p>
          <a:p>
            <a:pPr marL="0" indent="0">
              <a:buNone/>
            </a:pPr>
            <a:r>
              <a:rPr lang="en-US" dirty="0"/>
              <a:t>4.  So the godly wife will also willingly submit to her loving husband.</a:t>
            </a:r>
          </a:p>
          <a:p>
            <a:pPr marL="182880" indent="-457200">
              <a:buNone/>
            </a:pPr>
            <a:endParaRPr lang="en-US" dirty="0"/>
          </a:p>
          <a:p>
            <a:pPr marL="182880" indent="-457200">
              <a:buNone/>
            </a:pPr>
            <a:r>
              <a:rPr lang="en-US" b="1" dirty="0"/>
              <a:t>Q4:  How might feminists today view God’s plan for the home.</a:t>
            </a:r>
          </a:p>
          <a:p>
            <a:pPr marL="182880" indent="-457200">
              <a:buNone/>
            </a:pPr>
            <a:r>
              <a:rPr lang="en-US" dirty="0"/>
              <a:t>1.  Now the feminists today will take umbrage at the Bible and claim that it is part of the patriarchy that needs to be condemned in order to free women.</a:t>
            </a:r>
          </a:p>
          <a:p>
            <a:pPr marL="182880" indent="-457200">
              <a:buNone/>
            </a:pPr>
            <a:r>
              <a:rPr lang="en-US" dirty="0"/>
              <a:t>2.  But God’s plan for the home does not enslave women to men.</a:t>
            </a:r>
          </a:p>
          <a:p>
            <a:pPr marL="182880" indent="-457200">
              <a:buNone/>
            </a:pPr>
            <a:r>
              <a:rPr lang="en-US" dirty="0"/>
              <a:t>3.  This is loving headship and willing submission.</a:t>
            </a:r>
          </a:p>
          <a:p>
            <a:pPr marL="182880" indent="-457200">
              <a:buNone/>
            </a:pPr>
            <a:r>
              <a:rPr lang="en-US" dirty="0"/>
              <a:t>4.  Even Jesus, while claiming equality with His Father, took a subordinate position to become one of us and die for our sins in order to redeem us.</a:t>
            </a:r>
          </a:p>
          <a:p>
            <a:pPr marL="182880" indent="-457200">
              <a:buNone/>
            </a:pPr>
            <a:r>
              <a:rPr lang="en-US" dirty="0"/>
              <a:t>5.  So no one is saying that the position of headship is valued more by God.</a:t>
            </a:r>
          </a:p>
          <a:p>
            <a:pPr marL="182880" indent="-457200">
              <a:buNone/>
            </a:pPr>
            <a:r>
              <a:rPr lang="en-US" dirty="0"/>
              <a:t>6.  God values both men and women the same, but assigns them different roles.</a:t>
            </a:r>
          </a:p>
          <a:p>
            <a:pPr marL="182880" indent="-457200">
              <a:buNone/>
            </a:pPr>
            <a:r>
              <a:rPr lang="en-US" dirty="0"/>
              <a:t>7.  We see this all the time in other walks of life.</a:t>
            </a:r>
          </a:p>
          <a:p>
            <a:pPr marL="182880" indent="-457200">
              <a:buNone/>
            </a:pPr>
            <a:r>
              <a:rPr lang="en-US" dirty="0"/>
              <a:t>8.  In football, the quarterback calls the plays.  </a:t>
            </a:r>
          </a:p>
          <a:p>
            <a:pPr marL="182880" indent="-457200">
              <a:buNone/>
            </a:pPr>
            <a:r>
              <a:rPr lang="en-US" dirty="0"/>
              <a:t>9.  When they get in the huddle, they don’t take turns calling the next play or they don’t take a vote on which play to run next.</a:t>
            </a:r>
          </a:p>
          <a:p>
            <a:pPr marL="182880" indent="-457200">
              <a:buNone/>
            </a:pPr>
            <a:r>
              <a:rPr lang="en-US" dirty="0"/>
              <a:t>10. The quarterback calls the play, and all the other players do their part to make it work.  All are essential but only one calls the plays.</a:t>
            </a:r>
          </a:p>
          <a:p>
            <a:pPr marL="182880" indent="-457200">
              <a:buNone/>
            </a:pPr>
            <a:r>
              <a:rPr lang="en-US" dirty="0"/>
              <a:t>11. In an orchestra, there is only one conductor, everyone else follows his lead and plays their part.  The musicians are just as essential as the conductor.</a:t>
            </a:r>
          </a:p>
          <a:p>
            <a:pPr marL="182880" indent="-457200">
              <a:buNone/>
            </a:pPr>
            <a:r>
              <a:rPr lang="en-US" dirty="0"/>
              <a:t>12. In the military, there is a well-defined chain of command that leads to a successful outcome.</a:t>
            </a:r>
          </a:p>
          <a:p>
            <a:pPr marL="182880" indent="-457200">
              <a:buNone/>
            </a:pPr>
            <a:r>
              <a:rPr lang="en-US" dirty="0"/>
              <a:t>13. In business there are bosses and workers that compliment each other to make the business succeed.  Both are essential.</a:t>
            </a:r>
          </a:p>
          <a:p>
            <a:pPr marL="182880" indent="-457200">
              <a:buNone/>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15904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Paul’s rules for children?</a:t>
            </a:r>
          </a:p>
          <a:p>
            <a:pPr marL="274320" indent="-274320"/>
            <a:r>
              <a:rPr lang="en-US" dirty="0"/>
              <a:t>1.  Obey your parents in everything.</a:t>
            </a:r>
          </a:p>
          <a:p>
            <a:pPr marL="274320" indent="-274320"/>
            <a:r>
              <a:rPr lang="en-US" dirty="0"/>
              <a:t>2.  Here we have another case of headship and submission.</a:t>
            </a:r>
          </a:p>
          <a:p>
            <a:pPr marL="274320" indent="-274320"/>
            <a:r>
              <a:rPr lang="en-US" dirty="0"/>
              <a:t>3.  Parents are the heads of their children.</a:t>
            </a:r>
          </a:p>
          <a:p>
            <a:pPr marL="274320" indent="-274320"/>
            <a:r>
              <a:rPr lang="en-US" dirty="0"/>
              <a:t>4.  The children need to be submissive to the headship of their parents.</a:t>
            </a:r>
          </a:p>
          <a:p>
            <a:pPr marL="274320" indent="-274320"/>
            <a:r>
              <a:rPr lang="en-US" dirty="0"/>
              <a:t> </a:t>
            </a:r>
          </a:p>
          <a:p>
            <a:pPr marL="274320" indent="-274320"/>
            <a:r>
              <a:rPr lang="en-US" b="1" dirty="0"/>
              <a:t>Q2:  Does Paul give the kids a little wiggle room here when he says “for this pleases the Lord?”</a:t>
            </a:r>
          </a:p>
          <a:p>
            <a:pPr marL="274320" indent="-274320"/>
            <a:r>
              <a:rPr lang="en-US" dirty="0"/>
              <a:t>1.  What if the parent is asking the kid to do something that displeases the Lord?</a:t>
            </a:r>
          </a:p>
          <a:p>
            <a:pPr marL="274320" indent="-274320"/>
            <a:r>
              <a:rPr lang="en-US" dirty="0"/>
              <a:t>2.  Of course, obedience to a parent that disobeys the Lord would not be pleasing to the Lord.</a:t>
            </a:r>
          </a:p>
          <a:p>
            <a:pPr marL="274320" indent="-274320"/>
            <a:r>
              <a:rPr lang="en-US" dirty="0"/>
              <a:t>3.  So we again see the caveat that this applies to godly parents who would not lead their children disobey the Lord.</a:t>
            </a:r>
          </a:p>
          <a:p>
            <a:pPr marL="274320" indent="-274320"/>
            <a:endParaRPr lang="en-US" dirty="0"/>
          </a:p>
          <a:p>
            <a:pPr marL="274320" indent="-274320"/>
            <a:r>
              <a:rPr lang="en-US" b="1" dirty="0"/>
              <a:t>Q3: What additional burden does the Lord place upon fathers concerning their children?</a:t>
            </a:r>
          </a:p>
          <a:p>
            <a:pPr marL="274320" indent="-274320"/>
            <a:r>
              <a:rPr lang="en-US" dirty="0"/>
              <a:t>1.  They should not provoke their children lest they become discouraged.</a:t>
            </a:r>
          </a:p>
          <a:p>
            <a:pPr marL="274320" indent="-274320"/>
            <a:r>
              <a:rPr lang="en-US" dirty="0"/>
              <a:t>2.  Children are a wonderful gift from God that we need to cherish and develop.</a:t>
            </a:r>
          </a:p>
          <a:p>
            <a:pPr marL="274320" indent="-274320"/>
            <a:r>
              <a:rPr lang="en-US" dirty="0"/>
              <a:t>3.  Certainly, discipline is necessary, but it should be applied in such a way as to discourage bad behavior, not defeat the child.</a:t>
            </a:r>
          </a:p>
          <a:p>
            <a:pPr marL="274320" indent="-274320"/>
            <a:r>
              <a:rPr lang="en-US" dirty="0"/>
              <a:t>4.  It should break their will but not their spirit.</a:t>
            </a:r>
          </a:p>
          <a:p>
            <a:pPr marL="274320" indent="-274320"/>
            <a:r>
              <a:rPr lang="en-US" dirty="0"/>
              <a:t>5.  Equally important to discouraging bad behavior is the encouraging of good behavior.</a:t>
            </a:r>
          </a:p>
          <a:p>
            <a:pPr marL="274320" indent="-274320"/>
            <a:r>
              <a:rPr lang="en-US" dirty="0"/>
              <a:t>6.  We need not only to apply the rod at times but to apply the reward for good behavior.</a:t>
            </a:r>
          </a:p>
        </p:txBody>
      </p:sp>
    </p:spTree>
    <p:extLst>
      <p:ext uri="{BB962C8B-B14F-4D97-AF65-F5344CB8AC3E}">
        <p14:creationId xmlns:p14="http://schemas.microsoft.com/office/powerpoint/2010/main" val="258344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lnSpc>
                <a:spcPct val="90000"/>
              </a:lnSpc>
            </a:pPr>
            <a:r>
              <a:rPr lang="en-US" b="1" dirty="0"/>
              <a:t>Q1:  Why does Paul instruct children to obey their parents?</a:t>
            </a:r>
          </a:p>
          <a:p>
            <a:pPr marL="274320" indent="-274320">
              <a:lnSpc>
                <a:spcPct val="90000"/>
              </a:lnSpc>
            </a:pPr>
            <a:r>
              <a:rPr lang="en-US" b="0" dirty="0"/>
              <a:t>1.  Very simple: it is right to obey.</a:t>
            </a:r>
          </a:p>
          <a:p>
            <a:pPr marL="274320" indent="-274320">
              <a:lnSpc>
                <a:spcPct val="90000"/>
              </a:lnSpc>
            </a:pPr>
            <a:r>
              <a:rPr lang="en-US" b="0" dirty="0"/>
              <a:t>2.  He doesn’t go into some long justification.  </a:t>
            </a:r>
          </a:p>
          <a:p>
            <a:pPr marL="274320" indent="-274320">
              <a:lnSpc>
                <a:spcPct val="90000"/>
              </a:lnSpc>
            </a:pPr>
            <a:r>
              <a:rPr lang="en-US" b="0" dirty="0"/>
              <a:t>3.  It is simply the right thing to do, and Christians should do what is right.</a:t>
            </a:r>
          </a:p>
          <a:p>
            <a:pPr marL="274320" indent="-274320">
              <a:lnSpc>
                <a:spcPct val="90000"/>
              </a:lnSpc>
            </a:pPr>
            <a:endParaRPr lang="en-US" b="0" dirty="0"/>
          </a:p>
          <a:p>
            <a:pPr marL="274320" indent="-274320">
              <a:lnSpc>
                <a:spcPct val="90000"/>
              </a:lnSpc>
            </a:pPr>
            <a:r>
              <a:rPr lang="en-US" b="1" dirty="0"/>
              <a:t>Q2: What does Paul quote to prove it is right?</a:t>
            </a:r>
          </a:p>
          <a:p>
            <a:pPr marL="274320" indent="-274320">
              <a:lnSpc>
                <a:spcPct val="90000"/>
              </a:lnSpc>
            </a:pPr>
            <a:r>
              <a:rPr lang="en-US" b="0" dirty="0"/>
              <a:t>1.  He quotes the 5</a:t>
            </a:r>
            <a:r>
              <a:rPr lang="en-US" b="0" baseline="30000" dirty="0"/>
              <a:t>th</a:t>
            </a:r>
            <a:r>
              <a:rPr lang="en-US" b="0" dirty="0"/>
              <a:t> commandment.</a:t>
            </a:r>
          </a:p>
          <a:p>
            <a:pPr marL="274320" indent="-274320">
              <a:lnSpc>
                <a:spcPct val="90000"/>
              </a:lnSpc>
            </a:pPr>
            <a:r>
              <a:rPr lang="en-US" b="0" dirty="0"/>
              <a:t>2.  Here in the first commandment that deals with human relationships, God declares what is right in the parent-child relationship.</a:t>
            </a:r>
          </a:p>
          <a:p>
            <a:pPr marL="274320" indent="-274320">
              <a:lnSpc>
                <a:spcPct val="90000"/>
              </a:lnSpc>
            </a:pPr>
            <a:endParaRPr lang="en-US" b="0" dirty="0"/>
          </a:p>
          <a:p>
            <a:pPr marL="274320" indent="-274320">
              <a:lnSpc>
                <a:spcPct val="90000"/>
              </a:lnSpc>
            </a:pPr>
            <a:r>
              <a:rPr lang="en-US" b="1" dirty="0"/>
              <a:t>Q3: Who determines what is right and wrong?</a:t>
            </a:r>
          </a:p>
          <a:p>
            <a:pPr marL="274320" indent="-274320">
              <a:lnSpc>
                <a:spcPct val="90000"/>
              </a:lnSpc>
            </a:pPr>
            <a:r>
              <a:rPr lang="en-US" b="0" dirty="0"/>
              <a:t>1.  God does.</a:t>
            </a:r>
          </a:p>
          <a:p>
            <a:pPr marL="274320" indent="-274320">
              <a:lnSpc>
                <a:spcPct val="90000"/>
              </a:lnSpc>
            </a:pPr>
            <a:r>
              <a:rPr lang="en-US" b="0" dirty="0"/>
              <a:t>2.  He has given us his law, and He wrote this law with His own finger on tables of stone.</a:t>
            </a:r>
          </a:p>
          <a:p>
            <a:pPr marL="274320" indent="-274320">
              <a:lnSpc>
                <a:spcPct val="90000"/>
              </a:lnSpc>
            </a:pPr>
            <a:r>
              <a:rPr lang="en-US" b="0" dirty="0"/>
              <a:t>3.  People today think they can determine what is right and wrong for themselves.</a:t>
            </a:r>
          </a:p>
          <a:p>
            <a:pPr marL="274320" indent="-274320">
              <a:lnSpc>
                <a:spcPct val="90000"/>
              </a:lnSpc>
            </a:pPr>
            <a:r>
              <a:rPr lang="en-US" b="0" dirty="0"/>
              <a:t>4.  They are in for a rude awakening on the day of judgment.</a:t>
            </a:r>
          </a:p>
          <a:p>
            <a:pPr marL="274320" indent="-274320">
              <a:lnSpc>
                <a:spcPct val="90000"/>
              </a:lnSpc>
            </a:pPr>
            <a:r>
              <a:rPr lang="en-US" b="0" dirty="0"/>
              <a:t>5.  They will be judged on the law of God, not on what they think.</a:t>
            </a:r>
          </a:p>
          <a:p>
            <a:pPr marL="274320" indent="-274320"/>
            <a:r>
              <a:rPr lang="en-US" b="0" dirty="0"/>
              <a:t>6.  There’s no “my truth” and “your truth.”</a:t>
            </a:r>
          </a:p>
          <a:p>
            <a:pPr marL="274320" indent="-274320"/>
            <a:r>
              <a:rPr lang="en-US" b="0" dirty="0"/>
              <a:t>7.  There’s just God’s truth; If God’s says it’s right: end of argument.</a:t>
            </a:r>
          </a:p>
          <a:p>
            <a:pPr marL="274320" indent="-274320">
              <a:lnSpc>
                <a:spcPct val="90000"/>
              </a:lnSpc>
            </a:pPr>
            <a:r>
              <a:rPr lang="en-US" b="0" dirty="0"/>
              <a:t>8.  Paul had no problem quoting the OT Scriptures and no problem quoting the law as still in effect for Christians.</a:t>
            </a:r>
          </a:p>
          <a:p>
            <a:pPr marL="274320" indent="-274320">
              <a:lnSpc>
                <a:spcPct val="90000"/>
              </a:lnSpc>
            </a:pPr>
            <a:r>
              <a:rPr lang="en-US" b="0" dirty="0"/>
              <a:t>9.  This is one of many instances where he quotes one of the ten commandments.</a:t>
            </a:r>
          </a:p>
          <a:p>
            <a:pPr marL="274320" indent="-274320">
              <a:lnSpc>
                <a:spcPct val="90000"/>
              </a:lnSpc>
            </a:pPr>
            <a:endParaRPr lang="en-US" b="0" dirty="0"/>
          </a:p>
          <a:p>
            <a:pPr marL="274320" indent="-274320">
              <a:lnSpc>
                <a:spcPct val="90000"/>
              </a:lnSpc>
            </a:pPr>
            <a:endParaRPr lang="en-US" b="0" dirty="0"/>
          </a:p>
          <a:p>
            <a:pPr marL="274320" indent="-274320">
              <a:lnSpc>
                <a:spcPct val="90000"/>
              </a:lnSpc>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95976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the negative command of this verse?</a:t>
            </a:r>
          </a:p>
          <a:p>
            <a:pPr marL="274320" indent="-274320"/>
            <a:r>
              <a:rPr lang="en-US" dirty="0"/>
              <a:t>1.  Do not provoke your children to anger.</a:t>
            </a:r>
          </a:p>
          <a:p>
            <a:pPr marL="274320" indent="-274320"/>
            <a:r>
              <a:rPr lang="en-US" dirty="0"/>
              <a:t>2.  In the parallel passage in Col 3:21, Paul gives a reason:</a:t>
            </a:r>
          </a:p>
          <a:p>
            <a:pPr marL="274320" indent="-274320"/>
            <a:r>
              <a:rPr lang="en-US" dirty="0"/>
              <a:t>3.  So you don’t discourage them.</a:t>
            </a:r>
          </a:p>
          <a:p>
            <a:pPr marL="274320" indent="-274320"/>
            <a:r>
              <a:rPr lang="en-US" dirty="0"/>
              <a:t>4.  The NIV translates these verses as:</a:t>
            </a:r>
          </a:p>
          <a:p>
            <a:pPr marL="274320" indent="-274320"/>
            <a:r>
              <a:rPr lang="en-US" b="1" dirty="0"/>
              <a:t>Ephesians 6:4 NIV</a:t>
            </a:r>
            <a:r>
              <a:rPr lang="en-US" dirty="0"/>
              <a:t> - Fathers, do not exasperate your children; </a:t>
            </a:r>
          </a:p>
          <a:p>
            <a:pPr marL="274320" indent="-274320"/>
            <a:r>
              <a:rPr lang="en-US" b="1" dirty="0"/>
              <a:t>Colossians 3:21 NIV</a:t>
            </a:r>
            <a:r>
              <a:rPr lang="en-US" dirty="0"/>
              <a:t> - Fathers, do not embitter your children, or they will become discouraged.</a:t>
            </a:r>
          </a:p>
          <a:p>
            <a:pPr marL="274320" indent="-274320"/>
            <a:r>
              <a:rPr lang="en-US" dirty="0"/>
              <a:t>5.  So, discipline should seek to break the will of the disobedient child but not his spirit.</a:t>
            </a:r>
          </a:p>
          <a:p>
            <a:pPr marL="274320" indent="-274320"/>
            <a:r>
              <a:rPr lang="en-US" altLang="en-US" dirty="0"/>
              <a:t>6.  Don’t beat a child down until he has no self worth and looses his desire to achieve great things.</a:t>
            </a:r>
            <a:endParaRPr lang="en-US" dirty="0"/>
          </a:p>
          <a:p>
            <a:pPr marL="274320" indent="-274320"/>
            <a:endParaRPr lang="en-US" dirty="0"/>
          </a:p>
          <a:p>
            <a:pPr marL="274320" indent="-274320"/>
            <a:r>
              <a:rPr lang="en-US" b="1" dirty="0"/>
              <a:t>Q2: What is the positive command of this verse?</a:t>
            </a:r>
          </a:p>
          <a:p>
            <a:pPr marL="274320" indent="-274320"/>
            <a:r>
              <a:rPr lang="en-US" b="0" dirty="0"/>
              <a:t>1.  We are to bring our children up in the discipline and instruction of the Lord.</a:t>
            </a:r>
          </a:p>
          <a:p>
            <a:pPr marL="274320" indent="-274320"/>
            <a:r>
              <a:rPr lang="en-US" b="0" dirty="0"/>
              <a:t>2.  The NIV says: “the training and instruction of the Lord.”</a:t>
            </a:r>
          </a:p>
          <a:p>
            <a:pPr marL="274320" indent="-274320"/>
            <a:r>
              <a:rPr lang="en-US" b="0" dirty="0"/>
              <a:t>3.  The NLT says: “the discipline and instruction that comes from the Lord.”</a:t>
            </a:r>
          </a:p>
          <a:p>
            <a:pPr marL="274320" indent="-274320"/>
            <a:r>
              <a:rPr lang="en-US" b="0" dirty="0"/>
              <a:t>4.  In other words, we should bring them up to know the Lord, to love the Lord, and to obey the Lord.</a:t>
            </a:r>
          </a:p>
          <a:p>
            <a:pPr marL="274320" indent="-274320"/>
            <a:r>
              <a:rPr lang="en-US" b="0" dirty="0"/>
              <a:t>5.  A good relationship with the Lord will result in obedience.</a:t>
            </a:r>
          </a:p>
          <a:p>
            <a:pPr marL="274320" indent="-274320"/>
            <a:r>
              <a:rPr lang="en-US" sz="1200" b="1" i="0" u="none" strike="noStrike" kern="1200" dirty="0">
                <a:solidFill>
                  <a:schemeClr val="tx1"/>
                </a:solidFill>
                <a:effectLst/>
                <a:latin typeface="Arial" charset="0"/>
                <a:ea typeface="+mn-ea"/>
                <a:cs typeface="+mn-cs"/>
              </a:rPr>
              <a:t>John 14:15 (NKJV) </a:t>
            </a:r>
            <a:r>
              <a:rPr lang="en-US" sz="1200" b="1" i="0" u="none" strike="noStrike" kern="1200" baseline="30000" dirty="0">
                <a:solidFill>
                  <a:schemeClr val="tx1"/>
                </a:solidFill>
                <a:effectLst/>
                <a:latin typeface="Arial" charset="0"/>
                <a:ea typeface="+mn-ea"/>
                <a:cs typeface="+mn-cs"/>
              </a:rPr>
              <a:t> </a:t>
            </a:r>
            <a:r>
              <a:rPr lang="en-US" sz="1200" b="0" i="0" u="none" strike="noStrike" kern="1200" dirty="0">
                <a:solidFill>
                  <a:schemeClr val="tx1"/>
                </a:solidFill>
                <a:effectLst/>
                <a:latin typeface="Arial" charset="0"/>
                <a:ea typeface="+mn-ea"/>
                <a:cs typeface="+mn-cs"/>
              </a:rPr>
              <a:t>“If you love Me, you will keep My commandments.” (margin, NU text)</a:t>
            </a:r>
          </a:p>
          <a:p>
            <a:pPr marL="274320" indent="-274320"/>
            <a:r>
              <a:rPr lang="en-US" dirty="0"/>
              <a:t>6.  This we should see as our most important work: bringing our children up to know the Lord Jesus, to love and obey Him and be saved in His kingdom.</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17660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lvl="0" indent="-274320"/>
                <a:r>
                  <a:rPr lang="en-US" b="1" dirty="0"/>
                  <a:t>Q1:  How are slaves or servants to obey their earthly masters?</a:t>
                </a:r>
              </a:p>
              <a:p>
                <a:pPr marL="274320" lvl="0" indent="-274320"/>
                <a:r>
                  <a:rPr lang="en-US" dirty="0"/>
                  <a:t>1.  Slaves are to obey their masters in everything.</a:t>
                </a:r>
              </a:p>
              <a:p>
                <a:pPr marL="274320" lvl="0" indent="-274320"/>
                <a:r>
                  <a:rPr lang="en-US" dirty="0"/>
                  <a:t>2.  They are to do it not just when their master is watching to impress him.</a:t>
                </a:r>
              </a:p>
              <a:p>
                <a:pPr marL="274320" lvl="0" indent="-274320"/>
                <a:r>
                  <a:rPr lang="en-US" dirty="0"/>
                  <a:t>3.  They are to obey in sincerity of heart and reverence for the Lord.</a:t>
                </a:r>
              </a:p>
              <a:p>
                <a:pPr marL="274320" lvl="0" indent="-274320"/>
                <a:r>
                  <a:rPr lang="en-US" dirty="0"/>
                  <a:t>4.  Whatever they do, they are to do it with all their heart as though they were doing it for Christ.</a:t>
                </a:r>
              </a:p>
              <a:p>
                <a:pPr marL="274320" lvl="0" indent="-274320"/>
                <a:r>
                  <a:rPr lang="en-US" dirty="0"/>
                  <a:t>5.  They should see themselves as working for the Lord Jesus himself rather than an earthly master.</a:t>
                </a:r>
              </a:p>
              <a:p>
                <a:pPr marL="274320" lvl="0" indent="-274320"/>
                <a:r>
                  <a:rPr lang="en-US" dirty="0"/>
                  <a:t>6.  And they can count on an eternal inheritance if they are in Christ.</a:t>
                </a:r>
              </a:p>
              <a:p>
                <a:pPr marL="274320" lvl="0" indent="-274320"/>
                <a:r>
                  <a:rPr lang="en-US" dirty="0"/>
                  <a:t>7.  They don’t need to plan vengeance for wrongs they receive, because God will bring justice upon the wicked.</a:t>
                </a:r>
              </a:p>
              <a:p>
                <a:pPr marL="274320" lvl="0" indent="-274320"/>
                <a:endParaRPr lang="en-US" dirty="0"/>
              </a:p>
              <a:p>
                <a:pPr marL="274320" indent="-274320" eaLnBrk="1" hangingPunct="1">
                  <a:defRPr/>
                </a:pPr>
                <a:r>
                  <a:rPr lang="en-US" altLang="en-US" sz="1200" b="1" dirty="0"/>
                  <a:t>Q2: What escape does Christianity offer the slave?</a:t>
                </a:r>
              </a:p>
              <a:p>
                <a:pPr marL="274320" lvl="0" indent="-274320"/>
                <a:r>
                  <a:rPr lang="en-US" dirty="0"/>
                  <a:t>1.  First, Christianity offered the slave a different type of master if that master is a Christian.</a:t>
                </a:r>
              </a:p>
              <a:p>
                <a:pPr marL="274320" lvl="0" indent="-274320"/>
                <a:r>
                  <a:rPr lang="en-US" dirty="0"/>
                  <a:t>2.  A Christian master that follows the golden rule could make life a lot more enjoyable for a slave.</a:t>
                </a:r>
              </a:p>
              <a:p>
                <a:pPr marL="274320" lvl="0" indent="-274320"/>
                <a:r>
                  <a:rPr lang="en-US" dirty="0"/>
                  <a:t>3.  Second, Christianity offered the slave redemption in Christ and the promise of eternal life in glory.</a:t>
                </a:r>
              </a:p>
              <a:p>
                <a:pPr marL="274320" lvl="0" indent="-274320"/>
                <a:r>
                  <a:rPr lang="en-US" dirty="0"/>
                  <a:t>4.  This is ultimate freedom.</a:t>
                </a:r>
              </a:p>
              <a:p>
                <a:pPr marL="274320" lvl="0" indent="-274320"/>
                <a:r>
                  <a:rPr lang="en-US" b="1" dirty="0"/>
                  <a:t>John 8:36 KJV </a:t>
                </a:r>
                <a:r>
                  <a:rPr lang="en-US" dirty="0"/>
                  <a:t>- If the Son therefore shall make you free, ye shall be free indeed.</a:t>
                </a:r>
              </a:p>
              <a:p>
                <a:pPr marL="274320" lvl="0" indent="-274320"/>
                <a:r>
                  <a:rPr lang="en-US" dirty="0"/>
                  <a:t>5.  We can recall how Paul sent the runaway slave Onesimus back to his master Philemon.</a:t>
                </a:r>
              </a:p>
              <a:p>
                <a:pPr marL="274320" lvl="0" indent="-274320"/>
                <a:r>
                  <a:rPr lang="en-US" dirty="0"/>
                  <a:t>6.  Paul’s letter to Philemon asked this Christian man to accept back his former slave as a new brother in Christ.</a:t>
                </a:r>
              </a:p>
              <a:p>
                <a:pPr marL="274320" lvl="0" indent="-274320"/>
                <a:r>
                  <a:rPr lang="en-US" dirty="0"/>
                  <a:t>7.  We have every reason to believe that Philemon did that and freed his former slave.</a:t>
                </a:r>
              </a:p>
              <a:p>
                <a:pPr marL="274320" indent="-274320"/>
                <a:r>
                  <a:rPr lang="en-US" dirty="0"/>
                  <a:t>8.  And I wouldn’t be surprised is that happened many other times as the gospel spread through the Roman world.</a:t>
                </a:r>
              </a:p>
              <a:p>
                <a:pPr marL="274320" indent="-274320"/>
                <a:endParaRPr lang="en-US" dirty="0"/>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Q1:  How should Christian masters treat their slaves?</a:t>
            </a:r>
          </a:p>
          <a:p>
            <a:pPr marL="274320" indent="-274320" eaLnBrk="1" hangingPunct="1">
              <a:lnSpc>
                <a:spcPct val="80000"/>
              </a:lnSpc>
              <a:defRPr/>
            </a:pPr>
            <a:r>
              <a:rPr lang="en-US" dirty="0"/>
              <a:t>1.  Provide your slaves with what is right and fair.</a:t>
            </a:r>
          </a:p>
          <a:p>
            <a:pPr marL="274320" indent="-274320" eaLnBrk="1" hangingPunct="1">
              <a:lnSpc>
                <a:spcPct val="80000"/>
              </a:lnSpc>
              <a:defRPr/>
            </a:pPr>
            <a:r>
              <a:rPr lang="en-US" dirty="0"/>
              <a:t>2.  The NLT rays:</a:t>
            </a:r>
          </a:p>
          <a:p>
            <a:pPr marL="274320" indent="-274320" eaLnBrk="1" hangingPunct="1">
              <a:lnSpc>
                <a:spcPct val="80000"/>
              </a:lnSpc>
              <a:defRPr/>
            </a:pPr>
            <a:r>
              <a:rPr lang="en-US" b="1" dirty="0"/>
              <a:t>Colossians 4:1 NLT</a:t>
            </a:r>
            <a:r>
              <a:rPr lang="en-US" dirty="0"/>
              <a:t> - Masters, be just and fair to your slaves. Remember that you also have a Master--in heaven.</a:t>
            </a:r>
          </a:p>
          <a:p>
            <a:pPr marL="274320" indent="-274320" eaLnBrk="1" hangingPunct="1">
              <a:lnSpc>
                <a:spcPct val="80000"/>
              </a:lnSpc>
              <a:defRPr/>
            </a:pPr>
            <a:r>
              <a:rPr lang="en-US" dirty="0"/>
              <a:t>3.  Paul is calling masters to treat their slaves in a way that is just and proper.</a:t>
            </a:r>
          </a:p>
          <a:p>
            <a:pPr marL="274320" indent="-274320" eaLnBrk="1" hangingPunct="1">
              <a:lnSpc>
                <a:spcPct val="80000"/>
              </a:lnSpc>
              <a:defRPr/>
            </a:pPr>
            <a:r>
              <a:rPr lang="en-US" dirty="0"/>
              <a:t>4.  Note that Paul doesn’t tell the masters to free their slaves, but to treat them well, knowing that their Master in heaven is watching.</a:t>
            </a:r>
          </a:p>
          <a:p>
            <a:pPr marL="274320" indent="-274320" eaLnBrk="1" hangingPunct="1">
              <a:lnSpc>
                <a:spcPct val="80000"/>
              </a:lnSpc>
              <a:defRPr/>
            </a:pPr>
            <a:endParaRPr lang="en-US" dirty="0"/>
          </a:p>
          <a:p>
            <a:pPr eaLnBrk="1" hangingPunct="1">
              <a:defRPr/>
            </a:pPr>
            <a:r>
              <a:rPr lang="en-US" b="1" dirty="0"/>
              <a:t>Q2: </a:t>
            </a:r>
            <a:r>
              <a:rPr lang="en-US" altLang="en-US" sz="1200" b="1" dirty="0"/>
              <a:t>Does this text mean God approves slavery?</a:t>
            </a:r>
          </a:p>
          <a:p>
            <a:pPr marL="274320" indent="-274320" eaLnBrk="1" hangingPunct="1">
              <a:defRPr/>
            </a:pPr>
            <a:r>
              <a:rPr lang="en-US" altLang="en-US" sz="1200" dirty="0"/>
              <a:t>1.  No.  </a:t>
            </a:r>
          </a:p>
          <a:p>
            <a:pPr marL="274320" indent="-274320" eaLnBrk="1" hangingPunct="1">
              <a:defRPr/>
            </a:pPr>
            <a:r>
              <a:rPr lang="en-US" altLang="en-US" sz="1200" dirty="0"/>
              <a:t>2.  Slavery was a fact of life for most of Bible history including the slavery of God’s chosen people in Egypt.</a:t>
            </a:r>
          </a:p>
          <a:p>
            <a:pPr marL="274320" marR="0" lvl="0" indent="-274320" algn="l" defTabSz="914400" rtl="0" eaLnBrk="1" fontAlgn="base" latinLnBrk="0" hangingPunct="1">
              <a:lnSpc>
                <a:spcPct val="100000"/>
              </a:lnSpc>
              <a:spcBef>
                <a:spcPct val="30000"/>
              </a:spcBef>
              <a:spcAft>
                <a:spcPct val="0"/>
              </a:spcAft>
              <a:buClrTx/>
              <a:buSzTx/>
              <a:buFontTx/>
              <a:buNone/>
              <a:tabLst/>
              <a:defRPr/>
            </a:pPr>
            <a:r>
              <a:rPr lang="en-US" altLang="en-US" dirty="0"/>
              <a:t>3.  Christianity does not offer any of us the escape from our circumstances.  </a:t>
            </a:r>
          </a:p>
          <a:p>
            <a:pPr marL="274320" marR="0" lvl="0" indent="-274320" algn="l" defTabSz="914400" rtl="0" eaLnBrk="1" fontAlgn="base" latinLnBrk="0" hangingPunct="1">
              <a:lnSpc>
                <a:spcPct val="100000"/>
              </a:lnSpc>
              <a:spcBef>
                <a:spcPct val="30000"/>
              </a:spcBef>
              <a:spcAft>
                <a:spcPct val="0"/>
              </a:spcAft>
              <a:buClrTx/>
              <a:buSzTx/>
              <a:buFontTx/>
              <a:buNone/>
              <a:tabLst/>
              <a:defRPr/>
            </a:pPr>
            <a:r>
              <a:rPr lang="en-US" altLang="en-US" dirty="0"/>
              <a:t>4.  The call of Christ is not a call to rebel against social institutions and injustices.  </a:t>
            </a:r>
          </a:p>
          <a:p>
            <a:pPr marL="274320" marR="0" lvl="0" indent="-274320" algn="l" defTabSz="914400" rtl="0" eaLnBrk="1" fontAlgn="base" latinLnBrk="0" hangingPunct="1">
              <a:lnSpc>
                <a:spcPct val="100000"/>
              </a:lnSpc>
              <a:spcBef>
                <a:spcPct val="30000"/>
              </a:spcBef>
              <a:spcAft>
                <a:spcPct val="0"/>
              </a:spcAft>
              <a:buClrTx/>
              <a:buSzTx/>
              <a:buFontTx/>
              <a:buNone/>
              <a:tabLst/>
              <a:defRPr/>
            </a:pPr>
            <a:r>
              <a:rPr lang="en-US" altLang="en-US" dirty="0"/>
              <a:t>5.  It is a call to find freedom in Christ.  </a:t>
            </a:r>
          </a:p>
          <a:p>
            <a:pPr marL="274320" marR="0" lvl="0" indent="-274320" algn="l" defTabSz="914400" rtl="0" eaLnBrk="1" fontAlgn="base" latinLnBrk="0" hangingPunct="1">
              <a:lnSpc>
                <a:spcPct val="100000"/>
              </a:lnSpc>
              <a:spcBef>
                <a:spcPct val="30000"/>
              </a:spcBef>
              <a:spcAft>
                <a:spcPct val="0"/>
              </a:spcAft>
              <a:buClrTx/>
              <a:buSzTx/>
              <a:buFontTx/>
              <a:buNone/>
              <a:tabLst/>
              <a:defRPr/>
            </a:pPr>
            <a:r>
              <a:rPr lang="en-US" altLang="en-US" dirty="0"/>
              <a:t>6.  It is a call to find victory in the worst of circumstances whether or not they change.  </a:t>
            </a:r>
          </a:p>
          <a:p>
            <a:pPr marL="274320" marR="0" lvl="0" indent="-274320" algn="l" defTabSz="914400" rtl="0" eaLnBrk="1" fontAlgn="base" latinLnBrk="0" hangingPunct="1">
              <a:lnSpc>
                <a:spcPct val="100000"/>
              </a:lnSpc>
              <a:spcBef>
                <a:spcPct val="30000"/>
              </a:spcBef>
              <a:spcAft>
                <a:spcPct val="0"/>
              </a:spcAft>
              <a:buClrTx/>
              <a:buSzTx/>
              <a:buFontTx/>
              <a:buNone/>
              <a:tabLst/>
              <a:defRPr/>
            </a:pPr>
            <a:r>
              <a:rPr lang="en-US" altLang="en-US" dirty="0"/>
              <a:t>7.  However, on a personal level, we should always be loving, kind, and just.  </a:t>
            </a:r>
          </a:p>
          <a:p>
            <a:pPr marL="274320" indent="-274320" eaLnBrk="1" hangingPunct="1">
              <a:defRPr/>
            </a:pPr>
            <a:r>
              <a:rPr lang="en-US" altLang="en-US" sz="1200" dirty="0"/>
              <a:t>8.  That means that we will not participate in any activity that brings injustice to others.</a:t>
            </a:r>
          </a:p>
          <a:p>
            <a:pPr marL="274320" indent="-274320"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b="1" dirty="0"/>
              <a:t>B2:</a:t>
            </a:r>
          </a:p>
          <a:p>
            <a:pPr marL="228600" indent="-228600">
              <a:lnSpc>
                <a:spcPct val="80000"/>
              </a:lnSpc>
            </a:pPr>
            <a:r>
              <a:rPr lang="en-US" altLang="en-US" b="0" dirty="0"/>
              <a:t>[See notes on linked slide.]</a:t>
            </a:r>
          </a:p>
          <a:p>
            <a:pPr marL="228600" indent="-228600">
              <a:lnSpc>
                <a:spcPct val="80000"/>
              </a:lnSpc>
            </a:pPr>
            <a:endParaRPr lang="en-US" altLang="en-US" b="0" dirty="0"/>
          </a:p>
          <a:p>
            <a:pPr marL="228600" indent="-228600">
              <a:lnSpc>
                <a:spcPct val="80000"/>
              </a:lnSpc>
            </a:pPr>
            <a:r>
              <a:rPr lang="en-US" altLang="en-US" b="1" dirty="0"/>
              <a:t>B3:</a:t>
            </a:r>
          </a:p>
          <a:p>
            <a:pPr marL="228600" indent="-228600">
              <a:lnSpc>
                <a:spcPct val="80000"/>
              </a:lnSpc>
            </a:pPr>
            <a:r>
              <a:rPr lang="en-US" altLang="en-US" b="0" dirty="0"/>
              <a:t>1.  Grace.</a:t>
            </a:r>
          </a:p>
          <a:p>
            <a:pPr marL="228600" indent="-228600">
              <a:lnSpc>
                <a:spcPct val="80000"/>
              </a:lnSpc>
            </a:pPr>
            <a:r>
              <a:rPr lang="en-US" altLang="en-US" b="0" dirty="0"/>
              <a:t>2.  Let your speech </a:t>
            </a:r>
            <a:r>
              <a:rPr lang="en-US" altLang="en-US" b="1" dirty="0"/>
              <a:t>always</a:t>
            </a:r>
            <a:r>
              <a:rPr lang="en-US" altLang="en-US" b="0" dirty="0"/>
              <a:t> be with grace.</a:t>
            </a:r>
          </a:p>
          <a:p>
            <a:pPr marL="228600" indent="-228600">
              <a:lnSpc>
                <a:spcPct val="80000"/>
              </a:lnSpc>
            </a:pPr>
            <a:r>
              <a:rPr lang="en-US" altLang="en-US" b="0" dirty="0"/>
              <a:t>3.  What do you think it means to speak with grace?</a:t>
            </a:r>
          </a:p>
          <a:p>
            <a:pPr marL="228600" indent="-228600">
              <a:lnSpc>
                <a:spcPct val="80000"/>
              </a:lnSpc>
            </a:pPr>
            <a:r>
              <a:rPr lang="en-US" altLang="en-US" b="0" dirty="0"/>
              <a:t>4.  When we think of God’s grace, we often define it as “God’s unmerited favor toward mankind.”</a:t>
            </a:r>
          </a:p>
          <a:p>
            <a:pPr marL="228600" indent="-228600">
              <a:lnSpc>
                <a:spcPct val="80000"/>
              </a:lnSpc>
            </a:pPr>
            <a:r>
              <a:rPr lang="en-US" altLang="en-US" b="0" dirty="0"/>
              <a:t>5.  Grace is the goodness of God toward us who are undeserving sinners.</a:t>
            </a:r>
          </a:p>
          <a:p>
            <a:pPr marL="228600" indent="-228600">
              <a:lnSpc>
                <a:spcPct val="80000"/>
              </a:lnSpc>
            </a:pPr>
            <a:r>
              <a:rPr lang="en-US" altLang="en-US" b="0" dirty="0"/>
              <a:t>6.  When we speak with grace, our intent should be to reflect the grace we have received from God to others.</a:t>
            </a:r>
          </a:p>
          <a:p>
            <a:pPr marL="228600" indent="-228600">
              <a:lnSpc>
                <a:spcPct val="80000"/>
              </a:lnSpc>
            </a:pPr>
            <a:r>
              <a:rPr lang="en-US" altLang="en-US" b="0" dirty="0"/>
              <a:t>7.  The ultimate goal of speaking with grace is to have others find the saving grace of God as well.</a:t>
            </a:r>
          </a:p>
          <a:p>
            <a:pPr marL="228600" indent="-228600">
              <a:lnSpc>
                <a:spcPct val="80000"/>
              </a:lnSpc>
            </a:pPr>
            <a:r>
              <a:rPr lang="en-US" altLang="en-US" b="0" dirty="0"/>
              <a:t>8.  So when we recall the grace of God toward us, our speech should reflect God’s grace, His goodness, His mercy, His patience, His forgiveness, and His love as we speak with others.</a:t>
            </a:r>
          </a:p>
          <a:p>
            <a:pPr marL="228600" indent="-228600">
              <a:lnSpc>
                <a:spcPct val="80000"/>
              </a:lnSpc>
            </a:pPr>
            <a:r>
              <a:rPr lang="en-US" altLang="en-US" b="0" dirty="0"/>
              <a:t>9.  Our speech will be truthful, yet gentle.</a:t>
            </a:r>
          </a:p>
          <a:p>
            <a:pPr marL="228600" indent="-228600">
              <a:lnSpc>
                <a:spcPct val="80000"/>
              </a:lnSpc>
            </a:pPr>
            <a:r>
              <a:rPr lang="en-US" altLang="en-US" b="0" dirty="0"/>
              <a:t>10. It will be pure rather than corrupt.</a:t>
            </a:r>
          </a:p>
          <a:p>
            <a:pPr marL="228600" indent="-228600">
              <a:lnSpc>
                <a:spcPct val="80000"/>
              </a:lnSpc>
            </a:pPr>
            <a:r>
              <a:rPr lang="en-US" altLang="en-US" b="0" dirty="0"/>
              <a:t>11. It will encourage and build others up rather than tear them down.</a:t>
            </a:r>
          </a:p>
          <a:p>
            <a:pPr marL="228600" indent="-228600">
              <a:lnSpc>
                <a:spcPct val="80000"/>
              </a:lnSpc>
            </a:pPr>
            <a:r>
              <a:rPr lang="en-US" altLang="en-US" b="0" dirty="0"/>
              <a:t>12. It will focus on God’s solutions rather than on human complaints.</a:t>
            </a:r>
          </a:p>
          <a:p>
            <a:pPr marL="228600" marR="0" lvl="0" indent="-228600" algn="l" defTabSz="914400" rtl="0" eaLnBrk="0" fontAlgn="base" latinLnBrk="0" hangingPunct="0">
              <a:lnSpc>
                <a:spcPct val="8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B4:</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1.  Well he is not talking about “salty speech” as we sometimes use the term for the way a sea Captain or Sailors might talk.</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2.  Paul seems to be saying that we should flavor our speech to make it appealing to our hearers. </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3.  We need to connect with people in a way that is best suited for them, and this will require different flavors of speech or different approaches for different people.</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4.  The NLT renders this verse:</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Colossians 4:6 NLT </a:t>
            </a:r>
            <a:r>
              <a:rPr lang="en-US" sz="1200" b="0" i="0" kern="1200" dirty="0">
                <a:solidFill>
                  <a:schemeClr val="tx1"/>
                </a:solidFill>
                <a:effectLst/>
                <a:latin typeface="+mn-lt"/>
                <a:ea typeface="+mn-ea"/>
                <a:cs typeface="+mn-cs"/>
              </a:rPr>
              <a:t>- Let your conversation be gracious and attractive so that you will have the right response for everyone.</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5.  So the “seasoned with salt” makes our speech attractive to those to whom we are speaking.</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6.  We might summarize this verse as follows.</a:t>
            </a:r>
          </a:p>
          <a:p>
            <a:pPr marL="228600" marR="0" lvl="0" indent="-228600" algn="l" defTabSz="914400" rtl="0" eaLnBrk="0" fontAlgn="base" latinLnBrk="0" hangingPunct="0">
              <a:lnSpc>
                <a:spcPct val="8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7.  Let the mercy and kindness God has shown you in Christ govern </a:t>
            </a:r>
            <a:r>
              <a:rPr lang="en-US" sz="1200" b="0" i="1" kern="1200" dirty="0">
                <a:solidFill>
                  <a:schemeClr val="tx1"/>
                </a:solidFill>
                <a:effectLst/>
                <a:latin typeface="+mn-lt"/>
                <a:ea typeface="+mn-ea"/>
                <a:cs typeface="+mn-cs"/>
              </a:rPr>
              <a:t>every word</a:t>
            </a:r>
            <a:r>
              <a:rPr lang="en-US" sz="1200" b="0" i="0" kern="1200" dirty="0">
                <a:solidFill>
                  <a:schemeClr val="tx1"/>
                </a:solidFill>
                <a:effectLst/>
                <a:latin typeface="+mn-lt"/>
                <a:ea typeface="+mn-ea"/>
                <a:cs typeface="+mn-cs"/>
              </a:rPr>
              <a:t>, so that your speech is truthful yet gentle, pure rather than corrupt, helpful rather than destructive, and wisely adapted to the person before you, with an aim to point them toward God’s saving grace.</a:t>
            </a:r>
          </a:p>
          <a:p>
            <a:pPr marL="228600" indent="-228600">
              <a:lnSpc>
                <a:spcPct val="80000"/>
              </a:lnSpc>
            </a:pPr>
            <a:endParaRPr lang="en-US" altLang="en-US" b="0" dirty="0"/>
          </a:p>
        </p:txBody>
      </p:sp>
    </p:spTree>
    <p:extLst>
      <p:ext uri="{BB962C8B-B14F-4D97-AF65-F5344CB8AC3E}">
        <p14:creationId xmlns:p14="http://schemas.microsoft.com/office/powerpoint/2010/main" val="27381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advice does Paul give on prayer here?</a:t>
            </a:r>
          </a:p>
          <a:p>
            <a:pPr marL="274320" indent="-274320"/>
            <a:r>
              <a:rPr lang="en-US" dirty="0"/>
              <a:t>1.  First, he calls us to devote ourselves to prayer.</a:t>
            </a:r>
          </a:p>
          <a:p>
            <a:pPr marL="274320" indent="-274320"/>
            <a:r>
              <a:rPr lang="en-US" dirty="0"/>
              <a:t>2.  We should not ignore prayer but devote ourselves to it.</a:t>
            </a:r>
          </a:p>
          <a:p>
            <a:pPr marL="274320" indent="-274320"/>
            <a:r>
              <a:rPr lang="en-US" dirty="0"/>
              <a:t>3.  That means taking time each day for focused prayer, where we can enter our solitary place and spend intimate, uninterrupted time with God in prayer.</a:t>
            </a:r>
          </a:p>
          <a:p>
            <a:pPr marL="274320" indent="-274320"/>
            <a:r>
              <a:rPr lang="en-US" dirty="0"/>
              <a:t>4.  Paul was a man of prayer, and he was always praying for all the saints and all the churches.</a:t>
            </a:r>
          </a:p>
          <a:p>
            <a:pPr marL="274320" indent="-274320"/>
            <a:r>
              <a:rPr lang="en-US" dirty="0"/>
              <a:t>5.  As he lived, he was always in an attitude of prayer, anxious to share all that he did with his Lord in heaven.</a:t>
            </a:r>
          </a:p>
          <a:p>
            <a:pPr marL="274320" indent="-274320"/>
            <a:r>
              <a:rPr lang="en-US" dirty="0"/>
              <a:t>6.  We can see the same emphasis on prayer in the life of Jesus where He spent solitary hours in isolated intimacy with His heavenly Father.</a:t>
            </a:r>
          </a:p>
          <a:p>
            <a:pPr marL="274320" indent="-274320"/>
            <a:r>
              <a:rPr lang="en-US" dirty="0"/>
              <a:t>7.  But as He then lived out His life among others, He stayed connected with His Father, who was always with Him in constant communion.</a:t>
            </a:r>
          </a:p>
          <a:p>
            <a:pPr marL="274320" indent="-274320"/>
            <a:r>
              <a:rPr lang="en-US" dirty="0"/>
              <a:t>8.  So Paul and Jesus call us to live lives devoted to prayer: both isolated intimacy and constant communion.</a:t>
            </a:r>
          </a:p>
          <a:p>
            <a:pPr marL="274320" indent="-274320"/>
            <a:endParaRPr lang="en-US" dirty="0"/>
          </a:p>
          <a:p>
            <a:pPr marL="274320" indent="-274320"/>
            <a:r>
              <a:rPr lang="en-US" b="1" dirty="0"/>
              <a:t>Q2:  What else should mark our prayer life besides devotion?</a:t>
            </a:r>
          </a:p>
          <a:p>
            <a:pPr marL="274320" indent="-274320"/>
            <a:r>
              <a:rPr lang="en-US" dirty="0"/>
              <a:t>1.  The two Paul mentions here in verse 2 is watchfulness and thankfulness.</a:t>
            </a:r>
          </a:p>
          <a:p>
            <a:pPr marL="274320" indent="-274320"/>
            <a:r>
              <a:rPr lang="en-US" dirty="0"/>
              <a:t>2.  We are to be watchful or alert.</a:t>
            </a:r>
          </a:p>
          <a:p>
            <a:pPr marL="274320" indent="-274320"/>
            <a:r>
              <a:rPr lang="en-US" dirty="0"/>
              <a:t>3.  It is easy to fall into a routine in prayer and end up just repeating the same thing over day after day.</a:t>
            </a:r>
          </a:p>
          <a:p>
            <a:pPr marL="274320" indent="-274320"/>
            <a:r>
              <a:rPr lang="en-US" dirty="0"/>
              <a:t>4.  Be alert.  Use your brain.  Shake things up.  Get out of the rut and try a new approach. </a:t>
            </a:r>
          </a:p>
          <a:p>
            <a:pPr marL="274320" indent="-274320"/>
            <a:r>
              <a:rPr lang="en-US" dirty="0"/>
              <a:t>5.  Pray through the Ten Commandments; pray through the Lord’s prayer as an outline.</a:t>
            </a:r>
          </a:p>
          <a:p>
            <a:pPr marL="274320" indent="-274320"/>
            <a:r>
              <a:rPr lang="en-US" dirty="0"/>
              <a:t>6.  Then be thankful.  </a:t>
            </a:r>
          </a:p>
          <a:p>
            <a:pPr marL="274320" indent="-274320"/>
            <a:r>
              <a:rPr lang="en-US" dirty="0"/>
              <a:t>7.  Express your appreciation for what God has done for you.</a:t>
            </a:r>
          </a:p>
          <a:p>
            <a:pPr marL="274320" indent="-274320"/>
            <a:r>
              <a:rPr lang="en-US" b="1" dirty="0"/>
              <a:t>1 Thessalonians 5:18 NKJV</a:t>
            </a:r>
            <a:r>
              <a:rPr lang="en-US" dirty="0"/>
              <a:t> - 18 in everything give thanks; for this is the will of God in Christ Jesus for you.</a:t>
            </a:r>
          </a:p>
          <a:p>
            <a:pPr marL="274320" indent="-274320"/>
            <a:endParaRPr lang="en-US" dirty="0"/>
          </a:p>
          <a:p>
            <a:pPr marL="274320" indent="-274320"/>
            <a:r>
              <a:rPr lang="en-US" b="1" dirty="0"/>
              <a:t>Q3: What can we learn from Paul’s prayer requests here?</a:t>
            </a:r>
          </a:p>
          <a:p>
            <a:pPr marL="274320" indent="-274320"/>
            <a:r>
              <a:rPr lang="en-US" dirty="0"/>
              <a:t>1.  Paul’s greatest desire was to see the gospel preached and souls saved.</a:t>
            </a:r>
          </a:p>
          <a:p>
            <a:pPr marL="274320" indent="-274320"/>
            <a:r>
              <a:rPr lang="en-US" dirty="0"/>
              <a:t>2.  That should be the great desire of our heart as well.</a:t>
            </a:r>
          </a:p>
          <a:p>
            <a:pPr marL="274320" indent="-274320"/>
            <a:r>
              <a:rPr lang="en-US" dirty="0"/>
              <a:t>3.  We can ask God to open a door for us to enable us to share the love of Jesus with our family, friends, coworkers or neighbors.</a:t>
            </a:r>
          </a:p>
          <a:p>
            <a:pPr marL="274320" indent="-274320"/>
            <a:r>
              <a:rPr lang="en-US" dirty="0"/>
              <a:t>4.  We can also ask the Lord for clarity of speech to make the gospel message plain when we have opportunity to share it.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How should we be interacting with those who are not believers?</a:t>
            </a:r>
          </a:p>
          <a:p>
            <a:pPr marL="274320" lvl="0" indent="-274320"/>
            <a:r>
              <a:rPr lang="en-US" altLang="en-US" dirty="0"/>
              <a:t>1.  We should be looking for means and opportunities to bring them to Christ.</a:t>
            </a:r>
          </a:p>
          <a:p>
            <a:pPr marL="274320" lvl="0" indent="-274320"/>
            <a:r>
              <a:rPr lang="en-US" altLang="en-US" dirty="0"/>
              <a:t>2.  We should keep the channels of communication open.</a:t>
            </a:r>
          </a:p>
          <a:p>
            <a:pPr marL="274320" lvl="0" indent="-274320"/>
            <a:r>
              <a:rPr lang="en-US" altLang="en-US" dirty="0"/>
              <a:t>3.  We are not to shun unbelievers but treat them with respect and love.</a:t>
            </a:r>
          </a:p>
          <a:p>
            <a:pPr marL="274320" lvl="0" indent="-274320"/>
            <a:r>
              <a:rPr lang="en-US" altLang="en-US" dirty="0"/>
              <a:t>4.  After all, we were once where they are now.</a:t>
            </a:r>
          </a:p>
          <a:p>
            <a:pPr marL="274320" lvl="0" indent="-274320"/>
            <a:r>
              <a:rPr lang="en-US" altLang="en-US" dirty="0"/>
              <a:t>5.  We need to be ambassadors for Christ so that they too can be reconciled to God.</a:t>
            </a:r>
          </a:p>
          <a:p>
            <a:pPr marL="274320" lvl="0" indent="-274320"/>
            <a:r>
              <a:rPr lang="en-US" altLang="en-US" dirty="0"/>
              <a:t>6.  We should speak graciously with them tuning our speech to appeal to them.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7.  Our words should be wisely adapted to the person to whom we are speaking, with an aim to point them toward God’s saving grace.</a:t>
            </a:r>
          </a:p>
          <a:p>
            <a:pPr marL="274320" lvl="0" indent="-274320"/>
            <a:r>
              <a:rPr lang="en-US" altLang="en-US" dirty="0"/>
              <a:t>8.  Paul put it a little differently to the Corinthians, but I think his intent was the same.</a:t>
            </a:r>
          </a:p>
          <a:p>
            <a:pPr marL="274320" lvl="0" indent="-274320"/>
            <a:r>
              <a:rPr lang="en-US" altLang="en-US" dirty="0"/>
              <a:t>9.  In 1 Cor 9:20 Paul says that when he was with the Jews he became as a Jew to win the Jews; when he was with the Gentiles he became as a Gentile to win the Gentiles. When he was with the weak he became as the weak that he might win the weak.</a:t>
            </a:r>
          </a:p>
          <a:p>
            <a:pPr marL="274320" lvl="0" indent="-274320"/>
            <a:r>
              <a:rPr lang="en-US" altLang="en-US" b="1" dirty="0"/>
              <a:t>1 Corinthians 9:22 KJV</a:t>
            </a:r>
            <a:r>
              <a:rPr lang="en-US" altLang="en-US" dirty="0"/>
              <a:t> - … I am made all things to all men, that I might by all means save some.</a:t>
            </a:r>
          </a:p>
          <a:p>
            <a:pPr marL="274320" lvl="0" indent="-274320"/>
            <a:r>
              <a:rPr lang="en-US" altLang="en-US" dirty="0"/>
              <a:t>10. Paul identified with people where they were in order to bring them to Christ.</a:t>
            </a:r>
          </a:p>
          <a:p>
            <a:pPr marL="274320" lvl="0" indent="-274320"/>
            <a:r>
              <a:rPr lang="en-US" altLang="en-US" dirty="0"/>
              <a:t>11. I think he is telling us to do something similar in these verses.</a:t>
            </a:r>
          </a:p>
          <a:p>
            <a:pPr marL="274320" lvl="0" indent="-274320"/>
            <a:r>
              <a:rPr lang="en-US" altLang="en-US" dirty="0"/>
              <a:t>12. Do you best to build bridges rather than barriers so that people can come to Jesus and be saved.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B3:</a:t>
            </a:r>
          </a:p>
          <a:p>
            <a:pPr marL="274320" indent="-274320"/>
            <a:r>
              <a:rPr lang="en-US" b="0" dirty="0"/>
              <a:t>1.  While Paul gives these instructions for slaves in the ancient world, we can apply them to ourselves as employees in the modern world.</a:t>
            </a:r>
          </a:p>
          <a:p>
            <a:pPr marL="274320" indent="-274320"/>
            <a:r>
              <a:rPr lang="en-US" b="0" dirty="0"/>
              <a:t>2.  First, we would do well to work for our employers as though we were working for Christ.</a:t>
            </a:r>
          </a:p>
          <a:p>
            <a:pPr marL="274320" indent="-274320"/>
            <a:r>
              <a:rPr lang="en-US" b="0" dirty="0"/>
              <a:t>3.  We may not love our employers, but we certainly love Christ.</a:t>
            </a:r>
          </a:p>
          <a:p>
            <a:pPr marL="274320" indent="-274320"/>
            <a:r>
              <a:rPr lang="en-US" b="0" dirty="0"/>
              <a:t>4.  And if we work for someone we love, work becomes a pleasure rather than a chore.</a:t>
            </a:r>
          </a:p>
          <a:p>
            <a:pPr marL="274320" indent="-274320"/>
            <a:r>
              <a:rPr lang="en-US" b="0" dirty="0"/>
              <a:t>5.  Second, as Christians we should be faithful at our jobs even though the boss is not watching.</a:t>
            </a:r>
          </a:p>
          <a:p>
            <a:pPr marL="274320" indent="-274320"/>
            <a:r>
              <a:rPr lang="en-US" b="0" dirty="0"/>
              <a:t>6.  When we work for Christ, the Lord’s eyes behold the actions and omissions that earthly bosses cannot see.</a:t>
            </a:r>
          </a:p>
          <a:p>
            <a:pPr marL="274320" indent="-274320"/>
            <a:r>
              <a:rPr lang="en-US" b="0" dirty="0"/>
              <a:t>7.  Third, Christian employees should work </a:t>
            </a:r>
            <a:r>
              <a:rPr lang="en-US" dirty="0">
                <a:effectLst/>
              </a:rPr>
              <a:t>wholeheartedly, as if working for the Lord, not just their boss.</a:t>
            </a:r>
          </a:p>
          <a:p>
            <a:pPr marL="274320" indent="-274320"/>
            <a:r>
              <a:rPr lang="en-US" b="0" dirty="0">
                <a:effectLst/>
              </a:rPr>
              <a:t>8.  And finally in this passage, Christians are not to fret if their work does not receive the recognition from their boss that they expect.</a:t>
            </a:r>
          </a:p>
          <a:p>
            <a:pPr marL="274320" indent="-274320"/>
            <a:r>
              <a:rPr lang="en-US" b="0" dirty="0">
                <a:effectLst/>
              </a:rPr>
              <a:t>9.  Know that the justice of God, who see all and knows all, will prevail in the end.</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B1:</a:t>
            </a:r>
          </a:p>
          <a:p>
            <a:r>
              <a:rPr lang="en-US" dirty="0"/>
              <a:t>[See notes on linked slide.]</a:t>
            </a:r>
          </a:p>
          <a:p>
            <a:endParaRPr lang="en-US" dirty="0"/>
          </a:p>
          <a:p>
            <a:r>
              <a:rPr lang="en-US" b="1" dirty="0"/>
              <a:t>B2:</a:t>
            </a:r>
          </a:p>
          <a:p>
            <a:r>
              <a:rPr lang="en-US" dirty="0"/>
              <a:t>[See notes on linked slide.]</a:t>
            </a:r>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250350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2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12</a:t>
            </a:r>
            <a:br>
              <a:rPr lang="en-US" dirty="0"/>
            </a:br>
            <a:r>
              <a:rPr lang="en-US" dirty="0"/>
              <a:t>Living with Each Other</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a:lnSpc>
                <a:spcPct val="90000"/>
              </a:lnSpc>
            </a:pPr>
            <a:r>
              <a:rPr lang="en-US" dirty="0"/>
              <a:t>Paul’s instruction to slaves and masters is still relevant in the workplace where we should do our jobs, whether great or small, as if we were working for the Lord we love.</a:t>
            </a:r>
          </a:p>
          <a:p>
            <a:pPr>
              <a:lnSpc>
                <a:spcPct val="90000"/>
              </a:lnSpc>
            </a:pPr>
            <a:r>
              <a:rPr lang="en-US" dirty="0"/>
              <a:t>Paul reminds us to be devoted to prayer, being alert and thankful, praying for open doors to clearly share the gospel.</a:t>
            </a:r>
          </a:p>
          <a:p>
            <a:pPr>
              <a:lnSpc>
                <a:spcPct val="90000"/>
              </a:lnSpc>
            </a:pPr>
            <a:r>
              <a:rPr lang="en-US" dirty="0"/>
              <a:t>In relation to unbelievers, we are encouraged to live wisely making the most of our opportunities to reach them with the gospel, speaking in ways that will connect with them and build bridges that will enable them to experience the grace of Christ.</a:t>
            </a:r>
          </a:p>
          <a:p>
            <a:pPr>
              <a:lnSpc>
                <a:spcPct val="90000"/>
              </a:lnSpc>
            </a:pPr>
            <a:r>
              <a:rPr lang="en-US" dirty="0"/>
              <a:t>Will you pray this week for the Lord to open doors of opportunity for you to share the love of Jesus and give you wisdom to be a bridge builder to those that need to be saved?</a:t>
            </a:r>
          </a:p>
          <a:p>
            <a:pPr>
              <a:lnSpc>
                <a:spcPct val="90000"/>
              </a:lnSpc>
            </a:pPr>
            <a:endParaRPr lang="en-US" dirty="0"/>
          </a:p>
          <a:p>
            <a:pPr>
              <a:lnSpc>
                <a:spcPct val="90000"/>
              </a:lnSpc>
            </a:pPr>
            <a:endParaRPr lang="en-US" dirty="0"/>
          </a:p>
          <a:p>
            <a:pPr marL="0" indent="0">
              <a:lnSpc>
                <a:spcPct val="90000"/>
              </a:lnSpc>
              <a:buNone/>
            </a:pPr>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3:8-9 ESV</a:t>
            </a:r>
          </a:p>
        </p:txBody>
      </p:sp>
      <p:sp>
        <p:nvSpPr>
          <p:cNvPr id="3" name="Content Placeholder 2"/>
          <p:cNvSpPr>
            <a:spLocks noGrp="1"/>
          </p:cNvSpPr>
          <p:nvPr>
            <p:ph idx="1"/>
          </p:nvPr>
        </p:nvSpPr>
        <p:spPr/>
        <p:txBody>
          <a:bodyPr>
            <a:normAutofit/>
          </a:bodyPr>
          <a:lstStyle/>
          <a:p>
            <a:r>
              <a:rPr lang="en-US" dirty="0"/>
              <a:t>But now you must put them all away: anger, wrath, malice, slander, and obscene talk from your mouth. 9 Do not lie to one another, seeing that you have put off the old self with its practices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0058290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Colossians 3:18-19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Wives, submit to your husbands, as is fitting in the Lord. </a:t>
            </a:r>
            <a:r>
              <a:rPr lang="en-US" baseline="30000" dirty="0"/>
              <a:t>19</a:t>
            </a:r>
            <a:r>
              <a:rPr lang="en-US" dirty="0"/>
              <a:t> Husbands, love your wives, and do not be harsh with them.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Ephesians 5:22-24 ESV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a:xfrm>
            <a:off x="533400" y="2057400"/>
            <a:ext cx="7772400" cy="4267200"/>
          </a:xfrm>
        </p:spPr>
        <p:txBody>
          <a:bodyPr>
            <a:normAutofit/>
          </a:bodyPr>
          <a:lstStyle/>
          <a:p>
            <a:r>
              <a:rPr lang="en-US" dirty="0">
                <a:effectLst/>
              </a:rPr>
              <a:t>Wives, submit to your own husbands, as to the Lord. </a:t>
            </a:r>
            <a:r>
              <a:rPr lang="en-US" baseline="30000" dirty="0">
                <a:effectLst/>
              </a:rPr>
              <a:t>23</a:t>
            </a:r>
            <a:r>
              <a:rPr lang="en-US" dirty="0">
                <a:effectLst/>
              </a:rPr>
              <a:t> For the husband is the head of the wife even as Christ is the head of the church, his body, and is himself its Savior. </a:t>
            </a:r>
            <a:r>
              <a:rPr lang="en-US" baseline="30000" dirty="0">
                <a:effectLst/>
              </a:rPr>
              <a:t>24</a:t>
            </a:r>
            <a:r>
              <a:rPr lang="en-US" dirty="0">
                <a:effectLst/>
              </a:rPr>
              <a:t> Now as the church submits to Christ, so also wives should submit in everything to their husbands.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682922024"/>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5963-1979-55DC-2D1C-97FC789C2562}"/>
              </a:ext>
            </a:extLst>
          </p:cNvPr>
          <p:cNvSpPr>
            <a:spLocks noGrp="1"/>
          </p:cNvSpPr>
          <p:nvPr>
            <p:ph type="title"/>
          </p:nvPr>
        </p:nvSpPr>
        <p:spPr/>
        <p:txBody>
          <a:bodyPr/>
          <a:lstStyle/>
          <a:p>
            <a:r>
              <a:rPr lang="en-US" dirty="0"/>
              <a:t>Ephesians 5:25-27 ESV</a:t>
            </a:r>
          </a:p>
        </p:txBody>
      </p:sp>
      <p:sp>
        <p:nvSpPr>
          <p:cNvPr id="3" name="Content Placeholder 2">
            <a:extLst>
              <a:ext uri="{FF2B5EF4-FFF2-40B4-BE49-F238E27FC236}">
                <a16:creationId xmlns:a16="http://schemas.microsoft.com/office/drawing/2014/main" id="{9EE65E8C-160B-9939-ECA5-93D985D92A2D}"/>
              </a:ext>
            </a:extLst>
          </p:cNvPr>
          <p:cNvSpPr>
            <a:spLocks noGrp="1"/>
          </p:cNvSpPr>
          <p:nvPr>
            <p:ph idx="1"/>
          </p:nvPr>
        </p:nvSpPr>
        <p:spPr/>
        <p:txBody>
          <a:bodyPr>
            <a:normAutofit/>
          </a:bodyPr>
          <a:lstStyle/>
          <a:p>
            <a:r>
              <a:rPr lang="en-US" dirty="0"/>
              <a:t>Husbands, love your wives, as Christ loved the church and gave himself up for her, </a:t>
            </a:r>
            <a:r>
              <a:rPr lang="en-US" baseline="30000" dirty="0"/>
              <a:t>26</a:t>
            </a:r>
            <a:r>
              <a:rPr lang="en-US" dirty="0"/>
              <a:t> that he might sanctify her, having cleansed her by the washing of water with the word, </a:t>
            </a:r>
            <a:r>
              <a:rPr lang="en-US" baseline="30000" dirty="0"/>
              <a:t>27</a:t>
            </a:r>
            <a:r>
              <a:rPr lang="en-US" dirty="0"/>
              <a:t> so that he might present the church to himself in splendor, without spot or wrinkle or any such thing, that she might be holy and without blemish. [</a:t>
            </a:r>
            <a:r>
              <a:rPr lang="en-US" dirty="0">
                <a:hlinkClick r:id="rId3" action="ppaction://hlinksldjump"/>
              </a:rPr>
              <a:t>R</a:t>
            </a:r>
            <a:r>
              <a:rPr lang="en-US" dirty="0"/>
              <a:t>]</a:t>
            </a:r>
          </a:p>
        </p:txBody>
      </p:sp>
    </p:spTree>
    <p:extLst>
      <p:ext uri="{BB962C8B-B14F-4D97-AF65-F5344CB8AC3E}">
        <p14:creationId xmlns:p14="http://schemas.microsoft.com/office/powerpoint/2010/main" val="398818393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3:20-21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Children, obey your parents in everything, for this pleases the Lord. </a:t>
            </a:r>
            <a:r>
              <a:rPr lang="en-US" altLang="en-US" baseline="30000" dirty="0"/>
              <a:t>21</a:t>
            </a:r>
            <a:r>
              <a:rPr lang="en-US" altLang="en-US" dirty="0"/>
              <a:t> Fathers, do not provoke your children, lest they become discouraged.</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Ephesians 6:1-3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effectLst/>
              </a:rPr>
              <a:t>Children, obey your parents in the Lord, for this is right. </a:t>
            </a:r>
            <a:r>
              <a:rPr lang="en-US" baseline="30000" dirty="0">
                <a:effectLst/>
              </a:rPr>
              <a:t>2</a:t>
            </a:r>
            <a:r>
              <a:rPr lang="en-US" dirty="0">
                <a:effectLst/>
              </a:rPr>
              <a:t> "Honor your father and mother" (this is the first commandment with a promise), </a:t>
            </a:r>
            <a:r>
              <a:rPr lang="en-US" baseline="30000" dirty="0">
                <a:effectLst/>
              </a:rPr>
              <a:t>3</a:t>
            </a:r>
            <a:r>
              <a:rPr lang="en-US" dirty="0">
                <a:effectLst/>
              </a:rPr>
              <a:t> "that it may go well with you and that you may live long in the land.“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277969946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Ephesians 6:4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Fathers, do not provoke your children to anger, but bring them up in the discipline and instruction of the Lord.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983039961"/>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3:22-25 NIV</a:t>
            </a:r>
          </a:p>
        </p:txBody>
      </p:sp>
      <p:sp>
        <p:nvSpPr>
          <p:cNvPr id="3" name="Content Placeholder 2"/>
          <p:cNvSpPr>
            <a:spLocks noGrp="1"/>
          </p:cNvSpPr>
          <p:nvPr>
            <p:ph idx="1"/>
          </p:nvPr>
        </p:nvSpPr>
        <p:spPr/>
        <p:txBody>
          <a:bodyPr>
            <a:normAutofit fontScale="92500" lnSpcReduction="20000"/>
          </a:bodyPr>
          <a:lstStyle/>
          <a:p>
            <a:r>
              <a:rPr lang="en-US" dirty="0"/>
              <a:t>Slaves, obey your earthly masters in everything; and do it, not only when their eye is on you and to curry their favor, but with sincerity of heart and reverence for the Lord. </a:t>
            </a:r>
            <a:r>
              <a:rPr lang="en-US" baseline="30000" dirty="0"/>
              <a:t>23</a:t>
            </a:r>
            <a:r>
              <a:rPr lang="en-US" dirty="0"/>
              <a:t> Whatever you do, work at it with all your heart, as working for the Lord, not for human masters, </a:t>
            </a:r>
            <a:r>
              <a:rPr lang="en-US" baseline="30000" dirty="0"/>
              <a:t>24</a:t>
            </a:r>
            <a:r>
              <a:rPr lang="en-US" dirty="0"/>
              <a:t> since you know that you will receive an inheritance from the Lord as a reward. It is the Lord Christ you are serving. </a:t>
            </a:r>
            <a:r>
              <a:rPr lang="en-US" baseline="30000" dirty="0"/>
              <a:t>25</a:t>
            </a:r>
            <a:r>
              <a:rPr lang="en-US" dirty="0"/>
              <a:t> Anyone who does wrong will be repaid for their wrongs, and there is no favoritism.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Colossians 4:6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20000"/>
          </a:bodyPr>
          <a:lstStyle/>
          <a:p>
            <a:pPr>
              <a:lnSpc>
                <a:spcPct val="90000"/>
              </a:lnSpc>
            </a:pPr>
            <a:r>
              <a:rPr lang="en-US" altLang="en-US" dirty="0"/>
              <a:t>Let your speech always be with grace, seasoned with salt, that you may know how you ought to answer each one.</a:t>
            </a:r>
          </a:p>
          <a:p>
            <a:pPr>
              <a:lnSpc>
                <a:spcPct val="90000"/>
              </a:lnSpc>
            </a:pPr>
            <a:r>
              <a:rPr lang="en-US" altLang="en-US" dirty="0"/>
              <a:t>Remember from our lesson last week, what kind of speech did Paul say Christians must put off? (</a:t>
            </a:r>
            <a:r>
              <a:rPr lang="en-US" altLang="en-US" dirty="0">
                <a:hlinkClick r:id="rId4" action="ppaction://hlinksldjump"/>
              </a:rPr>
              <a:t>Col 3:8-9</a:t>
            </a:r>
            <a:r>
              <a:rPr lang="en-US" altLang="en-US" dirty="0"/>
              <a:t>)</a:t>
            </a:r>
          </a:p>
          <a:p>
            <a:pPr>
              <a:lnSpc>
                <a:spcPct val="90000"/>
              </a:lnSpc>
            </a:pPr>
            <a:r>
              <a:rPr lang="en-US" altLang="en-US" dirty="0"/>
              <a:t>What is the first thing that should characterize a Christians’ speech?</a:t>
            </a:r>
          </a:p>
          <a:p>
            <a:pPr>
              <a:lnSpc>
                <a:spcPct val="90000"/>
              </a:lnSpc>
            </a:pPr>
            <a:r>
              <a:rPr lang="en-US" altLang="en-US" dirty="0"/>
              <a:t>What does Paul mean by saying our speech should be “seasoned with salt?”</a:t>
            </a:r>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4:1 NIV</a:t>
            </a:r>
          </a:p>
        </p:txBody>
      </p:sp>
      <p:sp>
        <p:nvSpPr>
          <p:cNvPr id="3" name="Content Placeholder 2"/>
          <p:cNvSpPr>
            <a:spLocks noGrp="1"/>
          </p:cNvSpPr>
          <p:nvPr>
            <p:ph idx="1"/>
          </p:nvPr>
        </p:nvSpPr>
        <p:spPr/>
        <p:txBody>
          <a:bodyPr>
            <a:normAutofit/>
          </a:bodyPr>
          <a:lstStyle/>
          <a:p>
            <a:r>
              <a:rPr lang="en-US" dirty="0"/>
              <a:t>Masters, provide your slaves with what is right and fair, because you know that you also have a Master in heaven.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4:2-4 NIV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Devote yourselves to prayer, being watchful and thankful. </a:t>
            </a:r>
            <a:r>
              <a:rPr lang="en-US" baseline="30000" dirty="0"/>
              <a:t>3</a:t>
            </a:r>
            <a:r>
              <a:rPr lang="en-US" dirty="0"/>
              <a:t> And pray for us, too, that God may open a door for our message, so that we may proclaim the mystery of Christ, for which I am in chains. 4 Pray that I may proclaim it clearly, as I should.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t>Colossians 4:5-6 NLT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t>Live wisely among those who are not believers, and make the most of every opportunity. </a:t>
            </a:r>
            <a:r>
              <a:rPr lang="en-US" baseline="30000" dirty="0"/>
              <a:t>6</a:t>
            </a:r>
            <a:r>
              <a:rPr lang="en-US" dirty="0"/>
              <a:t> Let your conversation be gracious and attractive so that you will have the right response for everyone.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81600"/>
          </a:xfrm>
        </p:spPr>
        <p:txBody>
          <a:bodyPr>
            <a:normAutofit fontScale="77500" lnSpcReduction="20000"/>
          </a:bodyPr>
          <a:lstStyle/>
          <a:p>
            <a:r>
              <a:rPr lang="en-US" dirty="0"/>
              <a:t>In our lesson this week, Paul sets forth rules for Christian living in daily relationships between husbands and wives, parents and children, and slaves and masters.  He encourages balance and reciprocity based on love and respect and what would be pleasing to the Lord to bring about cooperation and success.  He also provides instruction on prayer and effective speech for witnessing.</a:t>
            </a:r>
          </a:p>
          <a:p>
            <a:pPr lvl="1"/>
            <a:r>
              <a:rPr lang="en-US" dirty="0"/>
              <a:t>Husband - Wife</a:t>
            </a:r>
          </a:p>
          <a:p>
            <a:pPr lvl="1"/>
            <a:r>
              <a:rPr lang="en-US" dirty="0"/>
              <a:t>Parent - Child</a:t>
            </a:r>
          </a:p>
          <a:p>
            <a:pPr lvl="1"/>
            <a:r>
              <a:rPr lang="en-US" dirty="0"/>
              <a:t>Master - Slave</a:t>
            </a:r>
          </a:p>
          <a:p>
            <a:pPr lvl="1"/>
            <a:r>
              <a:rPr lang="en-US" dirty="0"/>
              <a:t>Prayer and speech</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Husband - Wife</a:t>
            </a:r>
          </a:p>
        </p:txBody>
      </p:sp>
      <p:sp>
        <p:nvSpPr>
          <p:cNvPr id="3" name="Content Placeholder 2"/>
          <p:cNvSpPr>
            <a:spLocks noGrp="1"/>
          </p:cNvSpPr>
          <p:nvPr>
            <p:ph idx="1"/>
          </p:nvPr>
        </p:nvSpPr>
        <p:spPr/>
        <p:txBody>
          <a:bodyPr>
            <a:normAutofit fontScale="85000" lnSpcReduction="20000"/>
          </a:bodyPr>
          <a:lstStyle/>
          <a:p>
            <a:r>
              <a:rPr lang="en-US" dirty="0"/>
              <a:t>What rules does Paul give for husbands and wives to develop a successful working relationship? (</a:t>
            </a:r>
            <a:r>
              <a:rPr lang="en-US" dirty="0">
                <a:hlinkClick r:id="rId4" action="ppaction://hlinksldjump"/>
              </a:rPr>
              <a:t>Col 3:18-19</a:t>
            </a:r>
            <a:r>
              <a:rPr lang="en-US" dirty="0"/>
              <a:t>)</a:t>
            </a:r>
          </a:p>
          <a:p>
            <a:r>
              <a:rPr lang="en-US" dirty="0"/>
              <a:t>In writing to the Ephesians, how does Paul introduce the wife’s responsibility for developing the ideal husband-wife relationship? (</a:t>
            </a:r>
            <a:r>
              <a:rPr lang="en-US" dirty="0">
                <a:hlinkClick r:id="rId5" action="ppaction://hlinksldjump"/>
              </a:rPr>
              <a:t>Eph 5:22-24</a:t>
            </a:r>
            <a:r>
              <a:rPr lang="en-US" dirty="0"/>
              <a:t>)</a:t>
            </a:r>
          </a:p>
          <a:p>
            <a:r>
              <a:rPr lang="en-US" dirty="0"/>
              <a:t>How does Paul introduce the husband’s responsibility for developing the ideal husband-wife relationship? (</a:t>
            </a:r>
            <a:r>
              <a:rPr lang="en-US" dirty="0">
                <a:hlinkClick r:id="rId6" action="ppaction://hlinksldjump"/>
              </a:rPr>
              <a:t>Eph 5:25-27</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Parent - Child</a:t>
            </a:r>
          </a:p>
        </p:txBody>
      </p:sp>
      <p:sp>
        <p:nvSpPr>
          <p:cNvPr id="3" name="Content Placeholder 2"/>
          <p:cNvSpPr>
            <a:spLocks noGrp="1"/>
          </p:cNvSpPr>
          <p:nvPr>
            <p:ph idx="1"/>
          </p:nvPr>
        </p:nvSpPr>
        <p:spPr/>
        <p:txBody>
          <a:bodyPr>
            <a:normAutofit fontScale="92500" lnSpcReduction="20000"/>
          </a:bodyPr>
          <a:lstStyle/>
          <a:p>
            <a:r>
              <a:rPr lang="en-US" dirty="0"/>
              <a:t>What rules does Paul give for governing the parent child relationship in the home? (</a:t>
            </a:r>
            <a:r>
              <a:rPr lang="en-US" dirty="0">
                <a:hlinkClick r:id="rId4" action="ppaction://hlinksldjump"/>
              </a:rPr>
              <a:t>Col 3:20-21</a:t>
            </a:r>
            <a:r>
              <a:rPr lang="en-US" dirty="0"/>
              <a:t>)</a:t>
            </a:r>
          </a:p>
          <a:p>
            <a:r>
              <a:rPr lang="en-US" dirty="0"/>
              <a:t>In writing to the Ephesians, how does Paul describe the rules that the children should follow in the home? (</a:t>
            </a:r>
            <a:r>
              <a:rPr lang="en-US" dirty="0">
                <a:hlinkClick r:id="rId5" action="ppaction://hlinksldjump"/>
              </a:rPr>
              <a:t>Eph  6:1-3</a:t>
            </a:r>
            <a:r>
              <a:rPr lang="en-US" dirty="0"/>
              <a:t>)</a:t>
            </a:r>
          </a:p>
          <a:p>
            <a:r>
              <a:rPr lang="en-US" dirty="0"/>
              <a:t>In the Ephesian passage, what does Paul add to his rules for parents? (</a:t>
            </a:r>
            <a:r>
              <a:rPr lang="en-US" dirty="0">
                <a:hlinkClick r:id="rId6" action="ppaction://hlinksldjump"/>
              </a:rPr>
              <a:t>Eph 6:4</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 Slave</a:t>
            </a:r>
          </a:p>
        </p:txBody>
      </p:sp>
      <p:sp>
        <p:nvSpPr>
          <p:cNvPr id="3" name="Content Placeholder 2"/>
          <p:cNvSpPr>
            <a:spLocks noGrp="1"/>
          </p:cNvSpPr>
          <p:nvPr>
            <p:ph idx="1"/>
          </p:nvPr>
        </p:nvSpPr>
        <p:spPr/>
        <p:txBody>
          <a:bodyPr>
            <a:normAutofit fontScale="92500" lnSpcReduction="10000"/>
          </a:bodyPr>
          <a:lstStyle/>
          <a:p>
            <a:r>
              <a:rPr lang="en-US" altLang="en-US" dirty="0"/>
              <a:t>How does Paul address the responsibilities of Christian slaves in the home? (</a:t>
            </a:r>
            <a:r>
              <a:rPr lang="en-US" altLang="en-US" dirty="0">
                <a:hlinkClick r:id="rId4" action="ppaction://hlinksldjump"/>
              </a:rPr>
              <a:t>Col 3:22-25</a:t>
            </a:r>
            <a:r>
              <a:rPr lang="en-US" altLang="en-US" dirty="0"/>
              <a:t>)</a:t>
            </a:r>
          </a:p>
          <a:p>
            <a:r>
              <a:rPr lang="en-US" altLang="en-US" dirty="0"/>
              <a:t>What is Paul’s instruction to masters in this passage? (</a:t>
            </a:r>
            <a:r>
              <a:rPr lang="en-US" altLang="en-US" dirty="0">
                <a:hlinkClick r:id="rId5" action="ppaction://hlinksldjump"/>
              </a:rPr>
              <a:t>Col 4:1</a:t>
            </a:r>
            <a:r>
              <a:rPr lang="en-US" altLang="en-US" dirty="0"/>
              <a:t>)</a:t>
            </a:r>
          </a:p>
          <a:p>
            <a:r>
              <a:rPr lang="en-US" altLang="en-US" dirty="0"/>
              <a:t>How would you apply Paul’s instructions to slaves to yourself even though you are not a slave?</a:t>
            </a:r>
          </a:p>
          <a:p>
            <a:endParaRPr lang="en-US" altLang="en-US" dirty="0"/>
          </a:p>
          <a:p>
            <a:endParaRPr lang="en-US" alt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7054-7EA1-48D5-A23E-36DCD12E4F97}"/>
              </a:ext>
            </a:extLst>
          </p:cNvPr>
          <p:cNvSpPr>
            <a:spLocks noGrp="1"/>
          </p:cNvSpPr>
          <p:nvPr>
            <p:ph type="title"/>
          </p:nvPr>
        </p:nvSpPr>
        <p:spPr/>
        <p:txBody>
          <a:bodyPr/>
          <a:lstStyle/>
          <a:p>
            <a:r>
              <a:rPr lang="en-US" dirty="0"/>
              <a:t>Prayer and Speech</a:t>
            </a:r>
          </a:p>
        </p:txBody>
      </p:sp>
      <p:sp>
        <p:nvSpPr>
          <p:cNvPr id="3" name="Content Placeholder 2">
            <a:extLst>
              <a:ext uri="{FF2B5EF4-FFF2-40B4-BE49-F238E27FC236}">
                <a16:creationId xmlns:a16="http://schemas.microsoft.com/office/drawing/2014/main" id="{F37E0585-7F10-0FEE-894F-D8C921264C5B}"/>
              </a:ext>
            </a:extLst>
          </p:cNvPr>
          <p:cNvSpPr>
            <a:spLocks noGrp="1"/>
          </p:cNvSpPr>
          <p:nvPr>
            <p:ph idx="1"/>
          </p:nvPr>
        </p:nvSpPr>
        <p:spPr/>
        <p:txBody>
          <a:bodyPr/>
          <a:lstStyle/>
          <a:p>
            <a:r>
              <a:rPr lang="en-US" dirty="0"/>
              <a:t>What instructions does the apostle give the Colossians about prayer? (</a:t>
            </a:r>
            <a:r>
              <a:rPr lang="en-US" dirty="0">
                <a:hlinkClick r:id="rId4" action="ppaction://hlinksldjump"/>
              </a:rPr>
              <a:t>Col 4:2-4</a:t>
            </a:r>
            <a:r>
              <a:rPr lang="en-US" dirty="0"/>
              <a:t>)</a:t>
            </a:r>
          </a:p>
          <a:p>
            <a:r>
              <a:rPr lang="en-US" dirty="0"/>
              <a:t>What final advice does Paul have for living among unbelievers? (</a:t>
            </a:r>
            <a:r>
              <a:rPr lang="en-US" dirty="0">
                <a:hlinkClick r:id="rId5" action="ppaction://hlinksldjump"/>
              </a:rPr>
              <a:t>Col 4:5-6</a:t>
            </a:r>
            <a:r>
              <a:rPr lang="en-US" dirty="0"/>
              <a:t>)</a:t>
            </a:r>
          </a:p>
        </p:txBody>
      </p:sp>
    </p:spTree>
    <p:extLst>
      <p:ext uri="{BB962C8B-B14F-4D97-AF65-F5344CB8AC3E}">
        <p14:creationId xmlns:p14="http://schemas.microsoft.com/office/powerpoint/2010/main" val="358397882"/>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pPr>
              <a:lnSpc>
                <a:spcPct val="90000"/>
              </a:lnSpc>
            </a:pPr>
            <a:r>
              <a:rPr lang="en-US" dirty="0"/>
              <a:t>In Col 3 and Eph 5, Paul presents God’s ideal for peace and unity in Christian homes: looking at three relationships that involve headship and submission: husband-wife, parent-child, and master-slave.</a:t>
            </a:r>
          </a:p>
          <a:p>
            <a:pPr>
              <a:lnSpc>
                <a:spcPct val="90000"/>
              </a:lnSpc>
            </a:pPr>
            <a:r>
              <a:rPr lang="en-US" dirty="0"/>
              <a:t>This principle does not imply superiority or inferiority but defines different roles for husband and wife, parent and child, employer and employee that are complimentary and lead to peace, unity, and success.</a:t>
            </a:r>
          </a:p>
          <a:p>
            <a:pPr>
              <a:lnSpc>
                <a:spcPct val="90000"/>
              </a:lnSpc>
            </a:pPr>
            <a:r>
              <a:rPr lang="en-US" dirty="0"/>
              <a:t>Jesus himself, while claiming equality with the Father, took a subordinate role in order to carry out the plan of salvation for us.</a:t>
            </a:r>
          </a:p>
          <a:p>
            <a:pPr>
              <a:lnSpc>
                <a:spcPct val="90000"/>
              </a:lnSpc>
            </a:pPr>
            <a:r>
              <a:rPr lang="en-US" dirty="0"/>
              <a:t>There are many examples of human activities using the principle of headship-submission to achieve success where a more egalitarian approach would bring chaos and failure.  Examples include sports, businesses, government, military, etc.</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dirty="0"/>
              <a:t>In the ideal Christian family, wives are to submit to their husbands in the home as the church submits to Christ, and husbands are to love their wives as Christ loved His church.  </a:t>
            </a:r>
          </a:p>
          <a:p>
            <a:pPr eaLnBrk="1" hangingPunct="1">
              <a:defRPr/>
            </a:pPr>
            <a:r>
              <a:rPr lang="en-US" dirty="0"/>
              <a:t>Children are to obey their parents in the Lord in everything, and parents are to bring them up in the nurture and admonition of the Lord.</a:t>
            </a:r>
          </a:p>
          <a:p>
            <a:pPr eaLnBrk="1" hangingPunct="1">
              <a:defRPr/>
            </a:pPr>
            <a:r>
              <a:rPr lang="en-US" dirty="0"/>
              <a:t>Fathers are warned not to exasperate or provoke their children to anger lest they be discouraged.</a:t>
            </a:r>
          </a:p>
          <a:p>
            <a:pPr eaLnBrk="1" hangingPunct="1">
              <a:defRPr/>
            </a:pPr>
            <a:r>
              <a:rPr lang="en-US" dirty="0"/>
              <a:t>Slaves are to work for their masters as if they were working for their Lord in heaven and masters are to treat their slaves with fairness and justice. </a:t>
            </a:r>
          </a:p>
          <a:p>
            <a:pPr eaLnBrk="1" hangingPunct="1">
              <a:defRPr/>
            </a:pPr>
            <a:endParaRPr lang="en-US" dirty="0"/>
          </a:p>
          <a:p>
            <a:pPr marL="0" indent="0" eaLnBrk="1" hangingPunct="1">
              <a:buNone/>
              <a:defRPr/>
            </a:pPr>
            <a:endParaRPr lang="en-US" dirty="0"/>
          </a:p>
          <a:p>
            <a:pPr eaLnBrk="1" hangingPunct="1">
              <a:defRPr/>
            </a:pPr>
            <a:endParaRPr 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1399559</TotalTime>
  <Words>5951</Words>
  <Application>Microsoft Office PowerPoint</Application>
  <PresentationFormat>On-screen Show (4:3)</PresentationFormat>
  <Paragraphs>386</Paragraphs>
  <Slides>22</Slides>
  <Notes>21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22</vt:i4>
      </vt:variant>
    </vt:vector>
  </HeadingPairs>
  <TitlesOfParts>
    <vt:vector size="32" baseType="lpstr">
      <vt:lpstr>Arial</vt:lpstr>
      <vt:lpstr>Arial</vt:lpstr>
      <vt:lpstr>Arial Rounded MT Bold</vt:lpstr>
      <vt:lpstr>Calibri</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Colossians 4:6 NKJV</vt:lpstr>
      <vt:lpstr>Overview</vt:lpstr>
      <vt:lpstr>Husband - Wife</vt:lpstr>
      <vt:lpstr>Parent - Child</vt:lpstr>
      <vt:lpstr>Master - Slave</vt:lpstr>
      <vt:lpstr>Prayer and Speech</vt:lpstr>
      <vt:lpstr>Summary</vt:lpstr>
      <vt:lpstr>Summary</vt:lpstr>
      <vt:lpstr>Summary</vt:lpstr>
      <vt:lpstr>PowerPoint Presentation</vt:lpstr>
      <vt:lpstr>Colossians 3:8-9 ESV</vt:lpstr>
      <vt:lpstr>Colossians 3:18-19 ESV</vt:lpstr>
      <vt:lpstr>Ephesians 5:22-24 ESV</vt:lpstr>
      <vt:lpstr>Ephesians 5:25-27 ESV</vt:lpstr>
      <vt:lpstr>Colossians 3:20-21 ESV</vt:lpstr>
      <vt:lpstr>Ephesians 6:1-3 ESV</vt:lpstr>
      <vt:lpstr>Ephesians 6:4 ESV</vt:lpstr>
      <vt:lpstr>Colossians 3:22-25 NIV</vt:lpstr>
      <vt:lpstr>Colossians 4:1 NIV</vt:lpstr>
      <vt:lpstr>Colossians 4:2-4 NIV</vt:lpstr>
      <vt:lpstr>Colossians 4:5-6 NLT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12: Living with Each Other</dc:title>
  <dc:subject>Uniting Heaven and Earth: Christ in Philippians and Colossians</dc:subject>
  <dc:creator>Kenneth J. McNulty</dc:creator>
  <cp:lastModifiedBy>Kenneth McNulty</cp:lastModifiedBy>
  <cp:revision>23484</cp:revision>
  <cp:lastPrinted>2016-06-03T16:02:10Z</cp:lastPrinted>
  <dcterms:created xsi:type="dcterms:W3CDTF">2005-09-30T23:50:48Z</dcterms:created>
  <dcterms:modified xsi:type="dcterms:W3CDTF">2026-03-21T00:49:00Z</dcterms:modified>
  <cp:category>Bible Book</cp:category>
</cp:coreProperties>
</file>