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7"/>
  </p:notesMasterIdLst>
  <p:handoutMasterIdLst>
    <p:handoutMasterId r:id="rId28"/>
  </p:handoutMasterIdLst>
  <p:sldIdLst>
    <p:sldId id="3170" r:id="rId7"/>
    <p:sldId id="2375" r:id="rId8"/>
    <p:sldId id="3171" r:id="rId9"/>
    <p:sldId id="2250" r:id="rId10"/>
    <p:sldId id="2811" r:id="rId11"/>
    <p:sldId id="1100" r:id="rId12"/>
    <p:sldId id="3159" r:id="rId13"/>
    <p:sldId id="3160" r:id="rId14"/>
    <p:sldId id="3176" r:id="rId15"/>
    <p:sldId id="3118" r:id="rId16"/>
    <p:sldId id="2198" r:id="rId17"/>
    <p:sldId id="2289" r:id="rId18"/>
    <p:sldId id="2366" r:id="rId19"/>
    <p:sldId id="3186" r:id="rId20"/>
    <p:sldId id="1853" r:id="rId21"/>
    <p:sldId id="3187" r:id="rId22"/>
    <p:sldId id="2880" r:id="rId23"/>
    <p:sldId id="1216" r:id="rId24"/>
    <p:sldId id="2029" r:id="rId25"/>
    <p:sldId id="3188" r:id="rId26"/>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84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3/12/2026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When Paul reaches the end of this wonderful chapter he writes:</a:t>
            </a:r>
          </a:p>
          <a:p>
            <a:pPr marL="274320" indent="-274320"/>
            <a:r>
              <a:rPr lang="en-US" b="1" dirty="0"/>
              <a:t>1 Corinthians 13:13 ESV</a:t>
            </a:r>
            <a:r>
              <a:rPr lang="en-US" dirty="0"/>
              <a:t> - So now faith, hope, and love abide, these three; but the greatest of these is love.</a:t>
            </a:r>
          </a:p>
          <a:p>
            <a:pPr marL="274320" indent="-274320"/>
            <a:endParaRPr lang="en-US" dirty="0"/>
          </a:p>
          <a:p>
            <a:pPr marL="274320" indent="-274320"/>
            <a:r>
              <a:rPr lang="en-US" b="1" dirty="0"/>
              <a:t>Q1:  What makes love the greatest?</a:t>
            </a:r>
          </a:p>
          <a:p>
            <a:pPr marL="274320" indent="-274320"/>
            <a:r>
              <a:rPr lang="en-US" dirty="0"/>
              <a:t>1.  When Jesus returns, our faith will be sight; our blessed hope will be fulfilled, but love for God and others will never end.</a:t>
            </a:r>
          </a:p>
          <a:p>
            <a:pPr marL="274320" indent="-274320"/>
            <a:r>
              <a:rPr lang="en-US" dirty="0"/>
              <a:t>2.  God is love.</a:t>
            </a:r>
          </a:p>
          <a:p>
            <a:pPr marL="274320" indent="-274320"/>
            <a:r>
              <a:rPr lang="en-US" dirty="0"/>
              <a:t>3.  And His plan for His adopted children is live in love for eternity.</a:t>
            </a:r>
          </a:p>
          <a:p>
            <a:pPr marL="274320" indent="-274320"/>
            <a:r>
              <a:rPr lang="en-US" dirty="0"/>
              <a:t>4.  Does that sound good?</a:t>
            </a:r>
          </a:p>
          <a:p>
            <a:pPr marL="274320" indent="-274320"/>
            <a:r>
              <a:rPr lang="en-US" dirty="0"/>
              <a:t>5.  Are you interested?</a:t>
            </a:r>
          </a:p>
          <a:p>
            <a:pPr marL="274320" indent="-274320"/>
            <a:r>
              <a:rPr lang="en-US" dirty="0"/>
              <a:t>6.  Let us ask he Holy Spirit to pour out the agape love of God in our hearts so we can have the love that never ends.</a:t>
            </a:r>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415005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have we been raised with Christ?</a:t>
            </a:r>
          </a:p>
          <a:p>
            <a:pPr marL="274320" indent="-274320"/>
            <a:r>
              <a:rPr lang="en-US" dirty="0"/>
              <a:t>1.  Both in Col 2 and Rom 6, Paul writes about baptism as a metaphor for the death of the old man, being buried in the waters by immersion, and being raised to live a new life in Christ.</a:t>
            </a:r>
          </a:p>
          <a:p>
            <a:pPr marL="274320" indent="-274320"/>
            <a:r>
              <a:rPr lang="en-US" dirty="0"/>
              <a:t>2.  In Colossians 2, Paul writes:</a:t>
            </a:r>
          </a:p>
          <a:p>
            <a:pPr marL="274320" indent="-274320"/>
            <a:r>
              <a:rPr lang="en-US" b="1" dirty="0"/>
              <a:t>Colossians 2:12 ESV</a:t>
            </a:r>
            <a:r>
              <a:rPr lang="en-US" dirty="0"/>
              <a:t> - having been buried with him [Christ] in baptism, in which you were also raised with him through faith in the powerful working of God, who raised him from the dead.</a:t>
            </a:r>
          </a:p>
          <a:p>
            <a:pPr marL="274320" indent="-274320"/>
            <a:r>
              <a:rPr lang="en-US" dirty="0"/>
              <a:t>3.  So baptism is a metaphor for the new birth: being born again.</a:t>
            </a:r>
          </a:p>
          <a:p>
            <a:pPr marL="274320" indent="-274320"/>
            <a:r>
              <a:rPr lang="en-US" dirty="0"/>
              <a:t>4.  The old man of sin dies and is buried; the new man is raised to walk in a new life with Christ.</a:t>
            </a:r>
          </a:p>
          <a:p>
            <a:pPr marL="274320" indent="-274320"/>
            <a:r>
              <a:rPr lang="en-US" dirty="0"/>
              <a:t>5.  If you have received Jesus as your Lord and Savior, and have trusted in His shed blood for the forgiveness of your sins, you will naturally want to follow Him and be baptized by immersion as a public expression of your commitment to live for Jesus.</a:t>
            </a:r>
          </a:p>
          <a:p>
            <a:pPr marL="274320" indent="-274320"/>
            <a:endParaRPr lang="en-US" dirty="0"/>
          </a:p>
          <a:p>
            <a:pPr marL="274320" indent="-274320"/>
            <a:r>
              <a:rPr lang="en-US" b="1" dirty="0"/>
              <a:t>Q2:  If our baptism raised us with Christ to a new life, how should that affect our thinking?</a:t>
            </a:r>
          </a:p>
          <a:p>
            <a:pPr marL="274320" indent="-274320"/>
            <a:r>
              <a:rPr lang="en-US" dirty="0"/>
              <a:t>1.  Paul is saying here that our new life in Christ should be governed by the things of heaven where our Savior is now, not by the things of the earth where we are now.</a:t>
            </a:r>
          </a:p>
          <a:p>
            <a:pPr marL="274320" indent="-274320"/>
            <a:r>
              <a:rPr lang="en-US" dirty="0"/>
              <a:t>2.  So, we should set our minds on things that are above rather than on the things of this earth.</a:t>
            </a:r>
          </a:p>
          <a:p>
            <a:pPr marL="274320" indent="-274320"/>
            <a:endParaRPr lang="en-US" dirty="0"/>
          </a:p>
          <a:p>
            <a:pPr marL="274320" indent="-274320"/>
            <a:r>
              <a:rPr lang="en-US" b="1" dirty="0"/>
              <a:t>Q3: What do you think Paul means by this and how do we do it?</a:t>
            </a:r>
          </a:p>
          <a:p>
            <a:pPr marL="274320" indent="-274320"/>
            <a:r>
              <a:rPr lang="en-US" dirty="0"/>
              <a:t>1.  Paul is saying “Don’t forget where your ultimate citizenship lies.”</a:t>
            </a:r>
          </a:p>
          <a:p>
            <a:pPr marL="274320" indent="-274320"/>
            <a:r>
              <a:rPr lang="en-US" dirty="0"/>
              <a:t>2.  If you are in Christ, your citizenship is in heaven.</a:t>
            </a:r>
          </a:p>
          <a:p>
            <a:pPr marL="274320" indent="-274320"/>
            <a:r>
              <a:rPr lang="en-US" dirty="0"/>
              <a:t>3.  Your highest priority in life is to make that citizenship a reality.</a:t>
            </a:r>
          </a:p>
          <a:p>
            <a:pPr marL="274320" indent="-274320"/>
            <a:r>
              <a:rPr lang="en-US" dirty="0"/>
              <a:t>4.  In everything you do, think about how it affects your final destiny.</a:t>
            </a:r>
          </a:p>
          <a:p>
            <a:pPr marL="274320" indent="-274320"/>
            <a:r>
              <a:rPr lang="en-US" dirty="0"/>
              <a:t>5.  Set your goal on finishing the race and collecting the victor’s crown.</a:t>
            </a:r>
          </a:p>
          <a:p>
            <a:pPr marL="274320" indent="-274320"/>
            <a:r>
              <a:rPr lang="en-US" dirty="0"/>
              <a:t>6.  Let nothing on this earth distract you from the ultimate prize of eternal life.</a:t>
            </a:r>
          </a:p>
          <a:p>
            <a:pPr marL="274320" indent="-274320"/>
            <a:r>
              <a:rPr lang="en-US" dirty="0"/>
              <a:t>7.  The writer to the Hebrews put it this way:</a:t>
            </a:r>
          </a:p>
          <a:p>
            <a:pPr marL="274320" indent="-274320"/>
            <a:r>
              <a:rPr lang="en-US" b="1" dirty="0"/>
              <a:t>Hebrews 12:1-2 KJV </a:t>
            </a:r>
            <a:r>
              <a:rPr lang="en-US" dirty="0"/>
              <a:t>-  Wherefore seeing we also are compassed about with so great a cloud of witnesses, let us lay aside every weight, and the sin which doth so easily beset us, and let us run with patience the race that is set before us, </a:t>
            </a:r>
            <a:r>
              <a:rPr lang="en-US" baseline="30000" dirty="0"/>
              <a:t>2</a:t>
            </a:r>
            <a:r>
              <a:rPr lang="en-US" dirty="0"/>
              <a:t> Looking unto Jesus the author and finisher of our faith; who for the joy that was set before him endured the cross, despising the shame, and is set down at the right hand of the throne of God.</a:t>
            </a:r>
          </a:p>
          <a:p>
            <a:pPr marL="274320" indent="-274320"/>
            <a:r>
              <a:rPr lang="en-US" dirty="0"/>
              <a:t>8.  If you’re not in the race, get in it; If you’re in the race, keep looking to Jesus at the finish line in heaven and collect the prize.</a:t>
            </a:r>
          </a:p>
        </p:txBody>
      </p:sp>
    </p:spTree>
    <p:extLst>
      <p:ext uri="{BB962C8B-B14F-4D97-AF65-F5344CB8AC3E}">
        <p14:creationId xmlns:p14="http://schemas.microsoft.com/office/powerpoint/2010/main" val="10958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is Paul using death and life in these verses?</a:t>
            </a:r>
          </a:p>
          <a:p>
            <a:pPr marL="274320" indent="-274320"/>
            <a:r>
              <a:rPr lang="en-US" dirty="0"/>
              <a:t>1.  He appears to be using them figuratively here.</a:t>
            </a:r>
          </a:p>
          <a:p>
            <a:pPr marL="274320" indent="-274320"/>
            <a:r>
              <a:rPr lang="en-US" dirty="0"/>
              <a:t>2.  When he says, “You have died,” he means the old man of sin has died.</a:t>
            </a:r>
          </a:p>
          <a:p>
            <a:pPr marL="274320" indent="-274320"/>
            <a:r>
              <a:rPr lang="en-US" dirty="0"/>
              <a:t>3.  When he says, “Your life is hidden with Christ in God,” he seems to mean that our eternal life is reserved for is in the power of Christ to be our resurrection and life.</a:t>
            </a:r>
          </a:p>
          <a:p>
            <a:pPr marL="274320" indent="-274320"/>
            <a:r>
              <a:rPr lang="en-US" dirty="0"/>
              <a:t>4.  And when Christ comes back, that eternal life will be provided to us in the resurrection when He calls us forth from the dead to appear with Him in glory.</a:t>
            </a:r>
          </a:p>
          <a:p>
            <a:pPr marL="274320" indent="-274320"/>
            <a:r>
              <a:rPr lang="en-US" dirty="0"/>
              <a:t>5.  This is a wonderful promise.</a:t>
            </a:r>
          </a:p>
          <a:p>
            <a:pPr marL="274320" indent="-274320"/>
            <a:endParaRPr lang="en-US" dirty="0"/>
          </a:p>
          <a:p>
            <a:pPr marL="274320" indent="-274320"/>
            <a:r>
              <a:rPr lang="en-US" b="1" dirty="0"/>
              <a:t>Q2: When we think of the resurrection, how will God be able to put us back together as the same people we were in life?</a:t>
            </a:r>
          </a:p>
          <a:p>
            <a:pPr marL="274320" indent="-274320"/>
            <a:r>
              <a:rPr lang="en-US" dirty="0"/>
              <a:t>1.  In the grave, our brains will decay and leave no trace of who we were in life.</a:t>
            </a:r>
          </a:p>
          <a:p>
            <a:pPr marL="274320" indent="-274320"/>
            <a:r>
              <a:rPr lang="en-US" dirty="0"/>
              <a:t>2.  But here, Scripture tells us that our life is hidden with Christ in God.</a:t>
            </a:r>
          </a:p>
          <a:p>
            <a:pPr marL="274320" indent="-274320"/>
            <a:r>
              <a:rPr lang="en-US" dirty="0"/>
              <a:t>3.  God has a record of our lives, hidden some way in heaven, that will allow Him to put us back together to be the same people we were before our brains decayed.</a:t>
            </a:r>
          </a:p>
          <a:p>
            <a:pPr marL="274320" indent="-274320"/>
            <a:r>
              <a:rPr lang="en-US" dirty="0"/>
              <a:t>4.  Our lives are hidden with Christ in God so that He can resurrect us to eternal life when He returns.</a:t>
            </a:r>
          </a:p>
          <a:p>
            <a:pPr marL="274320" indent="-274320"/>
            <a:endParaRPr lang="en-US" dirty="0"/>
          </a:p>
        </p:txBody>
      </p:sp>
    </p:spTree>
    <p:extLst>
      <p:ext uri="{BB962C8B-B14F-4D97-AF65-F5344CB8AC3E}">
        <p14:creationId xmlns:p14="http://schemas.microsoft.com/office/powerpoint/2010/main" val="258344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What is Paul saying here that they need to do?</a:t>
                </a:r>
              </a:p>
              <a:p>
                <a:pPr marL="274320" indent="-274320"/>
                <a:r>
                  <a:rPr lang="en-US" dirty="0"/>
                  <a:t>1.  Put to death these earthly passions.</a:t>
                </a:r>
              </a:p>
              <a:p>
                <a:pPr marL="274320" indent="-274320"/>
                <a:endParaRPr lang="en-US" dirty="0"/>
              </a:p>
              <a:p>
                <a:pPr marL="274320" indent="-274320"/>
                <a:r>
                  <a:rPr lang="en-US" b="1" dirty="0"/>
                  <a:t>Q2: But if they are already living the new life in Christ, aren’t these earthly passions already dead?</a:t>
                </a:r>
              </a:p>
              <a:p>
                <a:pPr marL="274320" indent="-274320"/>
                <a:r>
                  <a:rPr lang="en-US" dirty="0"/>
                  <a:t>1.  Well, the implication is that we need to be ever vigilant and keep putting them to death when these passions arise again.</a:t>
                </a:r>
              </a:p>
              <a:p>
                <a:pPr marL="274320" indent="-274320"/>
                <a:r>
                  <a:rPr lang="en-US" dirty="0"/>
                  <a:t>2.  The old man of sin may have been buried in the waters of baptism, but somehow, he keeps floating to the surface with new temptations.</a:t>
                </a:r>
              </a:p>
              <a:p>
                <a:pPr marL="274320" indent="-274320"/>
                <a:r>
                  <a:rPr lang="en-US" dirty="0"/>
                  <a:t>3.  We are still fallen creatures that are not immune to temptation and sin.</a:t>
                </a:r>
              </a:p>
              <a:p>
                <a:pPr marL="274320" indent="-274320"/>
                <a:r>
                  <a:rPr lang="en-US" dirty="0"/>
                  <a:t>4.  Paul describes his own condition in this regard in Romans 7.</a:t>
                </a:r>
              </a:p>
              <a:p>
                <a:pPr marL="274320" indent="-274320"/>
                <a:r>
                  <a:rPr lang="en-US" dirty="0"/>
                  <a:t>5.  He says that even though he wants to serve God with his mind, sin lodged in his members brings him down.</a:t>
                </a:r>
              </a:p>
              <a:p>
                <a:pPr marL="274320" indent="-274320"/>
                <a:r>
                  <a:rPr lang="en-US" b="1" dirty="0"/>
                  <a:t>Romans 7:22-25 NKJV </a:t>
                </a:r>
                <a:r>
                  <a:rPr lang="en-US" dirty="0"/>
                  <a:t>- For I delight in the law of God according to the inward man. </a:t>
                </a:r>
                <a:r>
                  <a:rPr lang="en-US" baseline="30000" dirty="0"/>
                  <a:t>23</a:t>
                </a:r>
                <a:r>
                  <a:rPr lang="en-US" dirty="0"/>
                  <a:t> But I see another law in my members, warring against the law of my mind, and bringing me into captivity to the law of sin which is in my members. </a:t>
                </a:r>
                <a:r>
                  <a:rPr lang="en-US" baseline="30000" dirty="0"/>
                  <a:t>24</a:t>
                </a:r>
                <a:r>
                  <a:rPr lang="en-US" dirty="0"/>
                  <a:t> O wretched man that I am! Who will deliver me from this body of death? </a:t>
                </a:r>
                <a:r>
                  <a:rPr lang="en-US" baseline="30000" dirty="0"/>
                  <a:t>25</a:t>
                </a:r>
                <a:r>
                  <a:rPr lang="en-US" dirty="0"/>
                  <a:t> I thank God--through Jesus Christ our Lord! So then, with the mind I myself serve the law of God, but with the flesh the law of sin.</a:t>
                </a:r>
              </a:p>
              <a:p>
                <a:pPr marL="274320" indent="-274320"/>
                <a:r>
                  <a:rPr lang="en-US" dirty="0"/>
                  <a:t>6.  So our fallenness and our propensity for sin does not entirely leave us when we accept Christ.</a:t>
                </a:r>
              </a:p>
              <a:p>
                <a:pPr marL="274320" indent="-274320"/>
                <a:r>
                  <a:rPr lang="en-US" dirty="0"/>
                  <a:t>7.  We still struggle with the lust of the flesh and the lust of the eyes and the pride of life that are continuing to tempt us.</a:t>
                </a:r>
              </a:p>
              <a:p>
                <a:pPr marL="274320" indent="-274320"/>
                <a:r>
                  <a:rPr lang="en-US" dirty="0"/>
                  <a:t>8.  Paul goes on to describe this struggle between the flesh and the Spirit in Romans 8.</a:t>
                </a:r>
              </a:p>
              <a:p>
                <a:pPr marL="274320" indent="-274320"/>
                <a:r>
                  <a:rPr lang="en-US" dirty="0"/>
                  <a:t> 9.  He says that those who are in Christ have the power of the Spirit of God to defeat the temptations to sin.</a:t>
                </a:r>
              </a:p>
              <a:p>
                <a:pPr marL="274320" indent="-274320"/>
                <a:r>
                  <a:rPr lang="en-US" b="1" dirty="0"/>
                  <a:t>Romans 8:13-14 NIV</a:t>
                </a:r>
                <a:r>
                  <a:rPr lang="en-US" dirty="0"/>
                  <a:t> - For if you live according to the flesh, you will die; but if, by the Spirit, you put to death the misdeeds of the body, you will live. </a:t>
                </a:r>
                <a:r>
                  <a:rPr lang="en-US" baseline="30000" dirty="0"/>
                  <a:t>14</a:t>
                </a:r>
                <a:r>
                  <a:rPr lang="en-US" dirty="0"/>
                  <a:t> For those who are led by the Spirit of God are the children of God.</a:t>
                </a:r>
              </a:p>
              <a:p>
                <a:pPr marL="274320" indent="-274320"/>
                <a:r>
                  <a:rPr lang="en-US" dirty="0"/>
                  <a:t>10. Through the power of the Holy Spirit, we should be able to defeat the temptations to sin.</a:t>
                </a:r>
              </a:p>
              <a:p>
                <a:pPr marL="274320" indent="-274320"/>
                <a:r>
                  <a:rPr lang="en-US" dirty="0"/>
                  <a:t>11. And if we do fall into sin, we have a Savior who will forgive when we confess and ask for forgiveness.</a:t>
                </a:r>
              </a:p>
              <a:p>
                <a:pPr marL="274320" indent="-274320"/>
                <a:r>
                  <a:rPr lang="en-US" dirty="0"/>
                  <a:t>12. Paul begins Romans 8 with these words:</a:t>
                </a:r>
              </a:p>
              <a:p>
                <a:pPr marL="274320" indent="-274320"/>
                <a:r>
                  <a:rPr lang="en-US" b="1" dirty="0"/>
                  <a:t>Romans 8:1 KJV</a:t>
                </a:r>
                <a:r>
                  <a:rPr lang="en-US" dirty="0"/>
                  <a:t> - 1 There is therefore now no condemnation to them which are in Christ Jesus…</a:t>
                </a:r>
              </a:p>
              <a:p>
                <a:pPr marL="274320" indent="-274320"/>
                <a:endParaRPr lang="en-US" dirty="0"/>
              </a:p>
              <a:p>
                <a:pPr marL="274320" indent="-274320"/>
                <a:r>
                  <a:rPr lang="en-US" b="1" dirty="0"/>
                  <a:t>Q3:  How is covetousness equivalent to idolatry?</a:t>
                </a:r>
              </a:p>
              <a:p>
                <a:pPr marL="274320" indent="-274320"/>
                <a:r>
                  <a:rPr lang="en-US" sz="1200" b="0" i="0" kern="1200" dirty="0">
                    <a:solidFill>
                      <a:schemeClr val="tx1"/>
                    </a:solidFill>
                    <a:effectLst/>
                    <a:latin typeface="+mn-lt"/>
                    <a:ea typeface="+mn-ea"/>
                    <a:cs typeface="+mn-cs"/>
                  </a:rPr>
                  <a:t>1.  When desire is allowed to rule the heart, it forms an “idol in the mind” and motivates actions that break other commandments to secure what is desired. </a:t>
                </a:r>
              </a:p>
              <a:p>
                <a:pPr marL="274320" indent="-274320"/>
                <a:r>
                  <a:rPr lang="en-US" sz="1200" b="0" i="0" kern="1200" dirty="0">
                    <a:solidFill>
                      <a:schemeClr val="tx1"/>
                    </a:solidFill>
                    <a:effectLst/>
                    <a:latin typeface="+mn-lt"/>
                    <a:ea typeface="+mn-ea"/>
                    <a:cs typeface="+mn-cs"/>
                  </a:rPr>
                  <a:t>2.  That is why, for Paul, covetousness </a:t>
                </a:r>
                <a:r>
                  <a:rPr lang="en-US" sz="1200" b="0" i="1" kern="1200" dirty="0">
                    <a:solidFill>
                      <a:schemeClr val="tx1"/>
                    </a:solidFill>
                    <a:effectLst/>
                    <a:latin typeface="+mn-lt"/>
                    <a:ea typeface="+mn-ea"/>
                    <a:cs typeface="+mn-cs"/>
                  </a:rPr>
                  <a:t>as such</a:t>
                </a:r>
                <a:r>
                  <a:rPr lang="en-US" sz="1200" b="0" i="0" kern="1200" dirty="0">
                    <a:solidFill>
                      <a:schemeClr val="tx1"/>
                    </a:solidFill>
                    <a:effectLst/>
                    <a:latin typeface="+mn-lt"/>
                    <a:ea typeface="+mn-ea"/>
                    <a:cs typeface="+mn-cs"/>
                  </a:rPr>
                  <a:t> is “idolatry”: it is the internal dynamic by which the heart enthrones another “god” and lives for it.</a:t>
                </a:r>
                <a:endParaRPr lang="en-US" dirty="0"/>
              </a:p>
              <a:p>
                <a:pPr marL="274320" indent="-274320"/>
                <a:endParaRPr lang="en-US" dirty="0"/>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Q1:  What metaphor is Paul using here when he talks about “taking off.”</a:t>
            </a:r>
          </a:p>
          <a:p>
            <a:pPr marL="274320" indent="-274320" eaLnBrk="1" hangingPunct="1">
              <a:lnSpc>
                <a:spcPct val="80000"/>
              </a:lnSpc>
              <a:defRPr/>
            </a:pPr>
            <a:r>
              <a:rPr lang="en-US" b="0" dirty="0"/>
              <a:t>1.  He is now talking about putting on or taking off clothing.</a:t>
            </a:r>
          </a:p>
          <a:p>
            <a:pPr marL="274320" indent="-274320" eaLnBrk="1" hangingPunct="1">
              <a:lnSpc>
                <a:spcPct val="80000"/>
              </a:lnSpc>
              <a:defRPr/>
            </a:pPr>
            <a:r>
              <a:rPr lang="en-US" b="0" dirty="0"/>
              <a:t>2.  We need to take off the filthy garments of sin and put on the spotless garments of righteousness.</a:t>
            </a:r>
          </a:p>
          <a:p>
            <a:pPr marL="274320" indent="-274320" eaLnBrk="1" hangingPunct="1">
              <a:lnSpc>
                <a:spcPct val="80000"/>
              </a:lnSpc>
              <a:defRPr/>
            </a:pPr>
            <a:r>
              <a:rPr lang="en-US" b="0" dirty="0"/>
              <a:t>3.  Here Paul is admonishing them to put off certain sinful behaviors.</a:t>
            </a:r>
          </a:p>
          <a:p>
            <a:pPr marL="274320" indent="-274320" eaLnBrk="1" hangingPunct="1">
              <a:lnSpc>
                <a:spcPct val="80000"/>
              </a:lnSpc>
              <a:defRPr/>
            </a:pPr>
            <a:endParaRPr lang="en-US" b="0" dirty="0"/>
          </a:p>
          <a:p>
            <a:pPr marL="274320" indent="-274320" eaLnBrk="1" hangingPunct="1">
              <a:lnSpc>
                <a:spcPct val="80000"/>
              </a:lnSpc>
              <a:defRPr/>
            </a:pPr>
            <a:r>
              <a:rPr lang="en-US" b="1" dirty="0"/>
              <a:t>Q2:  What is the common thread that binds all these vices together?</a:t>
            </a:r>
          </a:p>
          <a:p>
            <a:pPr marL="274320" indent="-274320" eaLnBrk="1" hangingPunct="1">
              <a:lnSpc>
                <a:spcPct val="80000"/>
              </a:lnSpc>
              <a:defRPr/>
            </a:pPr>
            <a:r>
              <a:rPr lang="en-US" b="0" dirty="0"/>
              <a:t>1.  These vices all seem to be manifest through the tongue.</a:t>
            </a:r>
          </a:p>
          <a:p>
            <a:pPr marL="274320" indent="-274320" eaLnBrk="1" hangingPunct="1">
              <a:lnSpc>
                <a:spcPct val="80000"/>
              </a:lnSpc>
              <a:defRPr/>
            </a:pPr>
            <a:r>
              <a:rPr lang="en-US" b="0" dirty="0"/>
              <a:t>2.  Anger and rage are usually evident when words are spoken.</a:t>
            </a:r>
          </a:p>
          <a:p>
            <a:pPr marL="274320" indent="-274320" eaLnBrk="1" hangingPunct="1">
              <a:lnSpc>
                <a:spcPct val="80000"/>
              </a:lnSpc>
              <a:defRPr/>
            </a:pPr>
            <a:r>
              <a:rPr lang="en-US" b="0" dirty="0"/>
              <a:t>3.  These may lead to further actions of physical violence.</a:t>
            </a:r>
          </a:p>
          <a:p>
            <a:pPr marL="274320" indent="-274320" eaLnBrk="1" hangingPunct="1">
              <a:lnSpc>
                <a:spcPct val="80000"/>
              </a:lnSpc>
              <a:defRPr/>
            </a:pPr>
            <a:r>
              <a:rPr lang="en-US" b="0" dirty="0"/>
              <a:t>4.  But the words usually come first to express the anger and rage.</a:t>
            </a:r>
          </a:p>
          <a:p>
            <a:pPr marL="274320" indent="-274320" eaLnBrk="1" hangingPunct="1">
              <a:lnSpc>
                <a:spcPct val="80000"/>
              </a:lnSpc>
              <a:defRPr/>
            </a:pPr>
            <a:r>
              <a:rPr lang="en-US" b="0" dirty="0"/>
              <a:t>5.  Malice and slander are also usually expressed by the tongue.</a:t>
            </a:r>
          </a:p>
          <a:p>
            <a:pPr marL="274320" indent="-274320" eaLnBrk="1" hangingPunct="1">
              <a:lnSpc>
                <a:spcPct val="80000"/>
              </a:lnSpc>
              <a:defRPr/>
            </a:pPr>
            <a:r>
              <a:rPr lang="en-US" b="0" dirty="0"/>
              <a:t>6.  Slander is a lie told to ruin someone’s reputation, and malice is the intent to do evil to another.</a:t>
            </a:r>
          </a:p>
          <a:p>
            <a:pPr marL="274320" indent="-274320" eaLnBrk="1" hangingPunct="1">
              <a:lnSpc>
                <a:spcPct val="80000"/>
              </a:lnSpc>
              <a:defRPr/>
            </a:pPr>
            <a:r>
              <a:rPr lang="en-US" b="0" dirty="0"/>
              <a:t>7.  Both of these may be involved in malicious gossip to destroy others.</a:t>
            </a:r>
          </a:p>
          <a:p>
            <a:pPr marL="274320" indent="-274320" eaLnBrk="1" hangingPunct="1">
              <a:lnSpc>
                <a:spcPct val="80000"/>
              </a:lnSpc>
              <a:defRPr/>
            </a:pPr>
            <a:r>
              <a:rPr lang="en-US" b="0" dirty="0"/>
              <a:t>8.  Finally, filthy language from your lips is obviously a sin of the tongue.</a:t>
            </a:r>
          </a:p>
          <a:p>
            <a:pPr marL="274320" indent="-274320" eaLnBrk="1" hangingPunct="1">
              <a:lnSpc>
                <a:spcPct val="80000"/>
              </a:lnSpc>
              <a:defRPr/>
            </a:pPr>
            <a:r>
              <a:rPr lang="en-US" b="0" dirty="0"/>
              <a:t>9.  This thread continues in verse 9: “do not lie to each other,” another obvious sin of the tongue.</a:t>
            </a:r>
          </a:p>
          <a:p>
            <a:pPr marL="274320" indent="-274320" eaLnBrk="1" hangingPunct="1">
              <a:lnSpc>
                <a:spcPct val="80000"/>
              </a:lnSpc>
              <a:defRPr/>
            </a:pPr>
            <a:r>
              <a:rPr lang="en-US" b="0" dirty="0"/>
              <a:t>10. These all need to be like a filthy garment taken off when we come to Christ.</a:t>
            </a:r>
          </a:p>
          <a:p>
            <a:pPr marL="274320" indent="-274320" eaLnBrk="1" hangingPunct="1">
              <a:lnSpc>
                <a:spcPct val="80000"/>
              </a:lnSpc>
              <a:defRPr/>
            </a:pPr>
            <a:endParaRPr lang="en-US" b="0" dirty="0"/>
          </a:p>
          <a:p>
            <a:pPr marL="274320" indent="-274320" eaLnBrk="1" hangingPunct="1">
              <a:lnSpc>
                <a:spcPct val="80000"/>
              </a:lnSpc>
              <a:defRPr/>
            </a:pPr>
            <a:r>
              <a:rPr lang="en-US" b="1" dirty="0"/>
              <a:t>Q3:  How did your use of the tongue change when you came to Christ?</a:t>
            </a:r>
          </a:p>
          <a:p>
            <a:pPr marL="274320" indent="-274320" eaLnBrk="1" hangingPunct="1">
              <a:lnSpc>
                <a:spcPct val="80000"/>
              </a:lnSpc>
              <a:defRPr/>
            </a:pPr>
            <a:r>
              <a:rPr lang="en-US" b="0" dirty="0"/>
              <a:t>1.  For me, it went from the gutter to the highway, from potty mouth to proper speech.</a:t>
            </a:r>
          </a:p>
          <a:p>
            <a:pPr marL="274320" indent="-274320" eaLnBrk="1" hangingPunct="1">
              <a:lnSpc>
                <a:spcPct val="80000"/>
              </a:lnSpc>
              <a:defRPr/>
            </a:pPr>
            <a:r>
              <a:rPr lang="en-US" b="0" dirty="0"/>
              <a:t>2.  I had to put off a lot of four-letter adjectives.</a:t>
            </a:r>
          </a:p>
          <a:p>
            <a:pPr marL="274320" indent="-274320" eaLnBrk="1" hangingPunct="1">
              <a:lnSpc>
                <a:spcPct val="80000"/>
              </a:lnSpc>
              <a:defRPr/>
            </a:pPr>
            <a:r>
              <a:rPr lang="en-US" b="0" dirty="0"/>
              <a:t>3.  No more truck-driver lingo.  </a:t>
            </a:r>
          </a:p>
          <a:p>
            <a:pPr marL="274320" indent="-274320" eaLnBrk="1" hangingPunct="1">
              <a:lnSpc>
                <a:spcPct val="80000"/>
              </a:lnSpc>
              <a:defRPr/>
            </a:pPr>
            <a:r>
              <a:rPr lang="en-US" b="0" dirty="0"/>
              <a:t>4.  But now, the four-letter words that were once thought the worst are being used more and more often in public discourse. </a:t>
            </a:r>
          </a:p>
          <a:p>
            <a:pPr marL="274320" indent="-274320" eaLnBrk="1" hangingPunct="1">
              <a:lnSpc>
                <a:spcPct val="80000"/>
              </a:lnSpc>
              <a:defRPr/>
            </a:pPr>
            <a:r>
              <a:rPr lang="en-US" b="0" dirty="0"/>
              <a:t>5.  Christians should be known by the way they speak and use God’s name in reverence and respect, and avoid all filthy language.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Paul say is happening to the new self?</a:t>
            </a:r>
          </a:p>
          <a:p>
            <a:pPr marL="274320" indent="-274320"/>
            <a:r>
              <a:rPr lang="en-US" dirty="0"/>
              <a:t>1.  It is being renewed in knowledge after its creator.</a:t>
            </a:r>
          </a:p>
          <a:p>
            <a:pPr marL="274320" indent="-274320"/>
            <a:r>
              <a:rPr lang="en-US" dirty="0"/>
              <a:t>2.  The new self, our new nature, is not static but is growing.</a:t>
            </a:r>
          </a:p>
          <a:p>
            <a:pPr marL="274320" indent="-274320"/>
            <a:r>
              <a:rPr lang="en-US" sz="1200" b="0" i="0" kern="1200" dirty="0">
                <a:solidFill>
                  <a:schemeClr val="tx1"/>
                </a:solidFill>
                <a:effectLst/>
                <a:latin typeface="+mn-lt"/>
                <a:ea typeface="+mn-ea"/>
                <a:cs typeface="+mn-cs"/>
              </a:rPr>
              <a:t>3.  It is learning to know our Creator and become like Him.</a:t>
            </a:r>
          </a:p>
          <a:p>
            <a:pPr marL="274320" indent="-274320"/>
            <a:r>
              <a:rPr lang="en-US" sz="1200" b="0" i="0" kern="1200" dirty="0">
                <a:solidFill>
                  <a:schemeClr val="tx1"/>
                </a:solidFill>
                <a:effectLst/>
                <a:latin typeface="+mn-lt"/>
                <a:ea typeface="+mn-ea"/>
                <a:cs typeface="+mn-cs"/>
              </a:rPr>
              <a:t>4.  In particular, if we go back to Col 1:16 it is Christ who is the active agent in creation.</a:t>
            </a:r>
          </a:p>
          <a:p>
            <a:pPr marL="274320" indent="-274320"/>
            <a:r>
              <a:rPr lang="en-US" sz="1200" b="0" i="0" kern="1200" dirty="0">
                <a:solidFill>
                  <a:schemeClr val="tx1"/>
                </a:solidFill>
                <a:effectLst/>
                <a:latin typeface="+mn-lt"/>
                <a:ea typeface="+mn-ea"/>
                <a:cs typeface="+mn-cs"/>
              </a:rPr>
              <a:t>5.  Speaking of the pre-incarnate Christ, Paul writes “all things were created by Him and for Him.”</a:t>
            </a:r>
          </a:p>
          <a:p>
            <a:pPr marL="274320" indent="-274320"/>
            <a:r>
              <a:rPr lang="en-US" dirty="0"/>
              <a:t>6.  If we are beholding Christ in relational prayer and in meditation on the word and in loving service for Him, we will grow in His likeness.</a:t>
            </a:r>
          </a:p>
          <a:p>
            <a:pPr marL="274320" indent="-274320"/>
            <a:r>
              <a:rPr lang="en-US" dirty="0"/>
              <a:t>7.  That is God’s plan for you and me: to be conformed to the image of Christ. (Rom 8:29)</a:t>
            </a:r>
          </a:p>
          <a:p>
            <a:pPr marL="274320" indent="-274320"/>
            <a:r>
              <a:rPr lang="en-US" dirty="0"/>
              <a:t>8.  And it doesn’t matter who we are or where we come from, we are all united in Christ, all sinners saved by His grace through faith.</a:t>
            </a:r>
          </a:p>
          <a:p>
            <a:pPr marL="274320" indent="-274320"/>
            <a:r>
              <a:rPr lang="en-US" dirty="0"/>
              <a:t>9.  The ground is level at the foot of the cross.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How does Paul address the Colossians in this passage?</a:t>
            </a:r>
          </a:p>
          <a:p>
            <a:pPr marL="274320" lvl="0" indent="-274320"/>
            <a:r>
              <a:rPr lang="en-US" altLang="en-US" b="0" dirty="0"/>
              <a:t>1.  He calls them God’s chosen people.</a:t>
            </a:r>
          </a:p>
          <a:p>
            <a:pPr marL="274320" lvl="0" indent="-274320"/>
            <a:r>
              <a:rPr lang="en-US" altLang="en-US" b="0" dirty="0"/>
              <a:t>2.  He calls them holy and dearly loved.</a:t>
            </a:r>
          </a:p>
          <a:p>
            <a:pPr marL="274320" lvl="0" indent="-274320"/>
            <a:r>
              <a:rPr lang="en-US" altLang="en-US" b="0" dirty="0"/>
              <a:t>3.  This reminds us of the OT titles of Israel, a chosen generation, a royal priesthood, a holy nation, God’s treasured possession.</a:t>
            </a:r>
          </a:p>
          <a:p>
            <a:pPr marL="274320" lvl="0" indent="-274320"/>
            <a:r>
              <a:rPr lang="en-US" altLang="en-US" b="0" dirty="0"/>
              <a:t>4.  Here Paul sees these Gentile believers as Spiritual Israel, God’s new chosen people incorporating both Jews and Gentiles who trust in Christ.</a:t>
            </a:r>
          </a:p>
          <a:p>
            <a:pPr marL="274320" lvl="0" indent="-274320"/>
            <a:endParaRPr lang="en-US" altLang="en-US" b="0" dirty="0"/>
          </a:p>
          <a:p>
            <a:pPr marL="274320" lvl="0" indent="-274320"/>
            <a:r>
              <a:rPr lang="en-US" altLang="en-US" b="1" dirty="0"/>
              <a:t>Q2:  What virtues does Paul want to see in the lives of these Christians?</a:t>
            </a:r>
          </a:p>
          <a:p>
            <a:pPr marL="274320" lvl="0" indent="-274320"/>
            <a:r>
              <a:rPr lang="en-US" altLang="en-US" b="0" dirty="0"/>
              <a:t>1.  He tells them to put on, or clothe themselves with, six things in these two verses.</a:t>
            </a:r>
          </a:p>
          <a:p>
            <a:pPr marL="274320" lvl="0" indent="-274320"/>
            <a:r>
              <a:rPr lang="en-US" altLang="en-US" b="0" dirty="0"/>
              <a:t>2.  There are two more in the following two verses.</a:t>
            </a:r>
          </a:p>
          <a:p>
            <a:pPr marL="274320" lvl="0" indent="-274320"/>
            <a:r>
              <a:rPr lang="en-US" altLang="en-US" b="0" dirty="0"/>
              <a:t>3.  But these six are compassion, kindness, humility, gentleness, patience, and forgiveness.</a:t>
            </a:r>
          </a:p>
          <a:p>
            <a:pPr marL="274320" lvl="0" indent="-274320"/>
            <a:r>
              <a:rPr lang="en-US" altLang="en-US" b="0" dirty="0"/>
              <a:t>4.  Many of these virtues can be seen in the fruit of the Spirit: kindness, gentleness, and patience, in particular.  </a:t>
            </a:r>
          </a:p>
          <a:p>
            <a:pPr marL="274320" lvl="0" indent="-274320"/>
            <a:r>
              <a:rPr lang="en-US" altLang="en-US" b="0" dirty="0"/>
              <a:t>5.  Humility would also be close to gentleness, and compassion close to kindness.</a:t>
            </a:r>
          </a:p>
          <a:p>
            <a:pPr marL="274320" lvl="0" indent="-274320"/>
            <a:r>
              <a:rPr lang="en-US" altLang="en-US" b="0" dirty="0"/>
              <a:t>6.  Paul spent a few more words on the last of these: forgiveness.</a:t>
            </a:r>
          </a:p>
          <a:p>
            <a:pPr marL="274320" lvl="0" indent="-274320"/>
            <a:endParaRPr lang="en-US" altLang="en-US" b="0" dirty="0"/>
          </a:p>
          <a:p>
            <a:pPr marL="274320" lvl="0" indent="-274320"/>
            <a:r>
              <a:rPr lang="en-US" altLang="en-US" b="1" dirty="0"/>
              <a:t>Q2: How does Paul say we should forgive others?</a:t>
            </a:r>
          </a:p>
          <a:p>
            <a:pPr marL="274320" lvl="0" indent="-274320"/>
            <a:r>
              <a:rPr lang="en-US" altLang="en-US" b="0" dirty="0"/>
              <a:t>1.  Forgive as the Lord forgave you.</a:t>
            </a:r>
          </a:p>
          <a:p>
            <a:pPr marL="274320" lvl="0" indent="-274320"/>
            <a:r>
              <a:rPr lang="en-US" altLang="en-US" b="0" dirty="0"/>
              <a:t>2.  This harkens back to the Lord’s prayer: “forgive us our debts as we forgive our debtors.”</a:t>
            </a:r>
          </a:p>
          <a:p>
            <a:pPr marL="274320" lvl="0" indent="-274320"/>
            <a:r>
              <a:rPr lang="en-US" altLang="en-US" b="0" dirty="0"/>
              <a:t>3.  So we should forgive as we expect to be forgiven by God.</a:t>
            </a:r>
          </a:p>
          <a:p>
            <a:pPr marL="274320" lvl="0" indent="-274320"/>
            <a:r>
              <a:rPr lang="en-US" altLang="en-US" b="0" dirty="0"/>
              <a:t>4.  Perhaps we could paraphrase the petition in the Lord’s prayer as:</a:t>
            </a:r>
          </a:p>
          <a:p>
            <a:pPr marL="274320" lvl="0" indent="-274320"/>
            <a:r>
              <a:rPr lang="en-US" altLang="en-US" b="0" dirty="0"/>
              <a:t>5.  “Forgive us our sins, and help us to forgive, in the same way, those who have sinned against us.”</a:t>
            </a:r>
          </a:p>
          <a:p>
            <a:pPr marL="274320" lvl="0" indent="-274320"/>
            <a:r>
              <a:rPr lang="en-US" altLang="en-US" b="0" dirty="0"/>
              <a:t>6.  Paul wrote similar words to the Ephesians:</a:t>
            </a:r>
          </a:p>
          <a:p>
            <a:pPr marL="274320" lvl="0" indent="-274320"/>
            <a:r>
              <a:rPr lang="en-US" altLang="en-US" b="1" dirty="0"/>
              <a:t>Ephesians 4:32 KJV </a:t>
            </a:r>
            <a:r>
              <a:rPr lang="en-US" altLang="en-US" b="0" dirty="0"/>
              <a:t>- And be ye kind one to another, tenderhearted, forgiving one another, even as God for Christ's sake hath forgiven you.</a:t>
            </a:r>
          </a:p>
          <a:p>
            <a:pPr marL="274320" lvl="0" indent="-274320"/>
            <a:endParaRPr lang="en-US" alt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supreme virtue does Paul tell them to put on in verse 14:</a:t>
            </a:r>
          </a:p>
          <a:p>
            <a:pPr marL="274320" lvl="0" indent="-274320"/>
            <a:r>
              <a:rPr lang="en-US" dirty="0"/>
              <a:t>1.  Here we come back to our memory text: put on agape love.</a:t>
            </a:r>
          </a:p>
          <a:p>
            <a:pPr marL="274320" lvl="0" indent="-274320"/>
            <a:r>
              <a:rPr lang="en-US" dirty="0"/>
              <a:t>2.  We considered verse 14 in detail as our introduction, so we will not spend much time on it here.</a:t>
            </a:r>
          </a:p>
          <a:p>
            <a:pPr marL="274320" lvl="0" indent="-274320"/>
            <a:r>
              <a:rPr lang="en-US" b="0" dirty="0"/>
              <a:t>3.  This translation is a little different than the NKJV which says that love is the bond of perfection or completion.  </a:t>
            </a:r>
          </a:p>
          <a:p>
            <a:pPr marL="274320" lvl="0" indent="-274320"/>
            <a:r>
              <a:rPr lang="en-US" b="0" dirty="0"/>
              <a:t>4.  So agape love brings us to fulfill the purpose for which we were created, to be creatures of love.</a:t>
            </a:r>
          </a:p>
          <a:p>
            <a:pPr marL="274320" lvl="0" indent="-274320"/>
            <a:r>
              <a:rPr lang="en-US" b="0" dirty="0"/>
              <a:t>5.  This translation says that agape love binds everything together in perfect harmony.</a:t>
            </a:r>
          </a:p>
          <a:p>
            <a:pPr marL="274320" lvl="0" indent="-274320"/>
            <a:r>
              <a:rPr lang="en-US" b="0" dirty="0"/>
              <a:t>6.  That also is true.  Where there is love there is usually unity.</a:t>
            </a:r>
          </a:p>
          <a:p>
            <a:pPr marL="274320" lvl="0" indent="-274320"/>
            <a:endParaRPr lang="en-US" b="0" dirty="0"/>
          </a:p>
          <a:p>
            <a:pPr marL="274320" lvl="0" indent="-274320"/>
            <a:r>
              <a:rPr lang="en-US" b="1" dirty="0"/>
              <a:t>Q2: What other virtue does Paul mention in verse 15?</a:t>
            </a:r>
          </a:p>
          <a:p>
            <a:pPr marL="274320" lvl="0" indent="-274320"/>
            <a:r>
              <a:rPr lang="en-US" b="0" dirty="0"/>
              <a:t>1.  Peace.  We need peace with God and peace with others.</a:t>
            </a:r>
          </a:p>
          <a:p>
            <a:pPr marL="274320" lvl="0" indent="-274320"/>
            <a:r>
              <a:rPr lang="en-US" b="0" dirty="0"/>
              <a:t>2.  This peace brings unity to the church and binds us together in one body.</a:t>
            </a:r>
          </a:p>
          <a:p>
            <a:pPr marL="274320" lvl="0" indent="-274320"/>
            <a:endParaRPr lang="en-US" b="0" dirty="0"/>
          </a:p>
          <a:p>
            <a:pPr marL="274320" lvl="0" indent="-274320"/>
            <a:r>
              <a:rPr lang="en-US" b="1" dirty="0"/>
              <a:t>Q3: How do we get these eight virtues that Paul directs us to put on?</a:t>
            </a:r>
          </a:p>
          <a:p>
            <a:pPr marL="274320" lvl="0" indent="-274320"/>
            <a:r>
              <a:rPr lang="en-US" b="0" dirty="0"/>
              <a:t>1.  We have noticed the similarities between these virtues and the fruit of the Spirit.</a:t>
            </a:r>
          </a:p>
          <a:p>
            <a:pPr marL="274320" lvl="0" indent="-274320"/>
            <a:r>
              <a:rPr lang="en-US" b="0" dirty="0"/>
              <a:t>2.  Let’s review the fruit of the Spirit:</a:t>
            </a:r>
          </a:p>
          <a:p>
            <a:pPr marL="274320" lvl="0" indent="-274320"/>
            <a:r>
              <a:rPr lang="en-US" b="1" dirty="0"/>
              <a:t>Galatians 5:22-23 ESV</a:t>
            </a:r>
            <a:r>
              <a:rPr lang="en-US" b="0" dirty="0"/>
              <a:t> - But the fruit of the Spirit is love, joy, peace, patience, kindness, goodness, faithfulness, </a:t>
            </a:r>
            <a:r>
              <a:rPr lang="en-US" b="0" baseline="30000" dirty="0"/>
              <a:t>23</a:t>
            </a:r>
            <a:r>
              <a:rPr lang="en-US" b="0" dirty="0"/>
              <a:t> gentleness, self-control; against such things there is no law.</a:t>
            </a:r>
          </a:p>
          <a:p>
            <a:pPr marL="274320" lvl="0" indent="-274320"/>
            <a:r>
              <a:rPr lang="en-US" b="0" dirty="0"/>
              <a:t>3.  Here are the eight virtues from Colossians 3: love, peace, patience, kindness, gentleness, humility (which is related to gentleness), compassion (which is related to kindness), and forgiveness (which is related to agape love).</a:t>
            </a:r>
          </a:p>
          <a:p>
            <a:pPr marL="274320" lvl="0" indent="-274320"/>
            <a:r>
              <a:rPr lang="en-US" b="0" dirty="0"/>
              <a:t>4.  Five of the Colossian virtues appear exactly in the fruit of the Spirit and the other three can be easily related to them.</a:t>
            </a:r>
          </a:p>
          <a:p>
            <a:pPr marL="274320" lvl="0" indent="-274320"/>
            <a:r>
              <a:rPr lang="en-US" b="0" dirty="0"/>
              <a:t>5.  So the work of the Holy Spirit in our lives generates the 9 aspects of the fruit of the Spirit and the 8 virtues of Colossians 3.</a:t>
            </a:r>
          </a:p>
          <a:p>
            <a:pPr marL="274320" lvl="0" indent="-274320"/>
            <a:r>
              <a:rPr lang="en-US" b="0" dirty="0"/>
              <a:t>6.  Let’s go back to the sermon of Peter on the day of Pentecost in:</a:t>
            </a:r>
          </a:p>
          <a:p>
            <a:pPr marL="274320" lvl="0" indent="-274320"/>
            <a:r>
              <a:rPr lang="en-US" b="1" dirty="0"/>
              <a:t>Acts 2:38 ESV </a:t>
            </a:r>
            <a:r>
              <a:rPr lang="en-US" b="0" dirty="0"/>
              <a:t>- And Peter said to them, "Repent and be baptized every one of you in the name of Jesus Christ for the forgiveness of your sins, and you will receive the gift of the Holy Spirit. </a:t>
            </a:r>
          </a:p>
          <a:p>
            <a:pPr marL="274320" lvl="0" indent="-274320"/>
            <a:r>
              <a:rPr lang="en-US" b="0" dirty="0"/>
              <a:t>7.  Have you received Jesus as your Savior and Lord:</a:t>
            </a:r>
          </a:p>
          <a:p>
            <a:pPr marL="274320" lvl="0" indent="-274320"/>
            <a:r>
              <a:rPr lang="en-US" b="0" dirty="0"/>
              <a:t>8.  Have your repented of your sins and been baptized by immersion for the forgiveness of your sins?</a:t>
            </a:r>
          </a:p>
          <a:p>
            <a:pPr marL="274320" lvl="0" indent="-274320"/>
            <a:r>
              <a:rPr lang="en-US" b="0" dirty="0"/>
              <a:t>9.  Then you can claim the promise of the Holy Spirit as a gift from God.</a:t>
            </a:r>
          </a:p>
          <a:p>
            <a:pPr marL="274320" lvl="0" indent="-274320"/>
            <a:r>
              <a:rPr lang="en-US" b="0" dirty="0"/>
              <a:t>10. And if you feel a need for a greater presence of the Spirit in your life, claim this promise from:</a:t>
            </a:r>
          </a:p>
          <a:p>
            <a:pPr marL="274320" lvl="0" indent="-274320"/>
            <a:r>
              <a:rPr lang="en-US" b="1" dirty="0"/>
              <a:t>Luke 11:13 ESV </a:t>
            </a:r>
            <a:r>
              <a:rPr lang="en-US" b="0" dirty="0"/>
              <a:t>- If you then, who are evil, know how to give good gifts to your children, how much more will the heavenly Father give the Holy Spirit to those who ask him!"</a:t>
            </a:r>
          </a:p>
          <a:p>
            <a:pPr marL="274320" lvl="0" indent="-274320"/>
            <a:r>
              <a:rPr lang="en-US" b="0" dirty="0"/>
              <a:t> 11. Just ask; God is willing to give.</a:t>
            </a:r>
          </a:p>
          <a:p>
            <a:pPr marL="274320" lvl="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you think Paul means by allowing the word of Christ to dwell in you richly?</a:t>
            </a:r>
          </a:p>
          <a:p>
            <a:pPr marL="274320" indent="-274320"/>
            <a:r>
              <a:rPr lang="en-US" dirty="0"/>
              <a:t>1.  The NLT renders these words as: “</a:t>
            </a:r>
            <a:r>
              <a:rPr lang="en-US" b="0" i="0" dirty="0">
                <a:solidFill>
                  <a:srgbClr val="01103A"/>
                </a:solidFill>
                <a:effectLst/>
                <a:latin typeface="arial" panose="020B0604020202020204" pitchFamily="34" charset="0"/>
              </a:rPr>
              <a:t>Let the message about Christ, in all its richness, fill your lives.”</a:t>
            </a:r>
          </a:p>
          <a:p>
            <a:pPr marL="274320" indent="-274320"/>
            <a:r>
              <a:rPr lang="en-US" b="0" i="0" dirty="0">
                <a:solidFill>
                  <a:srgbClr val="01103A"/>
                </a:solidFill>
                <a:effectLst/>
                <a:latin typeface="arial" panose="020B0604020202020204" pitchFamily="34" charset="0"/>
              </a:rPr>
              <a:t>2.  I like that translation!</a:t>
            </a:r>
          </a:p>
          <a:p>
            <a:pPr marL="274320" indent="-274320"/>
            <a:r>
              <a:rPr lang="en-US" b="0" i="0" dirty="0">
                <a:solidFill>
                  <a:srgbClr val="01103A"/>
                </a:solidFill>
                <a:effectLst/>
                <a:latin typeface="arial" panose="020B0604020202020204" pitchFamily="34" charset="0"/>
              </a:rPr>
              <a:t>3.  The message about Christ is the gospel that Christ died for our sins and we can be forgiven and justified by faith in Him.</a:t>
            </a:r>
          </a:p>
          <a:p>
            <a:pPr marL="274320" indent="-274320"/>
            <a:r>
              <a:rPr lang="en-US" b="0" i="0" dirty="0">
                <a:solidFill>
                  <a:srgbClr val="01103A"/>
                </a:solidFill>
                <a:effectLst/>
                <a:latin typeface="arial" panose="020B0604020202020204" pitchFamily="34" charset="0"/>
              </a:rPr>
              <a:t>4.  This is the everlasting gospel of righteousness by faith that is to go to all the world in the 1</a:t>
            </a:r>
            <a:r>
              <a:rPr lang="en-US" b="0" i="0" baseline="30000" dirty="0">
                <a:solidFill>
                  <a:srgbClr val="01103A"/>
                </a:solidFill>
                <a:effectLst/>
                <a:latin typeface="arial" panose="020B0604020202020204" pitchFamily="34" charset="0"/>
              </a:rPr>
              <a:t>st</a:t>
            </a:r>
            <a:r>
              <a:rPr lang="en-US" b="0" i="0" dirty="0">
                <a:solidFill>
                  <a:srgbClr val="01103A"/>
                </a:solidFill>
                <a:effectLst/>
                <a:latin typeface="arial" panose="020B0604020202020204" pitchFamily="34" charset="0"/>
              </a:rPr>
              <a:t> angel’s message.</a:t>
            </a:r>
          </a:p>
          <a:p>
            <a:pPr marL="274320" indent="-274320"/>
            <a:endParaRPr lang="en-US" b="0" i="0" dirty="0">
              <a:solidFill>
                <a:srgbClr val="01103A"/>
              </a:solidFill>
              <a:effectLst/>
              <a:latin typeface="arial" panose="020B0604020202020204" pitchFamily="34" charset="0"/>
            </a:endParaRPr>
          </a:p>
          <a:p>
            <a:pPr marL="274320" indent="-274320"/>
            <a:r>
              <a:rPr lang="en-US" b="1" i="0" dirty="0">
                <a:solidFill>
                  <a:srgbClr val="01103A"/>
                </a:solidFill>
                <a:effectLst/>
                <a:latin typeface="arial" panose="020B0604020202020204" pitchFamily="34" charset="0"/>
              </a:rPr>
              <a:t>Q2:  How does Paul envision Christian worship in this passage?</a:t>
            </a:r>
          </a:p>
          <a:p>
            <a:pPr marL="274320" indent="-274320"/>
            <a:r>
              <a:rPr lang="en-US" dirty="0"/>
              <a:t>1.  It includes teaching, admonishing, encouraging, conveying divine wisdom.</a:t>
            </a:r>
          </a:p>
          <a:p>
            <a:pPr marL="274320" indent="-274320"/>
            <a:r>
              <a:rPr lang="en-US" dirty="0"/>
              <a:t>2.  It also includes singing Psalms and hymns and spiritual songs with heartfelt thankfulness to God.</a:t>
            </a:r>
          </a:p>
          <a:p>
            <a:pPr marL="274320" indent="-274320"/>
            <a:r>
              <a:rPr lang="en-US" dirty="0"/>
              <a:t>3.  That’s a good description of what we do in our worship service and Sabbath School.</a:t>
            </a:r>
          </a:p>
          <a:p>
            <a:pPr marL="274320" indent="-274320"/>
            <a:endParaRPr lang="en-US" dirty="0"/>
          </a:p>
          <a:p>
            <a:pPr marL="274320" indent="-274320"/>
            <a:r>
              <a:rPr lang="en-US" b="1" dirty="0"/>
              <a:t>Q3: What part can music play in setting our minds on things above, rather than on things on the earth?</a:t>
            </a:r>
          </a:p>
          <a:p>
            <a:pPr marL="274320" indent="-274320"/>
            <a:r>
              <a:rPr lang="en-US" dirty="0"/>
              <a:t>1.  There is a wide variety of Christian music available today that can keep our minds occupied with the things above rather than the things of the world.</a:t>
            </a:r>
          </a:p>
          <a:p>
            <a:pPr marL="274320" indent="-274320"/>
            <a:r>
              <a:rPr lang="en-US" dirty="0"/>
              <a:t>2.  Much of this music is free and can be downloaded to your phone or other devices.</a:t>
            </a:r>
          </a:p>
          <a:p>
            <a:pPr marL="274320" indent="-274320"/>
            <a:r>
              <a:rPr lang="en-US" dirty="0"/>
              <a:t>3.  YouTube has wonderful videos of sermons that can be watched or downloaded.</a:t>
            </a:r>
          </a:p>
          <a:p>
            <a:pPr marL="274320" indent="-274320"/>
            <a:r>
              <a:rPr lang="en-US" dirty="0"/>
              <a:t>4.  There are many faith-building resources available to those who will take the time to look.</a:t>
            </a:r>
          </a:p>
          <a:p>
            <a:pPr marL="274320" indent="-274320"/>
            <a:r>
              <a:rPr lang="en-US" dirty="0"/>
              <a:t>5.  3ABN has wonderful music programs as well as sermons and teaching ministries.</a:t>
            </a:r>
          </a:p>
          <a:p>
            <a:pPr marL="274320" indent="-274320"/>
            <a:r>
              <a:rPr lang="en-US" dirty="0"/>
              <a:t>6.  We have Hope Channel with full time programming and It is Written TV.</a:t>
            </a:r>
          </a:p>
          <a:p>
            <a:pPr marL="274320" indent="-274320"/>
            <a:r>
              <a:rPr lang="en-US" dirty="0"/>
              <a:t>7.  There are many resources that we can tap into to keep our minds fixed on heavenly things.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 you think it means to do everything in the name of the Lord Jesus?</a:t>
            </a:r>
          </a:p>
          <a:p>
            <a:pPr marL="274320" indent="-457200"/>
            <a:r>
              <a:rPr lang="en-US" b="0" dirty="0"/>
              <a:t>1.  First, if we do something in the name of another, we are doing it under His authority.</a:t>
            </a:r>
          </a:p>
          <a:p>
            <a:pPr marL="274320" indent="-457200"/>
            <a:r>
              <a:rPr lang="en-US" sz="1200" b="0" i="0" kern="1200" dirty="0">
                <a:solidFill>
                  <a:schemeClr val="tx1"/>
                </a:solidFill>
                <a:effectLst/>
                <a:latin typeface="+mn-lt"/>
                <a:ea typeface="+mn-ea"/>
                <a:cs typeface="+mn-cs"/>
              </a:rPr>
              <a:t>2.  It is like an ambassador speaking for a king.</a:t>
            </a:r>
          </a:p>
          <a:p>
            <a:pPr marL="274320" indent="-457200"/>
            <a:r>
              <a:rPr lang="en-US" sz="1200" b="0" i="0" kern="1200" dirty="0">
                <a:solidFill>
                  <a:schemeClr val="tx1"/>
                </a:solidFill>
                <a:effectLst/>
                <a:latin typeface="+mn-lt"/>
                <a:ea typeface="+mn-ea"/>
                <a:cs typeface="+mn-cs"/>
              </a:rPr>
              <a:t>3.  To speak or act in the name of the Lord Jesus Christ is to say and do what he would approve of.</a:t>
            </a:r>
          </a:p>
          <a:p>
            <a:pPr marL="274320" indent="-457200"/>
            <a:r>
              <a:rPr lang="en-US" sz="1200" b="0" i="0" kern="1200" dirty="0">
                <a:solidFill>
                  <a:schemeClr val="tx1"/>
                </a:solidFill>
                <a:effectLst/>
                <a:latin typeface="+mn-lt"/>
                <a:ea typeface="+mn-ea"/>
                <a:cs typeface="+mn-cs"/>
              </a:rPr>
              <a:t>4.  Second, it means speaking and acting in a way that is consistent with the character of Jesus: His love, His grace, His compassion, His mercy, His forgiveness, His righteousness.</a:t>
            </a:r>
          </a:p>
          <a:p>
            <a:pPr marL="274320" indent="-457200"/>
            <a:r>
              <a:rPr lang="en-US" sz="1200" b="0" i="0" kern="1200" dirty="0">
                <a:solidFill>
                  <a:schemeClr val="tx1"/>
                </a:solidFill>
                <a:effectLst/>
                <a:latin typeface="+mn-lt"/>
                <a:ea typeface="+mn-ea"/>
                <a:cs typeface="+mn-cs"/>
              </a:rPr>
              <a:t>5.  Third, we can think of doing everything in His name as being a representative of Him.</a:t>
            </a:r>
          </a:p>
          <a:p>
            <a:pPr marL="274320" indent="-457200"/>
            <a:r>
              <a:rPr lang="en-US" sz="1200" b="0" i="0" kern="1200" dirty="0">
                <a:solidFill>
                  <a:schemeClr val="tx1"/>
                </a:solidFill>
                <a:effectLst/>
                <a:latin typeface="+mn-lt"/>
                <a:ea typeface="+mn-ea"/>
                <a:cs typeface="+mn-cs"/>
              </a:rPr>
              <a:t>6.  What we do either honors or dishonors His name.</a:t>
            </a:r>
          </a:p>
          <a:p>
            <a:pPr marL="274320" indent="-457200"/>
            <a:r>
              <a:rPr lang="en-US" sz="1200" b="0" i="0" kern="1200" dirty="0">
                <a:solidFill>
                  <a:schemeClr val="tx1"/>
                </a:solidFill>
                <a:effectLst/>
                <a:latin typeface="+mn-lt"/>
                <a:ea typeface="+mn-ea"/>
                <a:cs typeface="+mn-cs"/>
              </a:rPr>
              <a:t>7.  This is a very tall order that requires all the virtues that Paul tells us to put on for living the new life in Christ.</a:t>
            </a:r>
          </a:p>
          <a:p>
            <a:pPr marL="274320" indent="-457200"/>
            <a:r>
              <a:rPr lang="en-US" sz="1200" b="0" i="0" kern="1200" dirty="0">
                <a:solidFill>
                  <a:schemeClr val="tx1"/>
                </a:solidFill>
                <a:effectLst/>
                <a:latin typeface="+mn-lt"/>
                <a:ea typeface="+mn-ea"/>
                <a:cs typeface="+mn-cs"/>
              </a:rPr>
              <a:t>8.  It will require our constant dependence on the Holy Spirit to produce a Christ-like character in our lives.</a:t>
            </a:r>
          </a:p>
          <a:p>
            <a:pPr marL="274320" indent="-457200"/>
            <a:endParaRPr lang="en-US" sz="1200" b="0" i="0" kern="1200" dirty="0">
              <a:solidFill>
                <a:schemeClr val="tx1"/>
              </a:solidFill>
              <a:effectLst/>
              <a:latin typeface="+mn-lt"/>
              <a:ea typeface="+mn-ea"/>
              <a:cs typeface="+mn-cs"/>
            </a:endParaRPr>
          </a:p>
          <a:p>
            <a:pPr marL="274320" indent="-457200"/>
            <a:r>
              <a:rPr lang="en-US" sz="1200" b="1" i="0" kern="1200" dirty="0">
                <a:solidFill>
                  <a:schemeClr val="tx1"/>
                </a:solidFill>
                <a:effectLst/>
                <a:latin typeface="+mn-lt"/>
                <a:ea typeface="+mn-ea"/>
                <a:cs typeface="+mn-cs"/>
              </a:rPr>
              <a:t>Q2:  What is Paul’s last instruction in this concluding verse?</a:t>
            </a:r>
          </a:p>
          <a:p>
            <a:pPr marL="274320" indent="-457200"/>
            <a:r>
              <a:rPr lang="en-US" sz="1200" b="0" i="0" kern="1200" dirty="0">
                <a:solidFill>
                  <a:schemeClr val="tx1"/>
                </a:solidFill>
                <a:effectLst/>
                <a:latin typeface="+mn-lt"/>
                <a:ea typeface="+mn-ea"/>
                <a:cs typeface="+mn-cs"/>
              </a:rPr>
              <a:t>1.  Be thankful to God through Christ.</a:t>
            </a:r>
          </a:p>
          <a:p>
            <a:pPr marL="274320" indent="-457200"/>
            <a:r>
              <a:rPr lang="en-US" sz="1200" b="0" i="0" kern="1200" dirty="0">
                <a:solidFill>
                  <a:schemeClr val="tx1"/>
                </a:solidFill>
                <a:effectLst/>
                <a:latin typeface="+mn-lt"/>
                <a:ea typeface="+mn-ea"/>
                <a:cs typeface="+mn-cs"/>
              </a:rPr>
              <a:t>2.  What a change God is able to make in the life of a sinner if we will surrender to His will.</a:t>
            </a:r>
          </a:p>
          <a:p>
            <a:pPr marL="274320" indent="-457200"/>
            <a:r>
              <a:rPr lang="en-US" sz="1200" b="0" i="0" kern="1200" dirty="0">
                <a:solidFill>
                  <a:schemeClr val="tx1"/>
                </a:solidFill>
                <a:effectLst/>
                <a:latin typeface="+mn-lt"/>
                <a:ea typeface="+mn-ea"/>
                <a:cs typeface="+mn-cs"/>
              </a:rPr>
              <a:t>3.  It is through Christ that our sins are forgiven and we receive the Holy Spirit.</a:t>
            </a:r>
          </a:p>
          <a:p>
            <a:pPr marL="274320" indent="-457200"/>
            <a:r>
              <a:rPr lang="en-US" sz="1200" b="0" i="0" kern="1200" dirty="0">
                <a:solidFill>
                  <a:schemeClr val="tx1"/>
                </a:solidFill>
                <a:effectLst/>
                <a:latin typeface="+mn-lt"/>
                <a:ea typeface="+mn-ea"/>
                <a:cs typeface="+mn-cs"/>
              </a:rPr>
              <a:t>4.  It is through the Holy Spirit that we grow in grace into the likeness of our Lord.</a:t>
            </a:r>
          </a:p>
          <a:p>
            <a:pPr marL="274320" indent="-457200"/>
            <a:r>
              <a:rPr lang="en-US" sz="1200" b="0" i="0" kern="1200" dirty="0">
                <a:solidFill>
                  <a:schemeClr val="tx1"/>
                </a:solidFill>
                <a:effectLst/>
                <a:latin typeface="+mn-lt"/>
                <a:ea typeface="+mn-ea"/>
                <a:cs typeface="+mn-cs"/>
              </a:rPr>
              <a:t>5.  May all the praise, thanksgiving, and glory go to God, Father, Son, and HS.</a:t>
            </a:r>
          </a:p>
          <a:p>
            <a:pPr marL="274320" indent="-457200"/>
            <a:r>
              <a:rPr lang="en-US" sz="1200" b="0" i="0" kern="1200" dirty="0">
                <a:solidFill>
                  <a:schemeClr val="tx1"/>
                </a:solidFill>
                <a:effectLst/>
                <a:latin typeface="+mn-lt"/>
                <a:ea typeface="+mn-ea"/>
                <a:cs typeface="+mn-cs"/>
              </a:rPr>
              <a:t>6.  Are you thankful today for what God has done for you?</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243461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b="1" dirty="0"/>
              <a:t>B2:</a:t>
            </a:r>
          </a:p>
          <a:p>
            <a:pPr marL="228600" indent="-228600">
              <a:lnSpc>
                <a:spcPct val="80000"/>
              </a:lnSpc>
            </a:pPr>
            <a:r>
              <a:rPr lang="en-US" altLang="en-US" b="0" dirty="0"/>
              <a:t>1.  This is Christian love.  </a:t>
            </a:r>
          </a:p>
          <a:p>
            <a:pPr marL="228600" indent="-228600">
              <a:lnSpc>
                <a:spcPct val="80000"/>
              </a:lnSpc>
            </a:pPr>
            <a:r>
              <a:rPr lang="en-US" altLang="en-US" b="0" dirty="0"/>
              <a:t>2.  If you read it in the KJV, the word used there is “charity.”</a:t>
            </a:r>
          </a:p>
          <a:p>
            <a:pPr marL="228600" indent="-228600">
              <a:lnSpc>
                <a:spcPct val="80000"/>
              </a:lnSpc>
            </a:pPr>
            <a:r>
              <a:rPr lang="en-US" altLang="en-US" b="0" dirty="0"/>
              <a:t>3.  If you go back to the original Greek, what word is used in the Greek? (Agape)</a:t>
            </a:r>
          </a:p>
          <a:p>
            <a:pPr marL="228600" indent="-228600">
              <a:lnSpc>
                <a:spcPct val="80000"/>
              </a:lnSpc>
            </a:pPr>
            <a:r>
              <a:rPr lang="en-US" altLang="en-US" b="0" dirty="0"/>
              <a:t>4.  The Greeks had several words for love including agape, philia (</a:t>
            </a:r>
            <a:r>
              <a:rPr lang="en-US" sz="1200" b="0" i="0" kern="1200" dirty="0">
                <a:solidFill>
                  <a:schemeClr val="tx1"/>
                </a:solidFill>
                <a:effectLst/>
                <a:latin typeface="+mn-lt"/>
                <a:ea typeface="+mn-ea"/>
                <a:cs typeface="+mn-cs"/>
              </a:rPr>
              <a:t>fil-ee’-ah)</a:t>
            </a:r>
            <a:r>
              <a:rPr lang="en-US" altLang="en-US" b="0" dirty="0"/>
              <a:t>, and eros.</a:t>
            </a:r>
          </a:p>
          <a:p>
            <a:pPr marL="228600" indent="-228600">
              <a:lnSpc>
                <a:spcPct val="80000"/>
              </a:lnSpc>
            </a:pPr>
            <a:r>
              <a:rPr lang="en-US" altLang="en-US" b="0" dirty="0"/>
              <a:t>5.  Philia love was more related to affection between close friends and family.</a:t>
            </a:r>
          </a:p>
          <a:p>
            <a:pPr marL="228600" indent="-228600">
              <a:lnSpc>
                <a:spcPct val="80000"/>
              </a:lnSpc>
            </a:pPr>
            <a:r>
              <a:rPr lang="en-US" altLang="en-US" b="0" dirty="0"/>
              <a:t>6.  Eros love was related to sexual desire and fulfillment.</a:t>
            </a:r>
          </a:p>
          <a:p>
            <a:pPr marL="228600" indent="-228600">
              <a:lnSpc>
                <a:spcPct val="80000"/>
              </a:lnSpc>
            </a:pPr>
            <a:r>
              <a:rPr lang="en-US" altLang="en-US" b="0" dirty="0"/>
              <a:t>7.  But agape love was a term that the Bible writers took and used to express a love that was unselfish and focused on the good of others.</a:t>
            </a:r>
          </a:p>
          <a:p>
            <a:pPr marL="228600" indent="-228600">
              <a:lnSpc>
                <a:spcPct val="80000"/>
              </a:lnSpc>
            </a:pPr>
            <a:r>
              <a:rPr lang="en-US" altLang="en-US" b="0" dirty="0"/>
              <a:t>8.  Agape love describes God’s love for us.</a:t>
            </a:r>
          </a:p>
          <a:p>
            <a:pPr marL="228600" indent="-228600">
              <a:lnSpc>
                <a:spcPct val="80000"/>
              </a:lnSpc>
            </a:pPr>
            <a:r>
              <a:rPr lang="en-US" altLang="en-US" b="0" dirty="0"/>
              <a:t>9.  In John 3:16, “For God so loved the world…” the word is </a:t>
            </a:r>
            <a:r>
              <a:rPr lang="en-US" altLang="en-US" b="0" dirty="0" err="1"/>
              <a:t>agapao</a:t>
            </a:r>
            <a:r>
              <a:rPr lang="en-US" altLang="en-US" b="0" dirty="0"/>
              <a:t>. </a:t>
            </a:r>
          </a:p>
          <a:p>
            <a:pPr marL="228600" indent="-228600">
              <a:lnSpc>
                <a:spcPct val="80000"/>
              </a:lnSpc>
            </a:pPr>
            <a:r>
              <a:rPr lang="en-US" altLang="en-US" b="0" dirty="0"/>
              <a:t>10. But there are also several texts in which God’s love for us is expressed as philia love, which expresses His warm affection for us as well.</a:t>
            </a:r>
          </a:p>
          <a:p>
            <a:pPr marL="228600" indent="-228600">
              <a:lnSpc>
                <a:spcPct val="80000"/>
              </a:lnSpc>
            </a:pPr>
            <a:r>
              <a:rPr lang="en-US" altLang="en-US" b="0" dirty="0"/>
              <a:t>11. In John 16:27, John writes:</a:t>
            </a:r>
          </a:p>
          <a:p>
            <a:pPr marL="228600" indent="-228600">
              <a:lnSpc>
                <a:spcPct val="80000"/>
              </a:lnSpc>
            </a:pPr>
            <a:r>
              <a:rPr lang="en-US" altLang="en-US" b="1" dirty="0"/>
              <a:t>John 16:27 ESV </a:t>
            </a:r>
            <a:r>
              <a:rPr lang="en-US" altLang="en-US" b="0" dirty="0"/>
              <a:t>- for the Father himself loves you, because you have loved me... </a:t>
            </a:r>
          </a:p>
          <a:p>
            <a:pPr marL="228600" indent="-228600">
              <a:lnSpc>
                <a:spcPct val="80000"/>
              </a:lnSpc>
            </a:pPr>
            <a:r>
              <a:rPr lang="en-US" altLang="en-US" b="0" dirty="0"/>
              <a:t>12. In this verse, John uses the Greek </a:t>
            </a:r>
            <a:r>
              <a:rPr lang="en-US" sz="1200" b="0" i="1" kern="1200" dirty="0" err="1">
                <a:solidFill>
                  <a:schemeClr val="tx1"/>
                </a:solidFill>
                <a:effectLst/>
                <a:latin typeface="+mn-lt"/>
                <a:ea typeface="+mn-ea"/>
                <a:cs typeface="+mn-cs"/>
              </a:rPr>
              <a:t>phileō</a:t>
            </a:r>
            <a:r>
              <a:rPr lang="en-US" sz="1200" b="0" i="1" kern="1200" dirty="0">
                <a:solidFill>
                  <a:schemeClr val="tx1"/>
                </a:solidFill>
                <a:effectLst/>
                <a:latin typeface="+mn-lt"/>
                <a:ea typeface="+mn-ea"/>
                <a:cs typeface="+mn-cs"/>
              </a:rPr>
              <a:t>,</a:t>
            </a:r>
            <a:r>
              <a:rPr lang="en-US" dirty="0"/>
              <a:t> for both the Father’s love for us and for our love for Jesus.</a:t>
            </a:r>
          </a:p>
          <a:p>
            <a:pPr marL="228600" indent="-228600">
              <a:lnSpc>
                <a:spcPct val="80000"/>
              </a:lnSpc>
            </a:pPr>
            <a:r>
              <a:rPr lang="en-US" altLang="en-US" b="0" dirty="0"/>
              <a:t>13. So God not only loves us with an unselfish love that has our best interest in mind (agape) but with a warm affectionate love that wants to be our friend and companion and dwell with us (philia).</a:t>
            </a:r>
          </a:p>
          <a:p>
            <a:pPr marL="228600" indent="-228600">
              <a:lnSpc>
                <a:spcPct val="80000"/>
              </a:lnSpc>
            </a:pPr>
            <a:r>
              <a:rPr lang="en-US" altLang="en-US" b="0" dirty="0"/>
              <a:t>14. We can always remember philia love from Philadelphia, “the city of brotherly love.”</a:t>
            </a:r>
          </a:p>
          <a:p>
            <a:pPr marL="228600" indent="-228600">
              <a:lnSpc>
                <a:spcPct val="80000"/>
              </a:lnSpc>
            </a:pPr>
            <a:r>
              <a:rPr lang="en-US" altLang="en-US" b="0" dirty="0"/>
              <a:t>15. But Paul’s instruction here is to put on agape love.</a:t>
            </a:r>
          </a:p>
          <a:p>
            <a:pPr marL="228600" indent="-228600">
              <a:lnSpc>
                <a:spcPct val="80000"/>
              </a:lnSpc>
            </a:pPr>
            <a:r>
              <a:rPr lang="en-US" altLang="en-US" b="0" dirty="0"/>
              <a:t>16. Theologically, agape is </a:t>
            </a:r>
            <a:r>
              <a:rPr lang="en-US" sz="1200" b="0" i="0" kern="1200" dirty="0">
                <a:solidFill>
                  <a:schemeClr val="tx1"/>
                </a:solidFill>
                <a:effectLst/>
                <a:latin typeface="+mn-lt"/>
                <a:ea typeface="+mn-ea"/>
                <a:cs typeface="+mn-cs"/>
              </a:rPr>
              <a:t>God’s defining love that seeks the good of the other even at great cost.</a:t>
            </a:r>
            <a:endParaRPr lang="en-US" altLang="en-US" b="0" dirty="0"/>
          </a:p>
          <a:p>
            <a:pPr marL="228600" indent="-228600">
              <a:lnSpc>
                <a:spcPct val="80000"/>
              </a:lnSpc>
            </a:pPr>
            <a:r>
              <a:rPr lang="en-US" altLang="en-US" b="0" dirty="0"/>
              <a:t>17. My favorite short definition of agape is that it acts in the eternal best interest of others regardless of how they may respond.</a:t>
            </a:r>
          </a:p>
          <a:p>
            <a:pPr marL="274320" lvl="0" indent="-274320"/>
            <a:r>
              <a:rPr lang="en-US" b="0" dirty="0"/>
              <a:t>18. It focuses on actions more than on feelings.</a:t>
            </a:r>
          </a:p>
          <a:p>
            <a:pPr marL="274320" lvl="0" indent="-274320"/>
            <a:r>
              <a:rPr lang="en-US" b="0" dirty="0"/>
              <a:t>19. It is an unconditional love.</a:t>
            </a:r>
          </a:p>
          <a:p>
            <a:pPr marL="274320" lvl="0" indent="-274320"/>
            <a:r>
              <a:rPr lang="en-US" b="0" dirty="0"/>
              <a:t>20. God loves us, not because we are lovable, but because He is loving: that’s His nature.</a:t>
            </a:r>
          </a:p>
          <a:p>
            <a:pPr marL="228600" indent="-228600">
              <a:lnSpc>
                <a:spcPct val="80000"/>
              </a:lnSpc>
            </a:pPr>
            <a:endParaRPr lang="en-US" altLang="en-US" b="0" dirty="0"/>
          </a:p>
          <a:p>
            <a:pPr marL="228600" indent="-228600">
              <a:lnSpc>
                <a:spcPct val="80000"/>
              </a:lnSpc>
            </a:pPr>
            <a:r>
              <a:rPr lang="en-US" altLang="en-US" b="1" dirty="0"/>
              <a:t>B3:</a:t>
            </a:r>
          </a:p>
          <a:p>
            <a:pPr marL="228600" indent="-228600">
              <a:lnSpc>
                <a:spcPct val="80000"/>
              </a:lnSpc>
            </a:pPr>
            <a:r>
              <a:rPr lang="en-US" altLang="en-US" b="0" dirty="0"/>
              <a:t>1.  A bond is something that holds us together with others.</a:t>
            </a:r>
          </a:p>
          <a:p>
            <a:pPr marL="228600" indent="-228600">
              <a:lnSpc>
                <a:spcPct val="80000"/>
              </a:lnSpc>
            </a:pPr>
            <a:r>
              <a:rPr lang="en-US" altLang="en-US" b="0" dirty="0"/>
              <a:t>2.  Love bonds us to God, and it bonds us to other people, particularly other Christians that become our brothers and sisters, fellow heirs of the kingdom.</a:t>
            </a:r>
          </a:p>
          <a:p>
            <a:pPr marL="228600" indent="-228600">
              <a:lnSpc>
                <a:spcPct val="80000"/>
              </a:lnSpc>
            </a:pPr>
            <a:r>
              <a:rPr lang="en-US" altLang="en-US" b="0" dirty="0"/>
              <a:t>3.  The Greek word for perfection here is </a:t>
            </a:r>
            <a:r>
              <a:rPr lang="en-US" sz="1200" b="0" i="1" kern="1200" dirty="0" err="1">
                <a:solidFill>
                  <a:schemeClr val="tx1"/>
                </a:solidFill>
                <a:effectLst/>
                <a:latin typeface="+mn-lt"/>
                <a:ea typeface="+mn-ea"/>
                <a:cs typeface="+mn-cs"/>
              </a:rPr>
              <a:t>teleiotēs</a:t>
            </a:r>
            <a:r>
              <a:rPr lang="en-US" sz="1200" b="0" i="1" kern="1200" dirty="0">
                <a:solidFill>
                  <a:schemeClr val="tx1"/>
                </a:solidFill>
                <a:effectLst/>
                <a:latin typeface="+mn-lt"/>
                <a:ea typeface="+mn-ea"/>
                <a:cs typeface="+mn-cs"/>
              </a:rPr>
              <a:t> </a:t>
            </a:r>
            <a:r>
              <a:rPr lang="en-US" dirty="0"/>
              <a:t>(</a:t>
            </a:r>
            <a:r>
              <a:rPr lang="en-US" sz="1200" b="0" i="0" kern="1200" dirty="0" err="1">
                <a:solidFill>
                  <a:schemeClr val="tx1"/>
                </a:solidFill>
                <a:effectLst/>
                <a:latin typeface="+mn-lt"/>
                <a:ea typeface="+mn-ea"/>
                <a:cs typeface="+mn-cs"/>
              </a:rPr>
              <a:t>tel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ot</a:t>
            </a:r>
            <a:r>
              <a:rPr lang="en-US" sz="1200" b="0" i="0" kern="1200" dirty="0">
                <a:solidFill>
                  <a:schemeClr val="tx1"/>
                </a:solidFill>
                <a:effectLst/>
                <a:latin typeface="+mn-lt"/>
                <a:ea typeface="+mn-ea"/>
                <a:cs typeface="+mn-cs"/>
              </a:rPr>
              <a:t>'-ace).</a:t>
            </a:r>
          </a:p>
          <a:p>
            <a:pPr marL="228600" indent="-228600">
              <a:lnSpc>
                <a:spcPct val="80000"/>
              </a:lnSpc>
            </a:pPr>
            <a:r>
              <a:rPr lang="en-US" altLang="en-US" sz="1200" b="0" i="0" kern="1200" dirty="0">
                <a:solidFill>
                  <a:schemeClr val="tx1"/>
                </a:solidFill>
                <a:effectLst/>
                <a:latin typeface="+mn-lt"/>
                <a:ea typeface="+mn-ea"/>
                <a:cs typeface="+mn-cs"/>
              </a:rPr>
              <a:t>4.  This word can be translated as completeness or perfection.</a:t>
            </a:r>
          </a:p>
          <a:p>
            <a:pPr marL="228600" indent="-228600">
              <a:lnSpc>
                <a:spcPct val="80000"/>
              </a:lnSpc>
            </a:pPr>
            <a:r>
              <a:rPr lang="en-US" altLang="en-US" sz="1200" b="0" i="0" kern="1200" dirty="0">
                <a:solidFill>
                  <a:schemeClr val="tx1"/>
                </a:solidFill>
                <a:effectLst/>
                <a:latin typeface="+mn-lt"/>
                <a:ea typeface="+mn-ea"/>
                <a:cs typeface="+mn-cs"/>
              </a:rPr>
              <a:t>5.  It is a form of the Greek word </a:t>
            </a:r>
            <a:r>
              <a:rPr lang="en-US" sz="1200" b="0" i="1" kern="1200" dirty="0" err="1">
                <a:solidFill>
                  <a:schemeClr val="tx1"/>
                </a:solidFill>
                <a:effectLst/>
                <a:latin typeface="+mn-lt"/>
                <a:ea typeface="+mn-ea"/>
                <a:cs typeface="+mn-cs"/>
              </a:rPr>
              <a:t>teleios</a:t>
            </a:r>
            <a:r>
              <a:rPr lang="en-US" sz="1200" b="0" i="1"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i-os</a:t>
            </a:r>
            <a:r>
              <a:rPr lang="en-US" sz="1200" b="0" i="0" kern="1200" dirty="0">
                <a:solidFill>
                  <a:schemeClr val="tx1"/>
                </a:solidFill>
                <a:effectLst/>
                <a:latin typeface="+mn-lt"/>
                <a:ea typeface="+mn-ea"/>
                <a:cs typeface="+mn-cs"/>
              </a:rPr>
              <a:t>)</a:t>
            </a:r>
            <a:r>
              <a:rPr lang="en-US" altLang="en-US" sz="1200" b="0" i="0" kern="1200" dirty="0">
                <a:solidFill>
                  <a:schemeClr val="tx1"/>
                </a:solidFill>
                <a:effectLst/>
                <a:latin typeface="+mn-lt"/>
                <a:ea typeface="+mn-ea"/>
                <a:cs typeface="+mn-cs"/>
              </a:rPr>
              <a:t> that means mature, complete, fully grown, fulfilling its intended purpose.</a:t>
            </a:r>
          </a:p>
          <a:p>
            <a:pPr marL="228600" indent="-228600">
              <a:lnSpc>
                <a:spcPct val="80000"/>
              </a:lnSpc>
            </a:pPr>
            <a:r>
              <a:rPr lang="en-US" altLang="en-US" b="0" dirty="0"/>
              <a:t>6.  God’s intended purpose for us is to be creatures of love.</a:t>
            </a:r>
          </a:p>
          <a:p>
            <a:pPr marL="228600" indent="-228600">
              <a:lnSpc>
                <a:spcPct val="80000"/>
              </a:lnSpc>
            </a:pPr>
            <a:r>
              <a:rPr lang="en-US" altLang="en-US" b="0" dirty="0"/>
              <a:t>7.  We were created to love the Lord our God with all our heart, mind, soul, and strength.</a:t>
            </a:r>
          </a:p>
          <a:p>
            <a:pPr marL="228600" indent="-228600">
              <a:lnSpc>
                <a:spcPct val="80000"/>
              </a:lnSpc>
            </a:pPr>
            <a:r>
              <a:rPr lang="en-US" altLang="en-US" b="0" dirty="0"/>
              <a:t>8.  We were created to love others as ourselves.</a:t>
            </a:r>
          </a:p>
          <a:p>
            <a:pPr marL="228600" indent="-228600">
              <a:lnSpc>
                <a:spcPct val="80000"/>
              </a:lnSpc>
            </a:pPr>
            <a:r>
              <a:rPr lang="en-US" altLang="en-US" b="0" dirty="0"/>
              <a:t>9.  When we are living lives of agape love, we are fulfilling God’s purpose in creating us.</a:t>
            </a:r>
          </a:p>
          <a:p>
            <a:pPr marL="228600" indent="-228600">
              <a:lnSpc>
                <a:spcPct val="80000"/>
              </a:lnSpc>
            </a:pPr>
            <a:r>
              <a:rPr lang="en-US" altLang="en-US" b="0" dirty="0"/>
              <a:t>10. To the Corinthians, Paul wrote:</a:t>
            </a:r>
          </a:p>
          <a:p>
            <a:pPr marL="228600" indent="-228600">
              <a:lnSpc>
                <a:spcPct val="80000"/>
              </a:lnSpc>
            </a:pPr>
            <a:r>
              <a:rPr lang="en-US" altLang="en-US" b="1" dirty="0"/>
              <a:t>1 Corinthians 16:14 ESV</a:t>
            </a:r>
            <a:r>
              <a:rPr lang="en-US" altLang="en-US" b="0" dirty="0"/>
              <a:t> - Let all that you do be done in love.</a:t>
            </a:r>
          </a:p>
          <a:p>
            <a:pPr marL="228600" indent="-228600">
              <a:lnSpc>
                <a:spcPct val="80000"/>
              </a:lnSpc>
            </a:pPr>
            <a:endParaRPr lang="en-US" altLang="en-US" b="0" dirty="0"/>
          </a:p>
          <a:p>
            <a:pPr marL="228600" indent="-228600">
              <a:lnSpc>
                <a:spcPct val="80000"/>
              </a:lnSpc>
            </a:pPr>
            <a:r>
              <a:rPr lang="en-US" altLang="en-US" b="1" dirty="0"/>
              <a:t>B4:</a:t>
            </a:r>
          </a:p>
          <a:p>
            <a:pPr marL="228600" indent="-228600">
              <a:lnSpc>
                <a:spcPct val="80000"/>
              </a:lnSpc>
            </a:pPr>
            <a:r>
              <a:rPr lang="en-US" altLang="en-US" b="0" dirty="0"/>
              <a:t>[See notes on linked slide.]</a:t>
            </a:r>
          </a:p>
          <a:p>
            <a:pPr marL="228600" indent="-228600">
              <a:lnSpc>
                <a:spcPct val="80000"/>
              </a:lnSpc>
            </a:pPr>
            <a:endParaRPr lang="en-US" altLang="en-US" b="0" dirty="0"/>
          </a:p>
          <a:p>
            <a:pPr marL="228600" indent="-228600">
              <a:lnSpc>
                <a:spcPct val="80000"/>
              </a:lnSpc>
            </a:pPr>
            <a:r>
              <a:rPr lang="en-US" altLang="en-US" b="1" dirty="0"/>
              <a:t>B5:</a:t>
            </a:r>
          </a:p>
          <a:p>
            <a:pPr marL="228600" indent="-228600">
              <a:lnSpc>
                <a:spcPct val="80000"/>
              </a:lnSpc>
            </a:pPr>
            <a:r>
              <a:rPr lang="en-US" altLang="en-US" b="0" dirty="0"/>
              <a:t>1.  Agape love, unconditional, other-centered love is not something that comes naturally.</a:t>
            </a:r>
          </a:p>
          <a:p>
            <a:pPr marL="228600" indent="-228600">
              <a:lnSpc>
                <a:spcPct val="80000"/>
              </a:lnSpc>
            </a:pPr>
            <a:r>
              <a:rPr lang="en-US" altLang="en-US" b="0" dirty="0"/>
              <a:t>2.  Agape love is one aspect of the fruit of the Spirit.</a:t>
            </a:r>
          </a:p>
          <a:p>
            <a:pPr marL="228600" indent="-228600">
              <a:lnSpc>
                <a:spcPct val="80000"/>
              </a:lnSpc>
            </a:pPr>
            <a:r>
              <a:rPr lang="en-US" altLang="en-US" b="0" dirty="0"/>
              <a:t>3.  It grows in our lives as the Spirit of God takes control.</a:t>
            </a:r>
          </a:p>
          <a:p>
            <a:pPr marL="228600" indent="-228600">
              <a:lnSpc>
                <a:spcPct val="80000"/>
              </a:lnSpc>
            </a:pPr>
            <a:r>
              <a:rPr lang="en-US" altLang="en-US" b="1" dirty="0"/>
              <a:t>Gal 5:22</a:t>
            </a:r>
            <a:r>
              <a:rPr lang="en-US" altLang="en-US" b="0" dirty="0"/>
              <a:t>: For the fruit of the Spirit is love…(plus 8 others)</a:t>
            </a:r>
          </a:p>
          <a:p>
            <a:pPr marL="228600" indent="-228600">
              <a:lnSpc>
                <a:spcPct val="80000"/>
              </a:lnSpc>
            </a:pPr>
            <a:r>
              <a:rPr lang="en-US" altLang="en-US" b="0" dirty="0"/>
              <a:t>4.  When we are filled with the Holy Spirit, all of the fruits of the Spirit will be growing in our lives beginning with agape love.</a:t>
            </a:r>
          </a:p>
          <a:p>
            <a:pPr marL="228600" indent="-228600">
              <a:lnSpc>
                <a:spcPct val="80000"/>
              </a:lnSpc>
            </a:pPr>
            <a:r>
              <a:rPr lang="en-US" altLang="en-US" b="0" dirty="0"/>
              <a:t>5.  So how do we receive the Holy Spirit.</a:t>
            </a:r>
          </a:p>
          <a:p>
            <a:pPr marL="228600" indent="-228600">
              <a:lnSpc>
                <a:spcPct val="80000"/>
              </a:lnSpc>
            </a:pPr>
            <a:r>
              <a:rPr lang="en-US" altLang="en-US" b="0" dirty="0"/>
              <a:t>6.  It comes to those who receive Jesus as their Savior and Lord and are baptized in His name for the remission of their sins.</a:t>
            </a:r>
          </a:p>
          <a:p>
            <a:pPr marL="228600" indent="-228600">
              <a:lnSpc>
                <a:spcPct val="80000"/>
              </a:lnSpc>
            </a:pPr>
            <a:r>
              <a:rPr lang="en-US" altLang="en-US" b="0" dirty="0"/>
              <a:t>7.  Recall what Peter said on the day of Pentecost:</a:t>
            </a:r>
          </a:p>
          <a:p>
            <a:pPr marL="228600" indent="-228600">
              <a:lnSpc>
                <a:spcPct val="80000"/>
              </a:lnSpc>
            </a:pPr>
            <a:r>
              <a:rPr lang="en-US" altLang="en-US" b="1" dirty="0"/>
              <a:t>Acts 2:38-39 NIV</a:t>
            </a:r>
            <a:r>
              <a:rPr lang="en-US" altLang="en-US" b="0" dirty="0"/>
              <a:t> - 38 Peter replied, "Repent and be baptized, every one of you, in the name of Jesus Christ for the forgiveness of your sins. And you will receive the gift of the Holy Spirit. </a:t>
            </a:r>
            <a:r>
              <a:rPr lang="en-US" altLang="en-US" b="0" baseline="30000" dirty="0"/>
              <a:t>39</a:t>
            </a:r>
            <a:r>
              <a:rPr lang="en-US" altLang="en-US" b="0" dirty="0"/>
              <a:t> The promise is for you and your children and for all who are far off--for all whom the Lord our God will call.“</a:t>
            </a:r>
          </a:p>
          <a:p>
            <a:pPr marL="228600" indent="-228600">
              <a:lnSpc>
                <a:spcPct val="80000"/>
              </a:lnSpc>
            </a:pPr>
            <a:r>
              <a:rPr lang="en-US" altLang="en-US" b="0" dirty="0"/>
              <a:t>8.  What a wonderful promise!!</a:t>
            </a:r>
          </a:p>
          <a:p>
            <a:pPr marL="228600" indent="-228600">
              <a:lnSpc>
                <a:spcPct val="80000"/>
              </a:lnSpc>
            </a:pPr>
            <a:r>
              <a:rPr lang="en-US" altLang="en-US" b="0" dirty="0"/>
              <a:t>9.  And the more we live in the Spirit, the more the fruit of the Spirit will grow in our lives, and the more we will be able to “put on love.”</a:t>
            </a:r>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11</a:t>
            </a:r>
            <a:br>
              <a:rPr lang="en-US" dirty="0"/>
            </a:br>
            <a:r>
              <a:rPr lang="en-US" dirty="0"/>
              <a:t>Living with Christ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13:4-8a NIV</a:t>
            </a:r>
          </a:p>
        </p:txBody>
      </p:sp>
      <p:sp>
        <p:nvSpPr>
          <p:cNvPr id="3" name="Content Placeholder 2"/>
          <p:cNvSpPr>
            <a:spLocks noGrp="1"/>
          </p:cNvSpPr>
          <p:nvPr>
            <p:ph idx="1"/>
          </p:nvPr>
        </p:nvSpPr>
        <p:spPr/>
        <p:txBody>
          <a:bodyPr>
            <a:normAutofit lnSpcReduction="10000"/>
          </a:bodyPr>
          <a:lstStyle/>
          <a:p>
            <a:r>
              <a:rPr lang="en-US" dirty="0"/>
              <a:t>Love is patient, love is kind. It does not envy, it does not boast, it is not proud. </a:t>
            </a:r>
            <a:r>
              <a:rPr lang="en-US" baseline="30000" dirty="0"/>
              <a:t>5</a:t>
            </a:r>
            <a:r>
              <a:rPr lang="en-US" dirty="0"/>
              <a:t> It does not dishonor others, it is not self-seeking, it is not easily angered, it keeps no record of wrongs. </a:t>
            </a:r>
            <a:r>
              <a:rPr lang="en-US" baseline="30000" dirty="0"/>
              <a:t>6</a:t>
            </a:r>
            <a:r>
              <a:rPr lang="en-US" dirty="0"/>
              <a:t> Love does not delight in evil but rejoices with the truth. 7 It always protects, always trusts, always hopes, always perseveres. </a:t>
            </a:r>
            <a:r>
              <a:rPr lang="en-US" baseline="30000" dirty="0"/>
              <a:t>8</a:t>
            </a:r>
            <a:r>
              <a:rPr lang="en-US" dirty="0"/>
              <a:t> Love never fails…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0058290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3:1-2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If then you have been raised with Christ, seek the things that are above, where Christ is, seated at the right hand of God. </a:t>
            </a:r>
            <a:r>
              <a:rPr lang="en-US" baseline="30000" dirty="0"/>
              <a:t>2</a:t>
            </a:r>
            <a:r>
              <a:rPr lang="en-US" dirty="0"/>
              <a:t> Set your minds on things that are above, not on things that are on earth.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3:3-4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For you have died, and your life is hidden with Christ in God. </a:t>
            </a:r>
            <a:r>
              <a:rPr lang="en-US" altLang="en-US" baseline="30000" dirty="0"/>
              <a:t>4</a:t>
            </a:r>
            <a:r>
              <a:rPr lang="en-US" altLang="en-US" dirty="0"/>
              <a:t> When Christ who is your life appears, then you also will appear with him in glory.</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3:5-7 ESV</a:t>
            </a:r>
          </a:p>
        </p:txBody>
      </p:sp>
      <p:sp>
        <p:nvSpPr>
          <p:cNvPr id="3" name="Content Placeholder 2"/>
          <p:cNvSpPr>
            <a:spLocks noGrp="1"/>
          </p:cNvSpPr>
          <p:nvPr>
            <p:ph idx="1"/>
          </p:nvPr>
        </p:nvSpPr>
        <p:spPr/>
        <p:txBody>
          <a:bodyPr>
            <a:normAutofit/>
          </a:bodyPr>
          <a:lstStyle/>
          <a:p>
            <a:r>
              <a:rPr lang="en-US" dirty="0"/>
              <a:t>Put to death therefore what is earthly in you: sexual immorality, impurity, passion, evil desire, and covetousness, which is idolatry. </a:t>
            </a:r>
            <a:r>
              <a:rPr lang="en-US" baseline="30000" dirty="0"/>
              <a:t>6</a:t>
            </a:r>
            <a:r>
              <a:rPr lang="en-US" dirty="0"/>
              <a:t> On account of these the wrath of God is coming. </a:t>
            </a:r>
            <a:r>
              <a:rPr lang="en-US" baseline="30000" dirty="0"/>
              <a:t>7</a:t>
            </a:r>
            <a:r>
              <a:rPr lang="en-US" dirty="0"/>
              <a:t> In these you too once walked, when you were living in them.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3:8-9 NIV</a:t>
            </a:r>
          </a:p>
        </p:txBody>
      </p:sp>
      <p:sp>
        <p:nvSpPr>
          <p:cNvPr id="3" name="Content Placeholder 2"/>
          <p:cNvSpPr>
            <a:spLocks noGrp="1"/>
          </p:cNvSpPr>
          <p:nvPr>
            <p:ph idx="1"/>
          </p:nvPr>
        </p:nvSpPr>
        <p:spPr/>
        <p:txBody>
          <a:bodyPr>
            <a:normAutofit/>
          </a:bodyPr>
          <a:lstStyle/>
          <a:p>
            <a:r>
              <a:rPr lang="en-US" dirty="0"/>
              <a:t>But now you must also rid yourselves of all such things as these: anger, rage, malice, slander, and filthy language from your lips. </a:t>
            </a:r>
            <a:r>
              <a:rPr lang="en-US" baseline="30000" dirty="0"/>
              <a:t>9</a:t>
            </a:r>
            <a:r>
              <a:rPr lang="en-US" dirty="0"/>
              <a:t> Do not lie to each other, since you have taken off your old self with its practices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3:10-11 ESV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and have put on the new self, which is being renewed in knowledge after the image of its creator. </a:t>
            </a:r>
            <a:r>
              <a:rPr lang="en-US" baseline="30000" dirty="0"/>
              <a:t>11</a:t>
            </a:r>
            <a:r>
              <a:rPr lang="en-US" dirty="0"/>
              <a:t> Here there is not Greek and Jew, circumcised and uncircumcised, barbarian, Scythian, slave, free; but Christ is all, and in all.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t>Colossians 3:12-13 NIV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t>Therefore, as God's chosen people, holy and dearly loved, clothe yourselves with compassion, kindness, humility, gentleness and patience. </a:t>
            </a:r>
            <a:r>
              <a:rPr lang="en-US" baseline="30000" dirty="0"/>
              <a:t>13</a:t>
            </a:r>
            <a:r>
              <a:rPr lang="en-US" dirty="0"/>
              <a:t> Bear with each other and forgive one another if any of you has a grievance against someone. Forgive as the Lord forgave you.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Colossians 3:14-15 ESV</a:t>
            </a:r>
            <a:endParaRPr lang="en-US" dirty="0"/>
          </a:p>
        </p:txBody>
      </p:sp>
      <p:sp>
        <p:nvSpPr>
          <p:cNvPr id="3" name="Content Placeholder 2"/>
          <p:cNvSpPr>
            <a:spLocks noGrp="1"/>
          </p:cNvSpPr>
          <p:nvPr>
            <p:ph idx="1"/>
          </p:nvPr>
        </p:nvSpPr>
        <p:spPr/>
        <p:txBody>
          <a:bodyPr>
            <a:normAutofit/>
          </a:bodyPr>
          <a:lstStyle/>
          <a:p>
            <a:pPr marL="274320" lvl="0" indent="-274320"/>
            <a:r>
              <a:rPr lang="en-US" altLang="en-US" dirty="0"/>
              <a:t>And above all these put on love, which binds everything together in perfect harmony. </a:t>
            </a:r>
            <a:r>
              <a:rPr lang="en-US" altLang="en-US" baseline="30000" dirty="0"/>
              <a:t>15</a:t>
            </a:r>
            <a:r>
              <a:rPr lang="en-US" altLang="en-US" dirty="0"/>
              <a:t> And let the peace of Christ rule in your hearts, to which indeed you were called in one body. And be thankful.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3:16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Let the word of Christ dwell in you richly, teaching and admonishing one another in all wisdom, singing psalms and hymns and spiritual songs, with thankfulness in your hearts to God.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Colossians 3:14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20000"/>
          </a:bodyPr>
          <a:lstStyle/>
          <a:p>
            <a:pPr>
              <a:lnSpc>
                <a:spcPct val="90000"/>
              </a:lnSpc>
            </a:pPr>
            <a:r>
              <a:rPr lang="en-US" altLang="en-US" dirty="0"/>
              <a:t>But above all these things put on love, which is the bond of perfection.</a:t>
            </a:r>
          </a:p>
          <a:p>
            <a:pPr>
              <a:lnSpc>
                <a:spcPct val="90000"/>
              </a:lnSpc>
            </a:pPr>
            <a:r>
              <a:rPr lang="en-US" altLang="en-US" dirty="0"/>
              <a:t>What kind of love do you suppose Paul is instructing us to put on?</a:t>
            </a:r>
          </a:p>
          <a:p>
            <a:pPr>
              <a:lnSpc>
                <a:spcPct val="90000"/>
              </a:lnSpc>
            </a:pPr>
            <a:r>
              <a:rPr lang="en-US" altLang="en-US" dirty="0"/>
              <a:t>What might Paul mean by calling agape love the bond of perfection?</a:t>
            </a:r>
          </a:p>
          <a:p>
            <a:pPr>
              <a:lnSpc>
                <a:spcPct val="90000"/>
              </a:lnSpc>
            </a:pPr>
            <a:r>
              <a:rPr lang="en-US" altLang="en-US" dirty="0"/>
              <a:t>How does Paul himself define agape love? (</a:t>
            </a:r>
            <a:r>
              <a:rPr lang="en-US" altLang="en-US" dirty="0">
                <a:hlinkClick r:id="rId4" action="ppaction://hlinksldjump"/>
              </a:rPr>
              <a:t>1 Cor 13:4-8a</a:t>
            </a:r>
            <a:r>
              <a:rPr lang="en-US" altLang="en-US" dirty="0"/>
              <a:t>)</a:t>
            </a:r>
          </a:p>
          <a:p>
            <a:pPr>
              <a:lnSpc>
                <a:spcPct val="90000"/>
              </a:lnSpc>
            </a:pPr>
            <a:r>
              <a:rPr lang="en-US" altLang="en-US" dirty="0"/>
              <a:t>Where can we get agape love and get more of it? </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CCA3-05A6-2231-98FC-3586E28CD9E3}"/>
              </a:ext>
            </a:extLst>
          </p:cNvPr>
          <p:cNvSpPr>
            <a:spLocks noGrp="1"/>
          </p:cNvSpPr>
          <p:nvPr>
            <p:ph type="title"/>
          </p:nvPr>
        </p:nvSpPr>
        <p:spPr/>
        <p:txBody>
          <a:bodyPr/>
          <a:lstStyle/>
          <a:p>
            <a:r>
              <a:rPr lang="en-US" dirty="0"/>
              <a:t>Colossians 3:17 ESV</a:t>
            </a:r>
          </a:p>
        </p:txBody>
      </p:sp>
      <p:sp>
        <p:nvSpPr>
          <p:cNvPr id="3" name="Content Placeholder 2">
            <a:extLst>
              <a:ext uri="{FF2B5EF4-FFF2-40B4-BE49-F238E27FC236}">
                <a16:creationId xmlns:a16="http://schemas.microsoft.com/office/drawing/2014/main" id="{C44F11A4-74CF-C6F5-ECFB-5E7878E4FBD9}"/>
              </a:ext>
            </a:extLst>
          </p:cNvPr>
          <p:cNvSpPr>
            <a:spLocks noGrp="1"/>
          </p:cNvSpPr>
          <p:nvPr>
            <p:ph idx="1"/>
          </p:nvPr>
        </p:nvSpPr>
        <p:spPr/>
        <p:txBody>
          <a:bodyPr/>
          <a:lstStyle/>
          <a:p>
            <a:r>
              <a:rPr lang="en-US" dirty="0"/>
              <a:t>And whatever you do, in word or deed, do everything in the name of the Lord Jesus, giving thanks to God the Father through him.  [</a:t>
            </a:r>
            <a:r>
              <a:rPr lang="en-US" dirty="0">
                <a:hlinkClick r:id="rId3" action="ppaction://hlinksldjump"/>
              </a:rPr>
              <a:t>R</a:t>
            </a:r>
            <a:r>
              <a:rPr lang="en-US" dirty="0"/>
              <a:t>]</a:t>
            </a:r>
          </a:p>
        </p:txBody>
      </p:sp>
    </p:spTree>
    <p:extLst>
      <p:ext uri="{BB962C8B-B14F-4D97-AF65-F5344CB8AC3E}">
        <p14:creationId xmlns:p14="http://schemas.microsoft.com/office/powerpoint/2010/main" val="172782153"/>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77500" lnSpcReduction="20000"/>
          </a:bodyPr>
          <a:lstStyle/>
          <a:p>
            <a:r>
              <a:rPr lang="en-US" dirty="0"/>
              <a:t>In Colossians 3, Paul calls his readers to set their minds on heavenly rather than earthly things. In Christ we are to become dead to this world’s sinfulness and alive to righteous and holy living. We must now put on all the virtues that come through a relationship with Christ and living in the Spirit, allowing love to bring unity and peace, doing all in Jesus’ name for God’s glory.</a:t>
            </a:r>
          </a:p>
          <a:p>
            <a:pPr lvl="1"/>
            <a:r>
              <a:rPr lang="en-US" dirty="0"/>
              <a:t>Flesh or Spirit</a:t>
            </a:r>
          </a:p>
          <a:p>
            <a:pPr lvl="1"/>
            <a:r>
              <a:rPr lang="en-US" dirty="0"/>
              <a:t>Putting Off and Putting On</a:t>
            </a:r>
          </a:p>
          <a:p>
            <a:pPr lvl="1"/>
            <a:r>
              <a:rPr lang="en-US" dirty="0"/>
              <a:t>Joyful Living</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Flesh or Spirit</a:t>
            </a:r>
          </a:p>
        </p:txBody>
      </p:sp>
      <p:sp>
        <p:nvSpPr>
          <p:cNvPr id="3" name="Content Placeholder 2"/>
          <p:cNvSpPr>
            <a:spLocks noGrp="1"/>
          </p:cNvSpPr>
          <p:nvPr>
            <p:ph idx="1"/>
          </p:nvPr>
        </p:nvSpPr>
        <p:spPr/>
        <p:txBody>
          <a:bodyPr>
            <a:normAutofit fontScale="92500"/>
          </a:bodyPr>
          <a:lstStyle/>
          <a:p>
            <a:r>
              <a:rPr lang="en-US" dirty="0"/>
              <a:t>How should a saving relationship with Jesus affect our thinking? (</a:t>
            </a:r>
            <a:r>
              <a:rPr lang="en-US" dirty="0">
                <a:hlinkClick r:id="rId4" action="ppaction://hlinksldjump"/>
              </a:rPr>
              <a:t>Col 3:1-2</a:t>
            </a:r>
            <a:r>
              <a:rPr lang="en-US" dirty="0"/>
              <a:t>)</a:t>
            </a:r>
          </a:p>
          <a:p>
            <a:r>
              <a:rPr lang="en-US" dirty="0"/>
              <a:t>What promise of heavenly hope does Paul give to those who are alive in Christ? (</a:t>
            </a:r>
            <a:r>
              <a:rPr lang="en-US" dirty="0">
                <a:hlinkClick r:id="rId5" action="ppaction://hlinksldjump"/>
              </a:rPr>
              <a:t>Col 3:3-4</a:t>
            </a:r>
            <a:r>
              <a:rPr lang="en-US" dirty="0"/>
              <a:t>)</a:t>
            </a:r>
          </a:p>
          <a:p>
            <a:r>
              <a:rPr lang="en-US" dirty="0"/>
              <a:t>What things does Paul say need to be put to death when we come to Christ? (</a:t>
            </a:r>
            <a:r>
              <a:rPr lang="en-US" dirty="0">
                <a:hlinkClick r:id="rId6" action="ppaction://hlinksldjump"/>
              </a:rPr>
              <a:t>Col 3:5-7</a:t>
            </a:r>
            <a:r>
              <a:rPr lang="en-US" dirty="0"/>
              <a:t>)</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Putting Off &amp; Putting On</a:t>
            </a:r>
          </a:p>
        </p:txBody>
      </p:sp>
      <p:sp>
        <p:nvSpPr>
          <p:cNvPr id="3" name="Content Placeholder 2"/>
          <p:cNvSpPr>
            <a:spLocks noGrp="1"/>
          </p:cNvSpPr>
          <p:nvPr>
            <p:ph idx="1"/>
          </p:nvPr>
        </p:nvSpPr>
        <p:spPr/>
        <p:txBody>
          <a:bodyPr>
            <a:normAutofit fontScale="85000" lnSpcReduction="20000"/>
          </a:bodyPr>
          <a:lstStyle/>
          <a:p>
            <a:r>
              <a:rPr lang="en-US" dirty="0"/>
              <a:t>In addition to putting to death immorality and covetousness, what sinful behaviors must be put off? (</a:t>
            </a:r>
            <a:r>
              <a:rPr lang="en-US" dirty="0">
                <a:hlinkClick r:id="rId4" action="ppaction://hlinksldjump"/>
              </a:rPr>
              <a:t>Col 3:8-9</a:t>
            </a:r>
            <a:r>
              <a:rPr lang="en-US" dirty="0"/>
              <a:t>)</a:t>
            </a:r>
          </a:p>
          <a:p>
            <a:r>
              <a:rPr lang="en-US" dirty="0"/>
              <a:t>What happens to those who put on the new self in Christ? (</a:t>
            </a:r>
            <a:r>
              <a:rPr lang="en-US" dirty="0">
                <a:hlinkClick r:id="rId5" action="ppaction://hlinksldjump"/>
              </a:rPr>
              <a:t>Col 3:10-11</a:t>
            </a:r>
            <a:r>
              <a:rPr lang="en-US" dirty="0"/>
              <a:t>)</a:t>
            </a:r>
          </a:p>
          <a:p>
            <a:r>
              <a:rPr lang="en-US" dirty="0"/>
              <a:t>What specific virtues does Paul admonish us to put on? (</a:t>
            </a:r>
            <a:r>
              <a:rPr lang="en-US" dirty="0">
                <a:hlinkClick r:id="rId6" action="ppaction://hlinksldjump"/>
              </a:rPr>
              <a:t>Col 3:12-13</a:t>
            </a:r>
            <a:r>
              <a:rPr lang="en-US" dirty="0"/>
              <a:t>)</a:t>
            </a:r>
          </a:p>
          <a:p>
            <a:r>
              <a:rPr lang="en-US" dirty="0"/>
              <a:t>What supreme virtue will bring the church harmony and peace? (</a:t>
            </a:r>
            <a:r>
              <a:rPr lang="en-US" dirty="0">
                <a:hlinkClick r:id="rId7" action="ppaction://hlinksldjump"/>
              </a:rPr>
              <a:t>Col 3:14-15</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Joyful Living</a:t>
            </a:r>
          </a:p>
        </p:txBody>
      </p:sp>
      <p:sp>
        <p:nvSpPr>
          <p:cNvPr id="3" name="Content Placeholder 2"/>
          <p:cNvSpPr>
            <a:spLocks noGrp="1"/>
          </p:cNvSpPr>
          <p:nvPr>
            <p:ph idx="1"/>
          </p:nvPr>
        </p:nvSpPr>
        <p:spPr/>
        <p:txBody>
          <a:bodyPr>
            <a:normAutofit/>
          </a:bodyPr>
          <a:lstStyle/>
          <a:p>
            <a:r>
              <a:rPr lang="en-US" altLang="en-US" dirty="0"/>
              <a:t>How does Paul visualize the Colossian church coming together when they put off the old and put on the new? (</a:t>
            </a:r>
            <a:r>
              <a:rPr lang="en-US" altLang="en-US" dirty="0">
                <a:hlinkClick r:id="rId4" action="ppaction://hlinksldjump"/>
              </a:rPr>
              <a:t>Col 3:16</a:t>
            </a:r>
            <a:r>
              <a:rPr lang="en-US" altLang="en-US" dirty="0"/>
              <a:t>)</a:t>
            </a:r>
          </a:p>
          <a:p>
            <a:r>
              <a:rPr lang="en-US" altLang="en-US" dirty="0"/>
              <a:t>How does Paul summarize his instruction on living the new life in Christ? (</a:t>
            </a:r>
            <a:r>
              <a:rPr lang="en-US" altLang="en-US" dirty="0">
                <a:hlinkClick r:id="rId5" action="ppaction://hlinksldjump"/>
              </a:rPr>
              <a:t>Col 3:17</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Paul sets a high standard for Christian living.  </a:t>
            </a:r>
          </a:p>
          <a:p>
            <a:r>
              <a:rPr lang="en-US" dirty="0">
                <a:effectLst>
                  <a:outerShdw blurRad="38100" dist="38100" dir="2700000" algn="tl">
                    <a:srgbClr val="000000">
                      <a:alpha val="43137"/>
                    </a:srgbClr>
                  </a:outerShdw>
                </a:effectLst>
              </a:rPr>
              <a:t>He calls all who have received Christ and been baptized to consider that the old man of sin is dead and buried and that they have been raised with Christ to live a new live in Him.</a:t>
            </a:r>
          </a:p>
          <a:p>
            <a:r>
              <a:rPr lang="en-US" dirty="0">
                <a:effectLst>
                  <a:outerShdw blurRad="38100" dist="38100" dir="2700000" algn="tl">
                    <a:srgbClr val="000000">
                      <a:alpha val="43137"/>
                    </a:srgbClr>
                  </a:outerShdw>
                </a:effectLst>
              </a:rPr>
              <a:t>We must fix our minds on the things of heaven rather than on the things of the earth.</a:t>
            </a:r>
          </a:p>
          <a:p>
            <a:r>
              <a:rPr lang="en-US" dirty="0"/>
              <a:t>We must let nothing on this earth distract us from the ultimate prize of eternal life.</a:t>
            </a:r>
          </a:p>
          <a:p>
            <a:r>
              <a:rPr lang="en-US" dirty="0">
                <a:effectLst>
                  <a:outerShdw blurRad="38100" dist="38100" dir="2700000" algn="tl">
                    <a:srgbClr val="000000">
                      <a:alpha val="43137"/>
                    </a:srgbClr>
                  </a:outerShdw>
                </a:effectLst>
              </a:rPr>
              <a:t>We must put to death the passions of the flesh for sexual immorality and the idolatry of covetousness.  This is a continuing struggle to live in the power of the Spirit rather than in the weakness of the flesh.</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We must put off the sinful use of our tongue that leads to anger, rage, malice, slander, filthy talk, and lying. </a:t>
            </a:r>
          </a:p>
          <a:p>
            <a:pPr eaLnBrk="1" hangingPunct="1">
              <a:defRPr/>
            </a:pPr>
            <a:r>
              <a:rPr lang="en-US" altLang="en-US" dirty="0"/>
              <a:t>Instead, we must put on our new nature that began when we received Christ and is being renewed as we grow more like Him. </a:t>
            </a:r>
          </a:p>
          <a:p>
            <a:pPr eaLnBrk="1" hangingPunct="1">
              <a:defRPr/>
            </a:pPr>
            <a:r>
              <a:rPr lang="en-US" altLang="en-US" dirty="0"/>
              <a:t>As God’s chosen people, Paul calls us to put on eight virtues: love, peace, patience, kindness, gentleness, humility, compassion, and forgiveness.</a:t>
            </a:r>
          </a:p>
          <a:p>
            <a:pPr eaLnBrk="1" hangingPunct="1">
              <a:defRPr/>
            </a:pPr>
            <a:r>
              <a:rPr lang="en-US" altLang="en-US" dirty="0"/>
              <a:t>Five of the eight are the same as five aspects of the fruit of the Spirit.  The remaining three are closely related: humility to gentleness, compassion to kindness, and forgiveness to love.</a:t>
            </a:r>
          </a:p>
          <a:p>
            <a:pPr eaLnBrk="1" hangingPunct="1">
              <a:defRPr/>
            </a:pPr>
            <a:r>
              <a:rPr lang="en-US" altLang="en-US" dirty="0"/>
              <a:t>Of these, the greatest virtue is agape love which bonds us to God and other believers. </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Becoming creatures of love also completes God’s plan for us by restoring us to His image.</a:t>
            </a:r>
          </a:p>
          <a:p>
            <a:pPr marL="274320" indent="-274320"/>
            <a:r>
              <a:rPr lang="en-US" dirty="0"/>
              <a:t>Paul encourages the singing of psalms and hymns and spiritual songs as we worship and encourage one another in the faith, putting Christ and the gospel at the center of our hearts.  </a:t>
            </a:r>
          </a:p>
          <a:p>
            <a:pPr marL="274320" indent="-274320"/>
            <a:r>
              <a:rPr lang="en-US" dirty="0"/>
              <a:t>Christian music is a wonderful way to keep our minds focused on heavenly things.</a:t>
            </a:r>
          </a:p>
          <a:p>
            <a:pPr marL="274320" indent="-274320"/>
            <a:r>
              <a:rPr lang="en-US" dirty="0"/>
              <a:t>Paul’s final plea summarizes his teaching in this passage: “whatever you do, in word or deed, do everything in the name of the Lord Jesus.</a:t>
            </a:r>
          </a:p>
          <a:p>
            <a:pPr marL="274320" indent="-274320"/>
            <a:r>
              <a:rPr lang="en-US" dirty="0"/>
              <a:t>Will you pray this week for the Holy Spirit to give you the love and virtues necessary to live a life that honors Christ? </a:t>
            </a:r>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1398725</TotalTime>
  <Words>5793</Words>
  <Application>Microsoft Office PowerPoint</Application>
  <PresentationFormat>On-screen Show (4:3)</PresentationFormat>
  <Paragraphs>343</Paragraphs>
  <Slides>20</Slides>
  <Notes>19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20</vt:i4>
      </vt:variant>
    </vt:vector>
  </HeadingPairs>
  <TitlesOfParts>
    <vt:vector size="30" baseType="lpstr">
      <vt:lpstr>Arial</vt: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Colossians 3:14 NKJV</vt:lpstr>
      <vt:lpstr>Overview</vt:lpstr>
      <vt:lpstr>Flesh or Spirit</vt:lpstr>
      <vt:lpstr>Putting Off &amp; Putting On</vt:lpstr>
      <vt:lpstr>Joyful Living</vt:lpstr>
      <vt:lpstr>Summary</vt:lpstr>
      <vt:lpstr>Summary</vt:lpstr>
      <vt:lpstr>Summary</vt:lpstr>
      <vt:lpstr>PowerPoint Presentation</vt:lpstr>
      <vt:lpstr>1 Corinthians 13:4-8a NIV</vt:lpstr>
      <vt:lpstr>Colossians 3:1-2 ESV</vt:lpstr>
      <vt:lpstr>Colossians 3:3-4 ESV</vt:lpstr>
      <vt:lpstr>Colossians 3:5-7 ESV</vt:lpstr>
      <vt:lpstr>Colossians 3:8-9 NIV</vt:lpstr>
      <vt:lpstr>Colossians 3:10-11 ESV</vt:lpstr>
      <vt:lpstr>Colossians 3:12-13 NIV</vt:lpstr>
      <vt:lpstr>Colossians 3:14-15 ESV</vt:lpstr>
      <vt:lpstr>Colossians 3:16 ESV</vt:lpstr>
      <vt:lpstr>Colossians 3:17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 Living with Christ</dc:title>
  <dc:subject>Uniting Heaven and Earth: Christ in Philippians and Colossians</dc:subject>
  <dc:creator>Kenneth J. McNulty</dc:creator>
  <cp:lastModifiedBy>Kenneth McNulty</cp:lastModifiedBy>
  <cp:revision>23473</cp:revision>
  <cp:lastPrinted>2016-06-03T16:02:10Z</cp:lastPrinted>
  <dcterms:created xsi:type="dcterms:W3CDTF">2005-09-30T23:50:48Z</dcterms:created>
  <dcterms:modified xsi:type="dcterms:W3CDTF">2026-03-13T05:29:30Z</dcterms:modified>
  <cp:category>Bible Book</cp:category>
</cp:coreProperties>
</file>