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565" r:id="rId1"/>
    <p:sldMasterId id="2147486578" r:id="rId2"/>
    <p:sldMasterId id="2147486599" r:id="rId3"/>
    <p:sldMasterId id="2147486605" r:id="rId4"/>
    <p:sldMasterId id="2147486611" r:id="rId5"/>
    <p:sldMasterId id="2147486617" r:id="rId6"/>
  </p:sldMasterIdLst>
  <p:notesMasterIdLst>
    <p:notesMasterId r:id="rId26"/>
  </p:notesMasterIdLst>
  <p:handoutMasterIdLst>
    <p:handoutMasterId r:id="rId27"/>
  </p:handoutMasterIdLst>
  <p:sldIdLst>
    <p:sldId id="3170" r:id="rId7"/>
    <p:sldId id="2375" r:id="rId8"/>
    <p:sldId id="3171" r:id="rId9"/>
    <p:sldId id="2250" r:id="rId10"/>
    <p:sldId id="2811" r:id="rId11"/>
    <p:sldId id="1100" r:id="rId12"/>
    <p:sldId id="3159" r:id="rId13"/>
    <p:sldId id="3160" r:id="rId14"/>
    <p:sldId id="3176" r:id="rId15"/>
    <p:sldId id="3118" r:id="rId16"/>
    <p:sldId id="2289" r:id="rId17"/>
    <p:sldId id="2366" r:id="rId18"/>
    <p:sldId id="3186" r:id="rId19"/>
    <p:sldId id="1853" r:id="rId20"/>
    <p:sldId id="3187" r:id="rId21"/>
    <p:sldId id="2880" r:id="rId22"/>
    <p:sldId id="1216" r:id="rId23"/>
    <p:sldId id="3188" r:id="rId24"/>
    <p:sldId id="3189" r:id="rId25"/>
  </p:sldIdLst>
  <p:sldSz cx="9144000" cy="6858000" type="screen4x3"/>
  <p:notesSz cx="7102475" cy="9388475"/>
  <p:defaultTextStyle>
    <a:defPPr>
      <a:defRPr lang="en-US"/>
    </a:defPPr>
    <a:lvl1pPr algn="l" rtl="0" fontAlgn="base">
      <a:spcBef>
        <a:spcPct val="0"/>
      </a:spcBef>
      <a:spcAft>
        <a:spcPct val="0"/>
      </a:spcAft>
      <a:defRPr kern="1200">
        <a:solidFill>
          <a:schemeClr val="folHlink"/>
        </a:solidFill>
        <a:latin typeface="Arial" charset="0"/>
        <a:ea typeface="+mn-ea"/>
        <a:cs typeface="Arial" charset="0"/>
      </a:defRPr>
    </a:lvl1pPr>
    <a:lvl2pPr marL="457200" algn="l" rtl="0" fontAlgn="base">
      <a:spcBef>
        <a:spcPct val="0"/>
      </a:spcBef>
      <a:spcAft>
        <a:spcPct val="0"/>
      </a:spcAft>
      <a:defRPr kern="1200">
        <a:solidFill>
          <a:schemeClr val="folHlink"/>
        </a:solidFill>
        <a:latin typeface="Arial" charset="0"/>
        <a:ea typeface="+mn-ea"/>
        <a:cs typeface="Arial" charset="0"/>
      </a:defRPr>
    </a:lvl2pPr>
    <a:lvl3pPr marL="914400" algn="l" rtl="0" fontAlgn="base">
      <a:spcBef>
        <a:spcPct val="0"/>
      </a:spcBef>
      <a:spcAft>
        <a:spcPct val="0"/>
      </a:spcAft>
      <a:defRPr kern="1200">
        <a:solidFill>
          <a:schemeClr val="folHlink"/>
        </a:solidFill>
        <a:latin typeface="Arial" charset="0"/>
        <a:ea typeface="+mn-ea"/>
        <a:cs typeface="Arial" charset="0"/>
      </a:defRPr>
    </a:lvl3pPr>
    <a:lvl4pPr marL="1371600" algn="l" rtl="0" fontAlgn="base">
      <a:spcBef>
        <a:spcPct val="0"/>
      </a:spcBef>
      <a:spcAft>
        <a:spcPct val="0"/>
      </a:spcAft>
      <a:defRPr kern="1200">
        <a:solidFill>
          <a:schemeClr val="folHlink"/>
        </a:solidFill>
        <a:latin typeface="Arial" charset="0"/>
        <a:ea typeface="+mn-ea"/>
        <a:cs typeface="Arial" charset="0"/>
      </a:defRPr>
    </a:lvl4pPr>
    <a:lvl5pPr marL="1828800" algn="l" rtl="0" fontAlgn="base">
      <a:spcBef>
        <a:spcPct val="0"/>
      </a:spcBef>
      <a:spcAft>
        <a:spcPct val="0"/>
      </a:spcAft>
      <a:defRPr kern="1200">
        <a:solidFill>
          <a:schemeClr val="folHlink"/>
        </a:solidFill>
        <a:latin typeface="Arial" charset="0"/>
        <a:ea typeface="+mn-ea"/>
        <a:cs typeface="Arial" charset="0"/>
      </a:defRPr>
    </a:lvl5pPr>
    <a:lvl6pPr marL="2286000" algn="l" defTabSz="914400" rtl="0" eaLnBrk="1" latinLnBrk="0" hangingPunct="1">
      <a:defRPr kern="1200">
        <a:solidFill>
          <a:schemeClr val="folHlink"/>
        </a:solidFill>
        <a:latin typeface="Arial" charset="0"/>
        <a:ea typeface="+mn-ea"/>
        <a:cs typeface="Arial" charset="0"/>
      </a:defRPr>
    </a:lvl6pPr>
    <a:lvl7pPr marL="2743200" algn="l" defTabSz="914400" rtl="0" eaLnBrk="1" latinLnBrk="0" hangingPunct="1">
      <a:defRPr kern="1200">
        <a:solidFill>
          <a:schemeClr val="folHlink"/>
        </a:solidFill>
        <a:latin typeface="Arial" charset="0"/>
        <a:ea typeface="+mn-ea"/>
        <a:cs typeface="Arial" charset="0"/>
      </a:defRPr>
    </a:lvl7pPr>
    <a:lvl8pPr marL="3200400" algn="l" defTabSz="914400" rtl="0" eaLnBrk="1" latinLnBrk="0" hangingPunct="1">
      <a:defRPr kern="1200">
        <a:solidFill>
          <a:schemeClr val="folHlink"/>
        </a:solidFill>
        <a:latin typeface="Arial" charset="0"/>
        <a:ea typeface="+mn-ea"/>
        <a:cs typeface="Arial" charset="0"/>
      </a:defRPr>
    </a:lvl8pPr>
    <a:lvl9pPr marL="3657600" algn="l" defTabSz="914400" rtl="0" eaLnBrk="1" latinLnBrk="0" hangingPunct="1">
      <a:defRPr kern="1200">
        <a:solidFill>
          <a:schemeClr val="folHlink"/>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neth McNulty" initials="KM" lastIdx="2" clrIdx="0">
    <p:extLst>
      <p:ext uri="{19B8F6BF-5375-455C-9EA6-DF929625EA0E}">
        <p15:presenceInfo xmlns:p15="http://schemas.microsoft.com/office/powerpoint/2012/main" userId="6299ae2126c195a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65" autoAdjust="0"/>
    <p:restoredTop sz="62453" autoAdjust="0"/>
  </p:normalViewPr>
  <p:slideViewPr>
    <p:cSldViewPr>
      <p:cViewPr varScale="1">
        <p:scale>
          <a:sx n="53" d="100"/>
          <a:sy n="53" d="100"/>
        </p:scale>
        <p:origin x="1733" y="53"/>
      </p:cViewPr>
      <p:guideLst>
        <p:guide orient="horz" pos="2160"/>
        <p:guide pos="2880"/>
      </p:guideLst>
    </p:cSldViewPr>
  </p:slideViewPr>
  <p:outlineViewPr>
    <p:cViewPr>
      <p:scale>
        <a:sx n="33" d="100"/>
        <a:sy n="33" d="100"/>
      </p:scale>
      <p:origin x="0" y="-9269"/>
    </p:cViewPr>
  </p:outlineViewPr>
  <p:notesTextViewPr>
    <p:cViewPr>
      <p:scale>
        <a:sx n="200" d="100"/>
        <a:sy n="200" d="100"/>
      </p:scale>
      <p:origin x="0" y="0"/>
    </p:cViewPr>
  </p:notesTextViewPr>
  <p:sorterViewPr>
    <p:cViewPr>
      <p:scale>
        <a:sx n="75" d="100"/>
        <a:sy n="75" d="100"/>
      </p:scale>
      <p:origin x="0" y="0"/>
    </p:cViewPr>
  </p:sorterViewPr>
  <p:notesViewPr>
    <p:cSldViewPr>
      <p:cViewPr varScale="1">
        <p:scale>
          <a:sx n="63" d="100"/>
          <a:sy n="63" d="100"/>
        </p:scale>
        <p:origin x="3158" y="67"/>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6D812D-51F5-4FE5-A4A1-470FB017C6E3}"/>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E5ADB5A-D5F8-451A-BB34-B2E545868C1B}"/>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F929DFDA-FA1E-40FF-9956-D234420C2A14}" type="datetimeFigureOut">
              <a:rPr lang="en-US" smtClean="0"/>
              <a:t>2/27/2026</a:t>
            </a:fld>
            <a:endParaRPr lang="en-US" dirty="0"/>
          </a:p>
        </p:txBody>
      </p:sp>
      <p:sp>
        <p:nvSpPr>
          <p:cNvPr id="4" name="Footer Placeholder 3">
            <a:extLst>
              <a:ext uri="{FF2B5EF4-FFF2-40B4-BE49-F238E27FC236}">
                <a16:creationId xmlns:a16="http://schemas.microsoft.com/office/drawing/2014/main" id="{8D05B59C-FED4-4A56-80F0-C76A98CB748E}"/>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CAAB61-4088-4F01-8AA0-695C9223DD7F}"/>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06CE996A-FB27-4801-A8E7-9EF22DFC39D1}" type="slidenum">
              <a:rPr lang="en-US" smtClean="0"/>
              <a:t>‹#›</a:t>
            </a:fld>
            <a:endParaRPr lang="en-US" dirty="0"/>
          </a:p>
        </p:txBody>
      </p:sp>
    </p:spTree>
    <p:extLst>
      <p:ext uri="{BB962C8B-B14F-4D97-AF65-F5344CB8AC3E}">
        <p14:creationId xmlns:p14="http://schemas.microsoft.com/office/powerpoint/2010/main" val="2208894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39" name="Rectangle 3"/>
          <p:cNvSpPr>
            <a:spLocks noGrp="1" noChangeArrowheads="1"/>
          </p:cNvSpPr>
          <p:nvPr>
            <p:ph type="dt" idx="1"/>
          </p:nvPr>
        </p:nvSpPr>
        <p:spPr bwMode="auto">
          <a:xfrm>
            <a:off x="4023092"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lgn="r">
              <a:defRPr sz="1200">
                <a:solidFill>
                  <a:schemeClr val="tx1"/>
                </a:solidFill>
                <a:latin typeface="Arial" charset="0"/>
                <a:cs typeface="+mn-cs"/>
              </a:defRPr>
            </a:lvl1pPr>
          </a:lstStyle>
          <a:p>
            <a:pPr>
              <a:defRPr/>
            </a:pPr>
            <a:endParaRPr lang="en-US" dirty="0"/>
          </a:p>
        </p:txBody>
      </p:sp>
      <p:sp>
        <p:nvSpPr>
          <p:cNvPr id="32772"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342" name="Rectangle 6"/>
          <p:cNvSpPr>
            <a:spLocks noGrp="1" noChangeArrowheads="1"/>
          </p:cNvSpPr>
          <p:nvPr>
            <p:ph type="ftr" sz="quarter" idx="4"/>
          </p:nvPr>
        </p:nvSpPr>
        <p:spPr bwMode="auto">
          <a:xfrm>
            <a:off x="0"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43" name="Rectangle 7"/>
          <p:cNvSpPr>
            <a:spLocks noGrp="1" noChangeArrowheads="1"/>
          </p:cNvSpPr>
          <p:nvPr>
            <p:ph type="sldNum" sz="quarter" idx="5"/>
          </p:nvPr>
        </p:nvSpPr>
        <p:spPr bwMode="auto">
          <a:xfrm>
            <a:off x="4023092"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r">
              <a:defRPr sz="1200">
                <a:solidFill>
                  <a:schemeClr val="tx1"/>
                </a:solidFill>
                <a:latin typeface="Arial" charset="0"/>
                <a:cs typeface="+mn-cs"/>
              </a:defRPr>
            </a:lvl1pPr>
          </a:lstStyle>
          <a:p>
            <a:pPr>
              <a:defRPr/>
            </a:pPr>
            <a:fld id="{8FA03DF1-0740-4641-8846-A13960E4BC68}" type="slidenum">
              <a:rPr lang="en-US"/>
              <a:pPr>
                <a:defRPr/>
              </a:pPr>
              <a:t>‹#›</a:t>
            </a:fld>
            <a:endParaRPr lang="en-US" dirty="0"/>
          </a:p>
        </p:txBody>
      </p:sp>
    </p:spTree>
    <p:extLst>
      <p:ext uri="{BB962C8B-B14F-4D97-AF65-F5344CB8AC3E}">
        <p14:creationId xmlns:p14="http://schemas.microsoft.com/office/powerpoint/2010/main" val="17698823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a:t>
            </a:fld>
            <a:endParaRPr lang="en-US" dirty="0"/>
          </a:p>
        </p:txBody>
      </p:sp>
    </p:spTree>
    <p:extLst>
      <p:ext uri="{BB962C8B-B14F-4D97-AF65-F5344CB8AC3E}">
        <p14:creationId xmlns:p14="http://schemas.microsoft.com/office/powerpoint/2010/main" val="147796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51E29C-3492-4592-BAF5-E15E42D92373}"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741826" name="Rectangle 2"/>
          <p:cNvSpPr>
            <a:spLocks noGrp="1" noRot="1" noChangeAspect="1" noChangeArrowheads="1" noTextEdit="1"/>
          </p:cNvSpPr>
          <p:nvPr>
            <p:ph type="sldImg"/>
          </p:nvPr>
        </p:nvSpPr>
        <p:spPr>
          <a:ln/>
        </p:spPr>
      </p:sp>
      <p:sp>
        <p:nvSpPr>
          <p:cNvPr id="1741827" name="Rectangle 3"/>
          <p:cNvSpPr>
            <a:spLocks noGrp="1" noChangeArrowheads="1"/>
          </p:cNvSpPr>
          <p:nvPr>
            <p:ph type="body" idx="1"/>
          </p:nvPr>
        </p:nvSpPr>
        <p:spPr/>
        <p:txBody>
          <a:bodyPr/>
          <a:lstStyle/>
          <a:p>
            <a:pPr marL="274320" indent="-274320"/>
            <a:r>
              <a:rPr lang="en-US" sz="1000" b="1" i="0" dirty="0"/>
              <a:t>Q1:  How does Paul describe our condition apart from Christ?</a:t>
            </a:r>
          </a:p>
          <a:p>
            <a:pPr marL="274320" indent="-274320"/>
            <a:r>
              <a:rPr lang="en-US" sz="1000" b="0" i="0" dirty="0"/>
              <a:t>1.  Before we came to Jesus we were alienated from God.</a:t>
            </a:r>
          </a:p>
          <a:p>
            <a:pPr marL="274320" indent="-274320"/>
            <a:r>
              <a:rPr lang="en-US" sz="1000" b="0" i="0" dirty="0"/>
              <a:t>2.  We were separated from Him by our sins.</a:t>
            </a:r>
          </a:p>
          <a:p>
            <a:pPr marL="274320" indent="-274320"/>
            <a:r>
              <a:rPr lang="en-US" sz="1000" b="0" i="0" dirty="0"/>
              <a:t>3.  We loved the world and the things of the world.</a:t>
            </a:r>
          </a:p>
          <a:p>
            <a:pPr marL="274320" indent="-274320"/>
            <a:r>
              <a:rPr lang="en-US" sz="1000" b="0" i="0" dirty="0"/>
              <a:t>4.  We had carnal minds as Paul describes in Romans 8</a:t>
            </a:r>
          </a:p>
          <a:p>
            <a:pPr marL="274320" indent="-274320"/>
            <a:r>
              <a:rPr lang="en-US" sz="1000" b="1" i="0" dirty="0"/>
              <a:t>Romans 8:7-8 ESV </a:t>
            </a:r>
            <a:r>
              <a:rPr lang="en-US" sz="1000" b="0" i="0" dirty="0"/>
              <a:t>- For the mind that is set on the flesh is hostile to God, for it does not submit to God's law; indeed, it cannot. 8 Those who are in the flesh cannot please God.</a:t>
            </a:r>
          </a:p>
          <a:p>
            <a:pPr marL="274320" indent="-274320"/>
            <a:r>
              <a:rPr lang="en-US" sz="1000" b="0" i="0" dirty="0"/>
              <a:t>5.  Before we came to Christ, we were hostile to God, enemies, so to speak, doing what was evil to please the passions of the flesh.</a:t>
            </a:r>
          </a:p>
          <a:p>
            <a:pPr marL="274320" indent="-274320"/>
            <a:r>
              <a:rPr lang="en-US" sz="1000" b="0" i="0" dirty="0"/>
              <a:t>6.  Who knows where we would be now but for the grace of God?</a:t>
            </a:r>
          </a:p>
          <a:p>
            <a:pPr marL="274320" indent="-274320"/>
            <a:r>
              <a:rPr lang="en-US" sz="1000" b="0" i="0" dirty="0"/>
              <a:t>7.  The apostle John reminds us:</a:t>
            </a:r>
          </a:p>
          <a:p>
            <a:pPr marL="274320" indent="-274320"/>
            <a:r>
              <a:rPr lang="en-US" sz="1000" b="1" i="0" dirty="0"/>
              <a:t>1 John 2:15-17 KJV</a:t>
            </a:r>
            <a:r>
              <a:rPr lang="en-US" sz="1000" b="0" i="0" dirty="0"/>
              <a:t> - 15 Love not the world, neither the things that are in the world. If any man love the world, the love of the Father is not in him. 16 For all that is in the world, the lust of the flesh, and the lust of the eyes, and the pride of life, is not of the Father, but is of the world. 17 And the world </a:t>
            </a:r>
            <a:r>
              <a:rPr lang="en-US" sz="1000" b="0" i="0" dirty="0" err="1"/>
              <a:t>passeth</a:t>
            </a:r>
            <a:r>
              <a:rPr lang="en-US" sz="1000" b="0" i="0" dirty="0"/>
              <a:t> away, and the lust thereof: but he that doeth the will of God </a:t>
            </a:r>
            <a:r>
              <a:rPr lang="en-US" sz="1000" b="0" i="0" dirty="0" err="1"/>
              <a:t>abideth</a:t>
            </a:r>
            <a:r>
              <a:rPr lang="en-US" sz="1000" b="0" i="0" dirty="0"/>
              <a:t> for ever.</a:t>
            </a:r>
          </a:p>
          <a:p>
            <a:pPr marL="274320" indent="-274320"/>
            <a:r>
              <a:rPr lang="en-US" sz="1000" b="0" i="0" dirty="0"/>
              <a:t>8.  Since we have been redeemed, let us make every effort to turn our backs on the world and the pleasures it offers us, and choose instead to love the Lord our God with all our hearts.</a:t>
            </a:r>
          </a:p>
        </p:txBody>
      </p:sp>
    </p:spTree>
    <p:extLst>
      <p:ext uri="{BB962C8B-B14F-4D97-AF65-F5344CB8AC3E}">
        <p14:creationId xmlns:p14="http://schemas.microsoft.com/office/powerpoint/2010/main" val="109586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51E29C-3492-4592-BAF5-E15E42D92373}"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741826" name="Rectangle 2"/>
          <p:cNvSpPr>
            <a:spLocks noGrp="1" noRot="1" noChangeAspect="1" noChangeArrowheads="1" noTextEdit="1"/>
          </p:cNvSpPr>
          <p:nvPr>
            <p:ph type="sldImg"/>
          </p:nvPr>
        </p:nvSpPr>
        <p:spPr>
          <a:ln/>
        </p:spPr>
      </p:sp>
      <p:sp>
        <p:nvSpPr>
          <p:cNvPr id="1741827" name="Rectangle 3"/>
          <p:cNvSpPr>
            <a:spLocks noGrp="1" noChangeArrowheads="1"/>
          </p:cNvSpPr>
          <p:nvPr>
            <p:ph type="body" idx="1"/>
          </p:nvPr>
        </p:nvSpPr>
        <p:spPr/>
        <p:txBody>
          <a:bodyPr/>
          <a:lstStyle/>
          <a:p>
            <a:pPr marL="274320" indent="-274320"/>
            <a:r>
              <a:rPr lang="en-US" sz="1000" b="1" i="0" dirty="0"/>
              <a:t>Q1:  What has happened to the Colossian believers that were alienated from God?</a:t>
            </a:r>
          </a:p>
          <a:p>
            <a:pPr marL="274320" indent="-274320"/>
            <a:r>
              <a:rPr lang="en-US" dirty="0"/>
              <a:t>1.  They have been reconciled.</a:t>
            </a:r>
          </a:p>
          <a:p>
            <a:pPr marL="274320" indent="-274320"/>
            <a:r>
              <a:rPr lang="en-US" dirty="0"/>
              <a:t>2.  They have been brought back together with God, no longer separated from God by their sin but accepted.</a:t>
            </a:r>
          </a:p>
          <a:p>
            <a:pPr marL="274320" indent="-274320"/>
            <a:endParaRPr lang="en-US" dirty="0"/>
          </a:p>
          <a:p>
            <a:pPr marL="274320" indent="-274320"/>
            <a:r>
              <a:rPr lang="en-US" b="1" dirty="0"/>
              <a:t>Q2: Who reconciled them to God?  Who gets the credit for this change of status?</a:t>
            </a:r>
          </a:p>
          <a:p>
            <a:pPr marL="274320" indent="-274320"/>
            <a:r>
              <a:rPr lang="en-US" dirty="0"/>
              <a:t>1.  It is God.</a:t>
            </a:r>
          </a:p>
          <a:p>
            <a:pPr marL="274320" indent="-274320"/>
            <a:r>
              <a:rPr lang="en-US" dirty="0"/>
              <a:t>2.  Verse 22 says, “But now He [God] has reconciled you.”</a:t>
            </a:r>
          </a:p>
          <a:p>
            <a:pPr marL="274320" indent="-274320"/>
            <a:endParaRPr lang="en-US" dirty="0"/>
          </a:p>
          <a:p>
            <a:pPr marL="274320" indent="-274320"/>
            <a:r>
              <a:rPr lang="en-US" b="1" dirty="0"/>
              <a:t>Q3:  How did God bring about this reconciliation?</a:t>
            </a:r>
          </a:p>
          <a:p>
            <a:pPr marL="274320" indent="-274320"/>
            <a:r>
              <a:rPr lang="en-US" dirty="0"/>
              <a:t>1.  He did it through Christ’s physical death on the cross.</a:t>
            </a:r>
          </a:p>
          <a:p>
            <a:pPr marL="274320" indent="-274320"/>
            <a:r>
              <a:rPr lang="en-US" dirty="0"/>
              <a:t>2.  As we discussed in our memory text, God placed their sin to Christ’s account and placed the righteousness of Christ to their account.</a:t>
            </a:r>
          </a:p>
          <a:p>
            <a:pPr marL="274320" indent="-274320"/>
            <a:r>
              <a:rPr lang="en-US" dirty="0"/>
              <a:t>3.  Because Christ died for their sins, they can be forgiven when they trust in Jesus, repent, confess, and ask forgiveness.</a:t>
            </a:r>
          </a:p>
          <a:p>
            <a:pPr marL="274320" indent="-274320"/>
            <a:r>
              <a:rPr lang="en-US" dirty="0"/>
              <a:t>4.  And as the apostle John reminds us:</a:t>
            </a:r>
          </a:p>
          <a:p>
            <a:pPr marL="274320" indent="-274320"/>
            <a:r>
              <a:rPr lang="en-US" b="1" dirty="0"/>
              <a:t>1 John 1:7 KJV </a:t>
            </a:r>
            <a:r>
              <a:rPr lang="en-US" dirty="0"/>
              <a:t>- …the blood of Jesus Christ his Son </a:t>
            </a:r>
            <a:r>
              <a:rPr lang="en-US" dirty="0" err="1"/>
              <a:t>cleanseth</a:t>
            </a:r>
            <a:r>
              <a:rPr lang="en-US" dirty="0"/>
              <a:t> us from all sin.</a:t>
            </a:r>
          </a:p>
          <a:p>
            <a:pPr marL="274320" indent="-274320"/>
            <a:endParaRPr lang="en-US" dirty="0"/>
          </a:p>
          <a:p>
            <a:pPr marL="274320" indent="-274320"/>
            <a:r>
              <a:rPr lang="en-US" b="1" dirty="0"/>
              <a:t>Q4: How does Paul describe our condition when we are cleansed from all sin?</a:t>
            </a:r>
          </a:p>
          <a:p>
            <a:pPr marL="274320" indent="-274320"/>
            <a:r>
              <a:rPr lang="en-US" dirty="0"/>
              <a:t>1.  We are holy in God’s sight.</a:t>
            </a:r>
          </a:p>
          <a:p>
            <a:pPr marL="274320" indent="-274320"/>
            <a:r>
              <a:rPr lang="en-US" dirty="0"/>
              <a:t>2.  We are without blemish.</a:t>
            </a:r>
          </a:p>
          <a:p>
            <a:pPr marL="274320" indent="-274320"/>
            <a:r>
              <a:rPr lang="en-US" dirty="0"/>
              <a:t>3.  We cannot be accused of any sin.</a:t>
            </a:r>
          </a:p>
          <a:p>
            <a:pPr marL="274320" indent="-274320"/>
            <a:r>
              <a:rPr lang="en-US" dirty="0"/>
              <a:t>4.  We are blameless.</a:t>
            </a:r>
          </a:p>
          <a:p>
            <a:pPr marL="274320" indent="-274320"/>
            <a:r>
              <a:rPr lang="en-US" dirty="0"/>
              <a:t>5.  God sees us through the righteousness of Christ.</a:t>
            </a:r>
          </a:p>
          <a:p>
            <a:pPr marL="274320" indent="-274320"/>
            <a:r>
              <a:rPr lang="en-US" dirty="0"/>
              <a:t>6.  As Jesus related in the parable of the wedding feast, we must all be clothed in the robe provided by the groom in order to attend the wedding supper of the Lamb in heaven.</a:t>
            </a:r>
          </a:p>
          <a:p>
            <a:pPr marL="274320" indent="-274320"/>
            <a:r>
              <a:rPr lang="en-US" dirty="0"/>
              <a:t>7.  Let’s make sure we are wearing that robe even now by trusting in the shed blood of Jesus for the forgiveness of our sins.</a:t>
            </a:r>
          </a:p>
        </p:txBody>
      </p:sp>
    </p:spTree>
    <p:extLst>
      <p:ext uri="{BB962C8B-B14F-4D97-AF65-F5344CB8AC3E}">
        <p14:creationId xmlns:p14="http://schemas.microsoft.com/office/powerpoint/2010/main" val="2583441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274320" indent="-274320"/>
                <a:r>
                  <a:rPr lang="en-US" b="1" dirty="0"/>
                  <a:t>Q1:  What condition does Paul give here for being holy and blameless in God’s sight?</a:t>
                </a:r>
              </a:p>
              <a:p>
                <a:pPr marL="274320" indent="-274320"/>
                <a:r>
                  <a:rPr lang="en-US" b="0" dirty="0"/>
                  <a:t>1.  IF you continue in the faith, stable and steadfast, not shifting from the hope of the gospel that you heard.</a:t>
                </a:r>
              </a:p>
              <a:p>
                <a:pPr marL="274320" indent="-274320"/>
                <a:r>
                  <a:rPr lang="en-US" b="0" dirty="0"/>
                  <a:t>2.  Here Paul calls the gospel that he preaches “the faith.”</a:t>
                </a:r>
              </a:p>
              <a:p>
                <a:pPr marL="274320" indent="-274320"/>
                <a:r>
                  <a:rPr lang="en-US" b="0" dirty="0"/>
                  <a:t>3.  And, of course, the gospel is the good news of salvation in Jesus Christ by trusting Him as a living Person for the forgiveness of our sins.</a:t>
                </a:r>
              </a:p>
              <a:p>
                <a:pPr marL="274320" indent="-274320"/>
                <a:r>
                  <a:rPr lang="en-US" b="0" dirty="0"/>
                  <a:t>4.  The message of the NT is the faith of Jesus or the testimony of Jesus, that Christ is our righteousness.</a:t>
                </a:r>
              </a:p>
              <a:p>
                <a:pPr marL="274320" indent="-274320"/>
                <a:r>
                  <a:rPr lang="en-US" b="0" dirty="0"/>
                  <a:t>6.  Paul is uncompromising on the gospel of righteousness by faith.</a:t>
                </a:r>
              </a:p>
              <a:p>
                <a:pPr marL="274320" indent="-274320"/>
                <a:r>
                  <a:rPr lang="en-US" b="0" dirty="0"/>
                  <a:t>7.  To the Galatians he wrote:</a:t>
                </a:r>
              </a:p>
              <a:p>
                <a:pPr marL="274320" indent="-274320"/>
                <a:r>
                  <a:rPr lang="en-US" b="1" dirty="0"/>
                  <a:t>Galatians 1:8 ESV </a:t>
                </a:r>
                <a:r>
                  <a:rPr lang="en-US" b="0" dirty="0"/>
                  <a:t>- But even if we or an angel from heaven should preach to you a gospel contrary to the one we preached to you, let him be accursed.</a:t>
                </a:r>
              </a:p>
              <a:p>
                <a:pPr marL="274320" indent="-274320"/>
                <a:r>
                  <a:rPr lang="en-US" b="0" dirty="0"/>
                  <a:t>8.  Paul insists that we need to continue to believe the gospel and it needs to be the correct gospel.</a:t>
                </a:r>
              </a:p>
              <a:p>
                <a:pPr marL="274320" indent="-274320"/>
                <a:endParaRPr lang="en-US" b="0" dirty="0"/>
              </a:p>
              <a:p>
                <a:pPr marL="274320" indent="-274320"/>
                <a:r>
                  <a:rPr lang="en-US" b="1" dirty="0"/>
                  <a:t>Q2: What can we conclude form this verse about the doctrine of once saved always saved, taught by many evangelical churches?</a:t>
                </a:r>
              </a:p>
              <a:p>
                <a:pPr marL="274320" indent="-274320"/>
                <a:r>
                  <a:rPr lang="en-US" b="0" dirty="0"/>
                  <a:t>1.  This is the idea that if you once trust Jesus as your Savior, you cannot change your mind.</a:t>
                </a:r>
              </a:p>
              <a:p>
                <a:pPr marL="274320" indent="-274320"/>
                <a:r>
                  <a:rPr lang="en-US" b="0" dirty="0"/>
                  <a:t>2.  This is a leftover doctrine of Calvinism or predestination.</a:t>
                </a:r>
              </a:p>
              <a:p>
                <a:pPr marL="274320" indent="-274320"/>
                <a:r>
                  <a:rPr lang="en-US" b="0" dirty="0"/>
                  <a:t>3.  The idea is that God elects some to be saved and others to be lost.</a:t>
                </a:r>
              </a:p>
              <a:p>
                <a:pPr marL="274320" indent="-274320"/>
                <a:r>
                  <a:rPr lang="en-US" b="0" dirty="0"/>
                  <a:t>4.  If you are part of the elect that is to be saved, you cannot choose to be lost by renouncing your faith in Christ.</a:t>
                </a:r>
              </a:p>
              <a:p>
                <a:pPr marL="274320" indent="-274320"/>
                <a:r>
                  <a:rPr lang="en-US" b="0" dirty="0"/>
                  <a:t>5.  But the “IF” of this verse clearly holds out the possibility that you can choose not to continue in the faith.</a:t>
                </a:r>
              </a:p>
              <a:p>
                <a:pPr marL="274320" indent="-274320"/>
                <a:r>
                  <a:rPr lang="en-US" b="0" dirty="0"/>
                  <a:t>6.  In that case you are not holy and blameless but responsible for your own sins.</a:t>
                </a:r>
              </a:p>
              <a:p>
                <a:pPr marL="274320" indent="-274320"/>
                <a:r>
                  <a:rPr lang="en-US" b="0" dirty="0"/>
                  <a:t>7.  If Once Saved, Always Saved were true there would be no such thing as apostasy.</a:t>
                </a:r>
              </a:p>
              <a:p>
                <a:pPr marL="274320" indent="-274320"/>
                <a:r>
                  <a:rPr lang="en-US" b="0" dirty="0"/>
                  <a:t>8.  And the Bible clearly teaches that apostasy is possible.</a:t>
                </a:r>
              </a:p>
              <a:p>
                <a:pPr marL="274320" indent="-274320"/>
                <a:r>
                  <a:rPr lang="en-US" b="0" dirty="0"/>
                  <a:t>9.  Another verse that comes to mind is found in 1 Corinthians 15 where </a:t>
                </a:r>
                <a:r>
                  <a:rPr lang="en-US" b="0" dirty="0" err="1"/>
                  <a:t>paul</a:t>
                </a:r>
                <a:r>
                  <a:rPr lang="en-US" b="0" dirty="0"/>
                  <a:t> defines the gospel.</a:t>
                </a:r>
              </a:p>
              <a:p>
                <a:pPr marL="274320" indent="-274320"/>
                <a:r>
                  <a:rPr lang="en-US" b="0" dirty="0"/>
                  <a:t>10. Let’s look at those verses on the next slide.</a:t>
                </a:r>
              </a:p>
              <a:p>
                <a:pPr marL="274320" indent="-274320"/>
                <a:r>
                  <a:rPr lang="en-US" b="0" dirty="0"/>
                  <a:t>[Go to next slide.]</a:t>
                </a:r>
              </a:p>
              <a:p>
                <a:pPr marL="274320" indent="-274320"/>
                <a:endParaRPr lang="en-US" b="0" dirty="0"/>
              </a:p>
              <a:p>
                <a:pPr marL="274320" indent="-274320"/>
                <a:r>
                  <a:rPr lang="en-US" b="0" dirty="0"/>
                  <a:t>[Return here.]</a:t>
                </a:r>
              </a:p>
              <a:p>
                <a:pPr marL="274320" indent="-274320"/>
                <a:r>
                  <a:rPr lang="en-US" b="1" dirty="0"/>
                  <a:t>Q3: What do you think Paul means by saying that the gospel has been proclaimed in all creation under heaven?</a:t>
                </a:r>
                <a:r>
                  <a:rPr lang="en-US" b="0" dirty="0"/>
                  <a:t>  [read ending of verse again.]</a:t>
                </a:r>
              </a:p>
              <a:p>
                <a:pPr marL="274320" indent="-274320"/>
                <a:r>
                  <a:rPr lang="en-US" b="0" dirty="0"/>
                  <a:t>1.  Based on Paul’s writings in other letters, it is clear that he did not intend this statement to be taken in the literal sense.</a:t>
                </a:r>
              </a:p>
              <a:p>
                <a:pPr marL="274320" indent="-274320"/>
                <a:r>
                  <a:rPr lang="en-US" b="0" dirty="0"/>
                  <a:t>2.  In Romans 15, Paul expresses a desire to take the gospel to Spain, so it is clear that the gospel had not yet gone everywhere.</a:t>
                </a:r>
              </a:p>
              <a:p>
                <a:pPr marL="274320" indent="-274320"/>
                <a:r>
                  <a:rPr lang="en-US" b="0" dirty="0"/>
                  <a:t>3.  Perhaps this is exaggeration, called hyperbole, and not intended to be taken literally.</a:t>
                </a:r>
              </a:p>
              <a:p>
                <a:pPr marL="274320" indent="-274320"/>
                <a:r>
                  <a:rPr lang="en-US" b="0" dirty="0"/>
                  <a:t>4.  Perhaps he is saying that the gospel preached at Colossae is the same gospel preached everywhere else he has preached it.</a:t>
                </a:r>
              </a:p>
              <a:p>
                <a:pPr marL="274320" indent="-274320"/>
                <a:r>
                  <a:rPr lang="en-US" b="0" dirty="0"/>
                  <a:t>5.  Or perhaps Paul is using the “prophetic perfect” tense in writing Scripture.</a:t>
                </a:r>
              </a:p>
              <a:p>
                <a:pPr marL="274320" indent="-274320"/>
                <a:r>
                  <a:rPr lang="en-US" b="0" dirty="0"/>
                  <a:t>6.  This is stating the fulfillment of prophecy in the past tense as though it has already come to pass, because its future fulfillment is certain.</a:t>
                </a:r>
              </a:p>
              <a:p>
                <a:pPr marL="274320" indent="-274320"/>
                <a:r>
                  <a:rPr lang="en-US" b="0" dirty="0"/>
                  <a:t>7.  Remember the prophecy of Jesus in Matthew 24:14</a:t>
                </a:r>
              </a:p>
              <a:p>
                <a:pPr marL="274320" indent="-274320"/>
                <a:r>
                  <a:rPr lang="en-US" b="1" dirty="0"/>
                  <a:t>Matthew 24:14 KJV </a:t>
                </a:r>
                <a:r>
                  <a:rPr lang="en-US" b="0" dirty="0"/>
                  <a:t>- And this gospel of the kingdom shall be preached in all the world for a witness unto all nations; and then shall the end come.</a:t>
                </a:r>
              </a:p>
              <a:p>
                <a:pPr marL="274320" indent="-274320"/>
                <a:r>
                  <a:rPr lang="en-US" b="0" dirty="0"/>
                  <a:t>8.  Maybe Paul, certain that this prophecy will be fulfilled, states it in the past tense as though it already were.</a:t>
                </a:r>
              </a:p>
              <a:p>
                <a:pPr marL="274320" indent="-274320"/>
                <a:r>
                  <a:rPr lang="en-US" b="0" dirty="0"/>
                  <a:t>9.  With Jesus at the head of the church, it surely will be fulfilled.</a:t>
                </a:r>
              </a:p>
            </p:txBody>
          </p:sp>
        </mc:Choice>
        <mc:Fallback xmlns="">
          <p:sp>
            <p:nvSpPr>
              <p:cNvPr id="3" name="Notes Placeholder 2"/>
              <p:cNvSpPr>
                <a:spLocks noGrp="1"/>
              </p:cNvSpPr>
              <p:nvPr>
                <p:ph type="body" idx="1"/>
              </p:nvPr>
            </p:nvSpPr>
            <p:spPr/>
            <p:txBody>
              <a:bodyPr/>
              <a:lstStyle/>
              <a:p>
                <a:pPr marL="274320" indent="-274320"/>
                <a:r>
                  <a:rPr lang="en-US" b="1" dirty="0"/>
                  <a:t>Q1:  What does it mean that Christ is before all things.</a:t>
                </a:r>
              </a:p>
              <a:p>
                <a:pPr marL="274320" indent="-274320"/>
                <a:r>
                  <a:rPr lang="en-US" b="0" dirty="0"/>
                  <a:t>1.  Since Christ is co-eternal with the Father, He is before all things in the order of creation.</a:t>
                </a:r>
              </a:p>
              <a:p>
                <a:pPr marL="274320" indent="-274320"/>
                <a:r>
                  <a:rPr lang="en-US" b="0" dirty="0"/>
                  <a:t>2.  Since He created all things, He must have existed before anything else was created.</a:t>
                </a:r>
              </a:p>
              <a:p>
                <a:pPr marL="274320" indent="-274320"/>
                <a:r>
                  <a:rPr lang="en-US" b="0" dirty="0"/>
                  <a:t>3.  So, first, He is before all things in time.</a:t>
                </a:r>
              </a:p>
              <a:p>
                <a:pPr marL="274320" indent="-274320"/>
                <a:r>
                  <a:rPr lang="en-US" b="0" dirty="0"/>
                  <a:t>4.  But we can also understand this in another way.</a:t>
                </a:r>
              </a:p>
              <a:p>
                <a:pPr marL="274320" indent="-274320"/>
                <a:r>
                  <a:rPr lang="en-US" b="0" dirty="0"/>
                  <a:t>5.  He is before all things in order of importance.</a:t>
                </a:r>
              </a:p>
              <a:p>
                <a:pPr marL="274320" indent="-274320"/>
                <a:r>
                  <a:rPr lang="en-US" b="0" dirty="0"/>
                  <a:t>6.  Nothing that was created is greater than the Creator who created it. </a:t>
                </a:r>
              </a:p>
              <a:p>
                <a:pPr marL="274320" indent="-274320"/>
                <a:r>
                  <a:rPr lang="en-US" b="0" dirty="0"/>
                  <a:t>7.  There is nothing in all creation that exceeds the value of the One who created it all.</a:t>
                </a:r>
              </a:p>
              <a:p>
                <a:pPr marL="274320" indent="-274320"/>
                <a:endParaRPr lang="en-US" b="0" dirty="0"/>
              </a:p>
              <a:p>
                <a:pPr marL="274320" indent="-274320"/>
                <a:r>
                  <a:rPr lang="en-US" b="1" dirty="0"/>
                  <a:t>Q2: What do you think he means by saying all things hold together in Him?</a:t>
                </a:r>
              </a:p>
              <a:p>
                <a:pPr marL="274320" indent="-274320"/>
                <a:r>
                  <a:rPr lang="en-US" b="0" dirty="0"/>
                  <a:t>1.  There are several things that Paul may mean by this.</a:t>
                </a:r>
              </a:p>
              <a:p>
                <a:pPr marL="274320" indent="-274320"/>
                <a:r>
                  <a:rPr lang="en-US" b="0" dirty="0"/>
                  <a:t>2.  First, if we look at the physical universe, it is amazing that it exists rather than that nothing exists.</a:t>
                </a:r>
              </a:p>
              <a:p>
                <a:pPr marL="274320" indent="-274320"/>
                <a:r>
                  <a:rPr lang="en-US" b="0" dirty="0"/>
                  <a:t>3.  It had to be created with amazing precision in order for it not to fly apart or collapse in on itself.</a:t>
                </a:r>
              </a:p>
              <a:p>
                <a:pPr marL="274320" indent="-274320"/>
                <a:r>
                  <a:rPr lang="en-US" b="0" dirty="0"/>
                  <a:t>4.  Our Creator has ordained the laws of physics and balanced the physical constants of the universe on a knife edge that it might exist in time and space.</a:t>
                </a:r>
              </a:p>
              <a:p>
                <a:pPr marL="274320" indent="-274320"/>
                <a:r>
                  <a:rPr lang="en-US" b="0" dirty="0"/>
                  <a:t>5.  Based on our current physical models, there are about 30 physical constants that must be specified.</a:t>
                </a:r>
              </a:p>
              <a:p>
                <a:pPr marL="274320" indent="-274320"/>
                <a:r>
                  <a:rPr lang="en-US" b="0" dirty="0"/>
                  <a:t>6.  About a dozen of these must be precisely fixed or the universe and life does not exist.</a:t>
                </a:r>
              </a:p>
              <a:p>
                <a:pPr marL="274320" indent="-274320"/>
                <a:r>
                  <a:rPr lang="en-US" b="0" dirty="0"/>
                  <a:t>7.  For example, here’s what AI told me:</a:t>
                </a:r>
              </a:p>
              <a:p>
                <a:pPr lvl="1"/>
                <a:r>
                  <a:rPr lang="en-US" sz="1200" b="0" i="0" kern="1200" dirty="0">
                    <a:solidFill>
                      <a:schemeClr val="tx1"/>
                    </a:solidFill>
                    <a:effectLst/>
                    <a:latin typeface="+mn-lt"/>
                    <a:ea typeface="+mn-ea"/>
                    <a:cs typeface="+mn-cs"/>
                  </a:rPr>
                  <a:t>Typical fine‑tuning estimates say gravity [the gravitational force constant] must lie within roughly 1 part in </a:t>
                </a:r>
                <a:r>
                  <a:rPr lang="ar-AE" sz="1200" i="0" kern="1200">
                    <a:solidFill>
                      <a:schemeClr val="tx1"/>
                    </a:solidFill>
                    <a:latin typeface="+mn-lt"/>
                    <a:ea typeface="+mn-ea"/>
                    <a:cs typeface="+mn-cs"/>
                  </a:rPr>
                  <a:t>10^40</a:t>
                </a:r>
                <a:r>
                  <a:rPr lang="ar-AE" sz="1200" b="0" i="0" kern="1200" dirty="0">
                    <a:solidFill>
                      <a:schemeClr val="tx1"/>
                    </a:solidFill>
                    <a:effectLst/>
                    <a:latin typeface="+mn-lt"/>
                    <a:ea typeface="+mn-ea"/>
                    <a:cs typeface="+mn-cs"/>
                  </a:rPr>
                  <a:t>–</a:t>
                </a:r>
                <a:r>
                  <a:rPr lang="ar-AE" sz="1200" i="0" kern="1200">
                    <a:solidFill>
                      <a:schemeClr val="tx1"/>
                    </a:solidFill>
                    <a:latin typeface="+mn-lt"/>
                    <a:ea typeface="+mn-ea"/>
                    <a:cs typeface="+mn-cs"/>
                  </a:rPr>
                  <a:t>10^50</a:t>
                </a:r>
                <a:r>
                  <a:rPr lang="ar-AE"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its present value for long‑lived, life‑permitting structure to exist, assuming other parameters are held fixed.</a:t>
                </a:r>
              </a:p>
              <a:p>
                <a:pPr marL="274320" indent="-457200"/>
                <a:r>
                  <a:rPr lang="en-US" dirty="0"/>
                  <a:t>8.  How small is one part in 10</a:t>
                </a:r>
                <a:r>
                  <a:rPr lang="en-US" baseline="30000" dirty="0"/>
                  <a:t>50</a:t>
                </a:r>
                <a:r>
                  <a:rPr lang="en-US" baseline="0" dirty="0"/>
                  <a:t>?  </a:t>
                </a:r>
              </a:p>
              <a:p>
                <a:pPr marL="274320" indent="-457200"/>
                <a:r>
                  <a:rPr lang="en-US" baseline="0" dirty="0"/>
                  <a:t>9.  It is 1 divided by the number one with 50 zeroes after it.  </a:t>
                </a:r>
              </a:p>
              <a:p>
                <a:pPr marL="274320" indent="-457200"/>
                <a:r>
                  <a:rPr lang="en-US" baseline="0" dirty="0"/>
                  <a:t>10. Other constants like the cosmological constant must be fine tuned and precise to even a much smaller tolerance.</a:t>
                </a:r>
              </a:p>
              <a:p>
                <a:pPr marL="274320" indent="-457200"/>
                <a:r>
                  <a:rPr lang="en-US" baseline="0" dirty="0"/>
                  <a:t>11. This required precise tolerance for these physical constants is evidence of an intelligent Designer who created the universe to be stable and support life.</a:t>
                </a:r>
              </a:p>
              <a:p>
                <a:pPr marL="274320" indent="-457200"/>
                <a:r>
                  <a:rPr lang="en-US" baseline="0" dirty="0"/>
                  <a:t>12. So, in this sense Christ created all things in a way that they hold together and exist for times sufficient for history to unfold.</a:t>
                </a:r>
              </a:p>
              <a:p>
                <a:pPr marL="274320" indent="-457200"/>
                <a:r>
                  <a:rPr lang="en-US" dirty="0"/>
                  <a:t>13. A second possible meaning is that Christ is the unifying factor that unites all of creation.</a:t>
                </a:r>
              </a:p>
              <a:p>
                <a:pPr marL="274320" indent="-457200"/>
                <a:r>
                  <a:rPr lang="en-US" dirty="0"/>
                  <a:t>14. Going back to Eph 1:10: God’s plan is to unite in Christ all things in heaven and earth.</a:t>
                </a:r>
              </a:p>
              <a:p>
                <a:pPr marL="274320" indent="-457200"/>
                <a:r>
                  <a:rPr lang="en-US" dirty="0"/>
                  <a:t>15. This is the goal to which we are moving according to God’s plan.</a:t>
                </a:r>
              </a:p>
              <a:p>
                <a:pPr marL="274320" indent="-457200"/>
                <a:r>
                  <a:rPr lang="en-US" dirty="0"/>
                  <a:t>16. And the only way we can be part of that plan is to be “in Him” and have our sins forgiven.   </a:t>
                </a:r>
                <a:endParaRPr lang="en-US" b="0" dirty="0"/>
              </a:p>
            </p:txBody>
          </p:sp>
        </mc:Fallback>
      </mc:AlternateContent>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13</a:t>
            </a:fld>
            <a:endParaRPr lang="en-US" dirty="0"/>
          </a:p>
        </p:txBody>
      </p:sp>
    </p:spTree>
    <p:extLst>
      <p:ext uri="{BB962C8B-B14F-4D97-AF65-F5344CB8AC3E}">
        <p14:creationId xmlns:p14="http://schemas.microsoft.com/office/powerpoint/2010/main" val="697218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eaLnBrk="1" hangingPunct="1">
              <a:lnSpc>
                <a:spcPct val="80000"/>
              </a:lnSpc>
              <a:defRPr/>
            </a:pPr>
            <a:r>
              <a:rPr lang="en-US" dirty="0"/>
              <a:t>1.  Here in verses 3 and 4 is Paul’s clearest definition of the gospel.</a:t>
            </a:r>
          </a:p>
          <a:p>
            <a:pPr marL="274320" indent="-274320" eaLnBrk="1" hangingPunct="1">
              <a:lnSpc>
                <a:spcPct val="80000"/>
              </a:lnSpc>
              <a:defRPr/>
            </a:pPr>
            <a:r>
              <a:rPr lang="en-US" dirty="0"/>
              <a:t>2.  But in introducing the gospel, Paul says it is the gospel that he preached and that they received.</a:t>
            </a:r>
          </a:p>
          <a:p>
            <a:pPr marL="274320" indent="-274320" eaLnBrk="1" hangingPunct="1">
              <a:lnSpc>
                <a:spcPct val="80000"/>
              </a:lnSpc>
              <a:defRPr/>
            </a:pPr>
            <a:r>
              <a:rPr lang="en-US" dirty="0"/>
              <a:t>3.  Then he says it is the gospel by which they are saved, </a:t>
            </a:r>
            <a:r>
              <a:rPr lang="en-US" b="1" dirty="0"/>
              <a:t>IF…</a:t>
            </a:r>
          </a:p>
          <a:p>
            <a:pPr marL="274320" indent="-274320" eaLnBrk="1" hangingPunct="1">
              <a:lnSpc>
                <a:spcPct val="80000"/>
              </a:lnSpc>
              <a:defRPr/>
            </a:pPr>
            <a:r>
              <a:rPr lang="en-US" dirty="0"/>
              <a:t>4.  And what is the “IF?”</a:t>
            </a:r>
          </a:p>
          <a:p>
            <a:pPr marL="274320" indent="-274320" eaLnBrk="1" hangingPunct="1">
              <a:lnSpc>
                <a:spcPct val="80000"/>
              </a:lnSpc>
              <a:defRPr/>
            </a:pPr>
            <a:r>
              <a:rPr lang="en-US" dirty="0"/>
              <a:t>5.  IF they hold fast to the gospel that he preached to them.</a:t>
            </a:r>
          </a:p>
          <a:p>
            <a:pPr marL="274320" indent="-274320" eaLnBrk="1" hangingPunct="1">
              <a:lnSpc>
                <a:spcPct val="80000"/>
              </a:lnSpc>
              <a:defRPr/>
            </a:pPr>
            <a:r>
              <a:rPr lang="en-US" dirty="0"/>
              <a:t>6.  But if they don’t hold fast to the gospel, he says they have believed in vain.</a:t>
            </a:r>
          </a:p>
          <a:p>
            <a:pPr marL="274320" indent="-274320" eaLnBrk="1" hangingPunct="1">
              <a:lnSpc>
                <a:spcPct val="80000"/>
              </a:lnSpc>
              <a:defRPr/>
            </a:pPr>
            <a:r>
              <a:rPr lang="en-US" dirty="0"/>
              <a:t>7.  In other words, they believed at one time but then turned away from the gospel, so that their one-time belief was of no benefit to them, it was vain or empty.</a:t>
            </a:r>
          </a:p>
          <a:p>
            <a:pPr marL="274320" indent="-274320" eaLnBrk="1" hangingPunct="1">
              <a:lnSpc>
                <a:spcPct val="80000"/>
              </a:lnSpc>
              <a:defRPr/>
            </a:pPr>
            <a:r>
              <a:rPr lang="en-US" dirty="0"/>
              <a:t>8.  So Paul is saying here that you can’t give up the faith.</a:t>
            </a:r>
          </a:p>
          <a:p>
            <a:pPr marL="274320" indent="-274320" eaLnBrk="1" hangingPunct="1">
              <a:lnSpc>
                <a:spcPct val="80000"/>
              </a:lnSpc>
              <a:defRPr/>
            </a:pPr>
            <a:r>
              <a:rPr lang="en-US" dirty="0"/>
              <a:t>9.  You must endure to the end.</a:t>
            </a:r>
          </a:p>
          <a:p>
            <a:pPr marL="274320" indent="-274320" eaLnBrk="1" hangingPunct="1">
              <a:lnSpc>
                <a:spcPct val="80000"/>
              </a:lnSpc>
              <a:defRPr/>
            </a:pPr>
            <a:r>
              <a:rPr lang="en-US" dirty="0"/>
              <a:t>10. As Jesus said:</a:t>
            </a:r>
          </a:p>
          <a:p>
            <a:pPr marL="274320" indent="-274320" eaLnBrk="1" hangingPunct="1">
              <a:lnSpc>
                <a:spcPct val="80000"/>
              </a:lnSpc>
              <a:defRPr/>
            </a:pPr>
            <a:r>
              <a:rPr lang="en-US" b="1" dirty="0"/>
              <a:t>Matthew 24:13 KJV</a:t>
            </a:r>
            <a:r>
              <a:rPr lang="en-US" dirty="0"/>
              <a:t> - But he that shall endure unto the end, the same shall be saved. </a:t>
            </a:r>
          </a:p>
          <a:p>
            <a:pPr marL="274320" indent="-274320" eaLnBrk="1" hangingPunct="1">
              <a:lnSpc>
                <a:spcPct val="80000"/>
              </a:lnSpc>
              <a:defRPr/>
            </a:pPr>
            <a:r>
              <a:rPr lang="en-US" dirty="0"/>
              <a:t>11. If you give up and turn your back on Christ and the cross, you are lost.</a:t>
            </a:r>
          </a:p>
          <a:p>
            <a:pPr marL="274320" indent="-274320" eaLnBrk="1" hangingPunct="1">
              <a:lnSpc>
                <a:spcPct val="80000"/>
              </a:lnSpc>
              <a:defRPr/>
            </a:pPr>
            <a:r>
              <a:rPr lang="en-US" dirty="0"/>
              <a:t>12. So we believe “Once Saved Always Saved as long as you Stay Saved.”</a:t>
            </a:r>
          </a:p>
          <a:p>
            <a:pPr marL="274320" indent="-274320" eaLnBrk="1" hangingPunct="1">
              <a:lnSpc>
                <a:spcPct val="80000"/>
              </a:lnSpc>
              <a:defRPr/>
            </a:pPr>
            <a:r>
              <a:rPr lang="en-US" dirty="0"/>
              <a:t>13. IF you don’t stay saved, you’re lost.</a:t>
            </a:r>
          </a:p>
          <a:p>
            <a:pPr marL="274320" indent="-274320" eaLnBrk="1" hangingPunct="1">
              <a:lnSpc>
                <a:spcPct val="80000"/>
              </a:lnSpc>
              <a:defRPr/>
            </a:pPr>
            <a:r>
              <a:rPr lang="en-US" dirty="0"/>
              <a:t>14. We can add to these conditional “IF” statements:</a:t>
            </a:r>
          </a:p>
          <a:p>
            <a:pPr marL="274320" indent="-274320" eaLnBrk="1" hangingPunct="1">
              <a:lnSpc>
                <a:spcPct val="80000"/>
              </a:lnSpc>
              <a:defRPr/>
            </a:pPr>
            <a:r>
              <a:rPr lang="en-US" b="1" dirty="0"/>
              <a:t>Hebrews 3:12-14 ESV</a:t>
            </a:r>
            <a:r>
              <a:rPr lang="en-US" dirty="0"/>
              <a:t> - Take care, brothers [fellow believers], lest there be in any of you an evil, unbelieving heart, leading you to fall away from the living God. </a:t>
            </a:r>
            <a:r>
              <a:rPr lang="en-US" baseline="30000" dirty="0"/>
              <a:t>13</a:t>
            </a:r>
            <a:r>
              <a:rPr lang="en-US" dirty="0"/>
              <a:t> But exhort one another every day, as long as it is called "today," that none of you may be hardened by the deceitfulness of sin. </a:t>
            </a:r>
            <a:r>
              <a:rPr lang="en-US" baseline="30000" dirty="0"/>
              <a:t>14</a:t>
            </a:r>
            <a:r>
              <a:rPr lang="en-US" dirty="0"/>
              <a:t> For we have come to share in Christ, </a:t>
            </a:r>
            <a:r>
              <a:rPr lang="en-US" b="1" dirty="0"/>
              <a:t>if</a:t>
            </a:r>
            <a:r>
              <a:rPr lang="en-US" dirty="0"/>
              <a:t> indeed we hold our original confidence firm to the end.</a:t>
            </a:r>
          </a:p>
          <a:p>
            <a:pPr marL="274320" indent="-274320" eaLnBrk="1" hangingPunct="1">
              <a:lnSpc>
                <a:spcPct val="80000"/>
              </a:lnSpc>
              <a:defRPr/>
            </a:pPr>
            <a:endParaRPr lang="en-US" dirty="0"/>
          </a:p>
          <a:p>
            <a:pPr marL="274320" indent="-274320" eaLnBrk="1" hangingPunct="1">
              <a:lnSpc>
                <a:spcPct val="80000"/>
              </a:lnSpc>
              <a:defRPr/>
            </a:pPr>
            <a:r>
              <a:rPr lang="en-US" dirty="0"/>
              <a:t>1.  There is one more detail from Col 1:23 that we need to clear up before we go on.</a:t>
            </a:r>
          </a:p>
          <a:p>
            <a:pPr marL="274320" indent="-274320" eaLnBrk="1" hangingPunct="1">
              <a:lnSpc>
                <a:spcPct val="80000"/>
              </a:lnSpc>
              <a:defRPr/>
            </a:pPr>
            <a:r>
              <a:rPr lang="en-US" dirty="0"/>
              <a:t>[Return to previous slide.]</a:t>
            </a:r>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14</a:t>
            </a:fld>
            <a:endParaRPr lang="en-US" dirty="0"/>
          </a:p>
        </p:txBody>
      </p:sp>
    </p:spTree>
    <p:extLst>
      <p:ext uri="{BB962C8B-B14F-4D97-AF65-F5344CB8AC3E}">
        <p14:creationId xmlns:p14="http://schemas.microsoft.com/office/powerpoint/2010/main" val="308208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What kind of suffering is Paul going through as he writes this letter?</a:t>
            </a:r>
          </a:p>
          <a:p>
            <a:pPr marL="274320" indent="-274320"/>
            <a:r>
              <a:rPr lang="en-US" dirty="0"/>
              <a:t>1.  Paul is writing this letter from Rome, imprisoned under house arrest.</a:t>
            </a:r>
          </a:p>
          <a:p>
            <a:pPr marL="274320" indent="-274320"/>
            <a:r>
              <a:rPr lang="en-US" dirty="0"/>
              <a:t>2.  He can add this to his long list of perils he has endured in preaching the gospel found in 2 Cor. 11:16 and following.</a:t>
            </a:r>
          </a:p>
          <a:p>
            <a:pPr marL="274320" indent="-274320"/>
            <a:r>
              <a:rPr lang="en-US" dirty="0"/>
              <a:t>3.  Paul has suffered in his body for the church.</a:t>
            </a:r>
          </a:p>
          <a:p>
            <a:pPr marL="274320" indent="-274320"/>
            <a:r>
              <a:rPr lang="en-US" dirty="0"/>
              <a:t>4.  Christ suffered in his body for the church.</a:t>
            </a:r>
          </a:p>
          <a:p>
            <a:pPr marL="274320" indent="-274320"/>
            <a:r>
              <a:rPr lang="en-US" dirty="0"/>
              <a:t>5.  And Paul points out that Christ continues to suffer </a:t>
            </a:r>
            <a:r>
              <a:rPr lang="en-US" b="1" dirty="0"/>
              <a:t>for</a:t>
            </a:r>
            <a:r>
              <a:rPr lang="en-US" dirty="0"/>
              <a:t> His body, the church.</a:t>
            </a:r>
          </a:p>
          <a:p>
            <a:pPr marL="274320" indent="-274320"/>
            <a:r>
              <a:rPr lang="en-US" dirty="0"/>
              <a:t>6.  Jesus promised His church, “Lo I am with you always.”</a:t>
            </a:r>
          </a:p>
          <a:p>
            <a:pPr marL="274320" indent="-274320"/>
            <a:r>
              <a:rPr lang="en-US" dirty="0"/>
              <a:t>7.  And as the church suffered persecution under the hands of the Romans, Christ, their sympathetic High Priest, no doubt suffered along with them.</a:t>
            </a:r>
          </a:p>
          <a:p>
            <a:pPr marL="274320" indent="-274320"/>
            <a:r>
              <a:rPr lang="en-US" dirty="0"/>
              <a:t>8.  Paul identifies himself with Christ in suffering for the church.</a:t>
            </a:r>
          </a:p>
          <a:p>
            <a:pPr marL="274320" indent="-274320"/>
            <a:r>
              <a:rPr lang="en-US" dirty="0"/>
              <a:t>9.  He rejoices in the opportunity of suffering for Christ by suffering for the church.</a:t>
            </a:r>
          </a:p>
          <a:p>
            <a:pPr marL="274320" indent="-274320"/>
            <a:endParaRPr lang="en-US" dirty="0"/>
          </a:p>
          <a:p>
            <a:pPr marL="274320" indent="-274320"/>
            <a:r>
              <a:rPr lang="en-US" b="1" dirty="0"/>
              <a:t>Q2: What responsibility has the Lord laid upon Paul according to his testimony here?</a:t>
            </a:r>
          </a:p>
          <a:p>
            <a:pPr marL="274320" indent="-274320"/>
            <a:r>
              <a:rPr lang="en-US" dirty="0"/>
              <a:t>1.  Paul was commissioned by Christ to preach the gospel to the Gentiles.</a:t>
            </a:r>
          </a:p>
          <a:p>
            <a:pPr marL="274320" indent="-274320"/>
            <a:r>
              <a:rPr lang="en-US" dirty="0"/>
              <a:t>2.  Here he says the entire message was to be preached to make the gospel fully known.</a:t>
            </a:r>
          </a:p>
          <a:p>
            <a:pPr marL="274320" indent="-274320"/>
            <a:r>
              <a:rPr lang="en-US" dirty="0"/>
              <a:t>3.  The commission was given to him by Jesus on the road to Damascus.</a:t>
            </a:r>
          </a:p>
          <a:p>
            <a:pPr marL="274320" indent="-274320"/>
            <a:r>
              <a:rPr lang="en-US" dirty="0"/>
              <a:t>4.  And Jesus told Paul it wouldn’t be easy.</a:t>
            </a:r>
          </a:p>
          <a:p>
            <a:pPr marL="274320" indent="-274320"/>
            <a:r>
              <a:rPr lang="en-US" dirty="0"/>
              <a:t>5.  In sending Ananias to Paul in Damascus, Jesus told him.</a:t>
            </a:r>
          </a:p>
          <a:p>
            <a:pPr marL="274320" indent="-274320"/>
            <a:r>
              <a:rPr lang="en-US" b="1" dirty="0"/>
              <a:t>Acts 9:16 ESV</a:t>
            </a:r>
            <a:r>
              <a:rPr lang="en-US" dirty="0"/>
              <a:t> - For I will show him [Paul] how much he must suffer for the sake of my name.“</a:t>
            </a:r>
          </a:p>
          <a:p>
            <a:pPr marL="274320" indent="-274320"/>
            <a:r>
              <a:rPr lang="en-US" dirty="0"/>
              <a:t>6.  Paul did suffer, obediently and joyfully.</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15</a:t>
            </a:fld>
            <a:endParaRPr lang="en-US" dirty="0"/>
          </a:p>
        </p:txBody>
      </p:sp>
    </p:spTree>
    <p:extLst>
      <p:ext uri="{BB962C8B-B14F-4D97-AF65-F5344CB8AC3E}">
        <p14:creationId xmlns:p14="http://schemas.microsoft.com/office/powerpoint/2010/main" val="3292822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lvl="0" indent="-274320"/>
            <a:r>
              <a:rPr lang="en-US" altLang="en-US" b="1" dirty="0"/>
              <a:t>Q1:  What is a “mystery” as Paul uses the word here?</a:t>
            </a:r>
          </a:p>
          <a:p>
            <a:pPr marL="274320" lvl="0" indent="-274320"/>
            <a:r>
              <a:rPr lang="en-US" altLang="en-US" dirty="0"/>
              <a:t>1.  It is not something that cannot be known, because he says it has now been revealed.</a:t>
            </a:r>
          </a:p>
          <a:p>
            <a:pPr marL="274320" lvl="0" indent="-274320"/>
            <a:r>
              <a:rPr lang="en-US" altLang="en-US" dirty="0"/>
              <a:t>2.  Rather it is something that is not fully known or widely understood.</a:t>
            </a:r>
          </a:p>
          <a:p>
            <a:pPr marL="274320" lvl="0" indent="-274320"/>
            <a:r>
              <a:rPr lang="en-US" altLang="en-US" dirty="0"/>
              <a:t>3.  It is something surprising and unexpected to the majority of people.</a:t>
            </a:r>
          </a:p>
          <a:p>
            <a:pPr marL="274320" lvl="0" indent="-274320"/>
            <a:r>
              <a:rPr lang="en-US" altLang="en-US" dirty="0"/>
              <a:t>4.  He writes that it is something that has been hidden for ages and generations.</a:t>
            </a:r>
          </a:p>
          <a:p>
            <a:pPr marL="274320" lvl="0" indent="-274320"/>
            <a:endParaRPr lang="en-US" altLang="en-US" dirty="0"/>
          </a:p>
          <a:p>
            <a:pPr marL="274320" lvl="0" indent="-274320"/>
            <a:r>
              <a:rPr lang="en-US" altLang="en-US" b="1" dirty="0"/>
              <a:t>Q2: To whom has the mystery now been revealed?</a:t>
            </a:r>
          </a:p>
          <a:p>
            <a:pPr marL="274320" lvl="0" indent="-274320"/>
            <a:r>
              <a:rPr lang="en-US" altLang="en-US" dirty="0"/>
              <a:t>1.  It has been revealed to the saints of the Lord or the holy ones.</a:t>
            </a:r>
          </a:p>
          <a:p>
            <a:pPr marL="274320" lvl="0" indent="-274320"/>
            <a:r>
              <a:rPr lang="en-US" altLang="en-US" dirty="0"/>
              <a:t>2.  By this Paul would mean those who have been justified by trusting Jesus as their Savior.</a:t>
            </a:r>
          </a:p>
          <a:p>
            <a:pPr marL="274320" lvl="0" indent="-274320"/>
            <a:r>
              <a:rPr lang="en-US" altLang="en-US" dirty="0"/>
              <a:t>3.  That is the only way we can become holy: having Christ’s righteousness placed to our account.</a:t>
            </a:r>
          </a:p>
          <a:p>
            <a:pPr marL="274320" lvl="0" indent="-274320"/>
            <a:endParaRPr lang="en-US" altLang="en-US" dirty="0"/>
          </a:p>
          <a:p>
            <a:pPr marL="274320" lvl="0" indent="-274320"/>
            <a:r>
              <a:rPr lang="en-US" altLang="en-US" b="1" dirty="0"/>
              <a:t>B3: To whom in particular does this mystery apply, Jew or Gentile?</a:t>
            </a:r>
          </a:p>
          <a:p>
            <a:pPr marL="274320" lvl="0" indent="-274320"/>
            <a:r>
              <a:rPr lang="en-US" altLang="en-US" dirty="0"/>
              <a:t>1.  This mystery concerns the Gentiles.</a:t>
            </a:r>
          </a:p>
          <a:p>
            <a:pPr marL="274320" lvl="0" indent="-274320"/>
            <a:r>
              <a:rPr lang="en-US" altLang="en-US" dirty="0"/>
              <a:t>2.  The Jews did not generally understand or appreciate the extent of God’s grace.</a:t>
            </a:r>
          </a:p>
          <a:p>
            <a:pPr marL="274320" lvl="0" indent="-274320"/>
            <a:r>
              <a:rPr lang="en-US" altLang="en-US" dirty="0"/>
              <a:t>3.  They thought salvation was for them only, God’s chosen people.</a:t>
            </a:r>
          </a:p>
          <a:p>
            <a:pPr marL="274320" lvl="0" indent="-274320"/>
            <a:r>
              <a:rPr lang="en-US" altLang="en-US" dirty="0"/>
              <a:t>4.  The Gentile dogs were to be destroyed by the judgements of God.</a:t>
            </a:r>
          </a:p>
          <a:p>
            <a:pPr marL="274320" lvl="0" indent="-274320"/>
            <a:r>
              <a:rPr lang="en-US" altLang="en-US" dirty="0"/>
              <a:t>5.  But Paul writes that </a:t>
            </a:r>
            <a:r>
              <a:rPr lang="en-US" sz="1200" b="0" i="0" kern="1200" dirty="0">
                <a:solidFill>
                  <a:schemeClr val="tx1"/>
                </a:solidFill>
                <a:effectLst/>
                <a:latin typeface="+mn-lt"/>
                <a:ea typeface="+mn-ea"/>
                <a:cs typeface="+mn-cs"/>
              </a:rPr>
              <a:t>God wanted them to know that the riches and glory of Christ are for you Gentiles, too</a:t>
            </a:r>
            <a:endParaRPr lang="en-US" altLang="en-US" dirty="0"/>
          </a:p>
          <a:p>
            <a:pPr marL="274320" lvl="0" indent="-274320"/>
            <a:r>
              <a:rPr lang="en-US" altLang="en-US" dirty="0"/>
              <a:t>6.  This is the mystery that the Jewish nation as a whole did not appreciate: God’s kingdom is for everyone who believes in the Lord Jesus Christ.</a:t>
            </a:r>
          </a:p>
          <a:p>
            <a:pPr marL="274320" lvl="0" indent="-274320"/>
            <a:endParaRPr lang="en-US" altLang="en-US" dirty="0"/>
          </a:p>
          <a:p>
            <a:pPr marL="274320" lvl="0" indent="-274320"/>
            <a:r>
              <a:rPr lang="en-US" altLang="en-US" b="1" dirty="0"/>
              <a:t>Q4: How does Paul summarize this mystery?</a:t>
            </a:r>
          </a:p>
          <a:p>
            <a:pPr marL="274320" lvl="0" indent="-274320"/>
            <a:r>
              <a:rPr lang="en-US" altLang="en-US" dirty="0"/>
              <a:t>1.  His summary: “Christ in you, the hope of glory.”</a:t>
            </a:r>
          </a:p>
          <a:p>
            <a:pPr marL="274320" lvl="0" indent="-274320"/>
            <a:r>
              <a:rPr lang="en-US" altLang="en-US" dirty="0"/>
              <a:t>2.  Gentiles have the same hope of Glory when Jesus returns as the apostles, prophets, and Jewish believers.</a:t>
            </a:r>
          </a:p>
          <a:p>
            <a:pPr marL="274320" lvl="0" indent="-274320"/>
            <a:r>
              <a:rPr lang="en-US" altLang="en-US" dirty="0"/>
              <a:t>3.  That hope is the Blessed Hope of the return of Jesus to raise us from the dead, give us eternal life, and take us to live with Him forever.</a:t>
            </a:r>
          </a:p>
          <a:p>
            <a:pPr marL="274320" lvl="0" indent="-274320"/>
            <a:r>
              <a:rPr lang="en-US" altLang="en-US" dirty="0"/>
              <a:t>4.  The condition of having this blessed hope is “Christ in you.”</a:t>
            </a:r>
          </a:p>
          <a:p>
            <a:pPr marL="274320" lvl="0" indent="-274320"/>
            <a:r>
              <a:rPr lang="en-US" altLang="en-US" dirty="0"/>
              <a:t>5.  Anyone who invites Jesus into their heart and trusts Him as their Savior and Lord, can have the Blessed Hope of salvation when He comes back.</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16</a:t>
            </a:fld>
            <a:endParaRPr lang="en-US" dirty="0"/>
          </a:p>
        </p:txBody>
      </p:sp>
    </p:spTree>
    <p:extLst>
      <p:ext uri="{BB962C8B-B14F-4D97-AF65-F5344CB8AC3E}">
        <p14:creationId xmlns:p14="http://schemas.microsoft.com/office/powerpoint/2010/main" val="2745090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lvl="0" indent="-274320"/>
            <a:r>
              <a:rPr lang="en-US" dirty="0"/>
              <a:t>1.  Here Paul describes the mystery in the same terms.</a:t>
            </a:r>
          </a:p>
          <a:p>
            <a:pPr marL="274320" lvl="0" indent="-274320"/>
            <a:r>
              <a:rPr lang="en-US" dirty="0"/>
              <a:t>2.  It not something that cannot be known.</a:t>
            </a:r>
          </a:p>
          <a:p>
            <a:pPr marL="274320" lvl="0" indent="-274320"/>
            <a:r>
              <a:rPr lang="en-US" dirty="0"/>
              <a:t>3.  Rather it is something that was not generally known or appreciated by previous generations.</a:t>
            </a:r>
          </a:p>
          <a:p>
            <a:pPr marL="274320" lvl="0" indent="-274320"/>
            <a:r>
              <a:rPr lang="en-US" dirty="0"/>
              <a:t>4.  Now it has been revealed to the apostles and prophets by the Holy Spirit.</a:t>
            </a:r>
          </a:p>
          <a:p>
            <a:pPr marL="274320" lvl="0" indent="-274320"/>
            <a:endParaRPr lang="en-US" dirty="0"/>
          </a:p>
          <a:p>
            <a:pPr marL="274320" lvl="0" indent="-274320"/>
            <a:r>
              <a:rPr lang="en-US" b="1" dirty="0"/>
              <a:t>Q1: How does Paul define the mystery here?</a:t>
            </a:r>
          </a:p>
          <a:p>
            <a:pPr marL="274320" lvl="0" indent="-274320"/>
            <a:r>
              <a:rPr lang="en-US" dirty="0"/>
              <a:t>1.  It is that Gentiles are fellow heirs, members of the same body, the church, and partakers of the promise of eternal life in Christ Jesus.</a:t>
            </a:r>
          </a:p>
          <a:p>
            <a:pPr marL="274320" lvl="0" indent="-274320"/>
            <a:r>
              <a:rPr lang="en-US" dirty="0"/>
              <a:t>2.  The Gospel is for everyone.  </a:t>
            </a:r>
          </a:p>
          <a:p>
            <a:pPr marL="274320" lvl="0" indent="-274320"/>
            <a:r>
              <a:rPr lang="en-US" dirty="0"/>
              <a:t>3.  Believe in the Lord Jesus Christ and you shall be saved.</a:t>
            </a:r>
          </a:p>
          <a:p>
            <a:pPr marL="274320" lvl="0" indent="-274320"/>
            <a:r>
              <a:rPr lang="en-US" dirty="0"/>
              <a:t>4.  Jew-Gentile, slave-free, male-female, doesn’t matter.</a:t>
            </a:r>
          </a:p>
          <a:p>
            <a:pPr marL="274320" lvl="0" indent="-274320"/>
            <a:endParaRPr lang="en-US" dirty="0"/>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17</a:t>
            </a:fld>
            <a:endParaRPr lang="en-US" dirty="0"/>
          </a:p>
        </p:txBody>
      </p:sp>
    </p:spTree>
    <p:extLst>
      <p:ext uri="{BB962C8B-B14F-4D97-AF65-F5344CB8AC3E}">
        <p14:creationId xmlns:p14="http://schemas.microsoft.com/office/powerpoint/2010/main" val="1581037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457200"/>
            <a:r>
              <a:rPr lang="en-US" b="1" dirty="0"/>
              <a:t>Q1: What is Paul looking for as the end result of his teaching and preaching?</a:t>
            </a:r>
          </a:p>
          <a:p>
            <a:pPr marL="274320" indent="-457200"/>
            <a:r>
              <a:rPr lang="en-US" dirty="0"/>
              <a:t>1.  He is looking to bring all Christians to their full potential in Christ.</a:t>
            </a:r>
          </a:p>
          <a:p>
            <a:pPr marL="274320" indent="-457200"/>
            <a:r>
              <a:rPr lang="en-US" dirty="0"/>
              <a:t>2.  The Greek word rendered “Complete” in this translation is </a:t>
            </a:r>
            <a:r>
              <a:rPr lang="en-US" sz="1200" b="0" i="1" kern="1200" dirty="0" err="1">
                <a:solidFill>
                  <a:schemeClr val="tx1"/>
                </a:solidFill>
                <a:effectLst/>
                <a:latin typeface="+mn-lt"/>
                <a:ea typeface="+mn-ea"/>
                <a:cs typeface="+mn-cs"/>
              </a:rPr>
              <a:t>teleios</a:t>
            </a:r>
            <a:r>
              <a:rPr lang="en-US" sz="1200" b="0" i="1"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tel</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i-os</a:t>
            </a:r>
            <a:r>
              <a:rPr lang="en-US" sz="1200" b="0" i="0" kern="1200" dirty="0">
                <a:solidFill>
                  <a:schemeClr val="tx1"/>
                </a:solidFill>
                <a:effectLst/>
                <a:latin typeface="+mn-lt"/>
                <a:ea typeface="+mn-ea"/>
                <a:cs typeface="+mn-cs"/>
              </a:rPr>
              <a:t>).  </a:t>
            </a:r>
          </a:p>
          <a:p>
            <a:pPr marL="274320" indent="-457200"/>
            <a:r>
              <a:rPr lang="en-US" dirty="0"/>
              <a:t>3.  Other translations say fully mature or perfect.</a:t>
            </a:r>
          </a:p>
          <a:p>
            <a:pPr marL="274320" indent="-457200"/>
            <a:r>
              <a:rPr lang="en-US" dirty="0"/>
              <a:t>4.  The Greek has the meaning of reaching its full potential and purpose; brought to its end, finished; lacking nothing necessary to completeness; perfect.</a:t>
            </a:r>
          </a:p>
          <a:p>
            <a:pPr marL="274320" indent="-457200"/>
            <a:r>
              <a:rPr lang="en-US" dirty="0"/>
              <a:t>5.  In Christ, we are perfectly righteous because we have His righteousness imputed to our account.</a:t>
            </a:r>
          </a:p>
          <a:p>
            <a:pPr marL="274320" indent="-457200"/>
            <a:r>
              <a:rPr lang="en-US" dirty="0"/>
              <a:t>6.  Our sins are completely forgiven.</a:t>
            </a:r>
          </a:p>
          <a:p>
            <a:pPr marL="274320" indent="-457200"/>
            <a:r>
              <a:rPr lang="en-US" dirty="0"/>
              <a:t>7.  Justification is all we need to qualify for heaven.</a:t>
            </a:r>
          </a:p>
          <a:p>
            <a:pPr marL="274320" indent="-457200"/>
            <a:r>
              <a:rPr lang="en-US" dirty="0"/>
              <a:t>8.  But Paul may also have in mind the changes that the Holy Spirit makes in our lives after we are justified by faith.</a:t>
            </a:r>
          </a:p>
          <a:p>
            <a:pPr marL="274320" indent="-457200"/>
            <a:r>
              <a:rPr lang="en-US" dirty="0"/>
              <a:t>9.  In Christ, we are filled with the Holy Spirit who is conforming us to the likeness of Jesus, and we are growing into mature, faithful, loving, gracious Christians.</a:t>
            </a:r>
          </a:p>
          <a:p>
            <a:pPr marL="274320" indent="-457200"/>
            <a:r>
              <a:rPr lang="en-US" dirty="0"/>
              <a:t>10. While our good works do not add merit for salvation, they are evidence of genuine faith, they are pleasing to God and bring glory to Him, and express our love for Him.</a:t>
            </a:r>
          </a:p>
          <a:p>
            <a:pPr marL="274320" indent="-457200"/>
            <a:r>
              <a:rPr lang="en-US" dirty="0"/>
              <a:t>11. This verse reminds us of something similar that Paul wrote to the Corinthians:</a:t>
            </a:r>
          </a:p>
          <a:p>
            <a:pPr marL="274320" indent="-457200"/>
            <a:r>
              <a:rPr lang="en-US" b="1" dirty="0"/>
              <a:t>2 Corinthians 11:2 KJV</a:t>
            </a:r>
            <a:r>
              <a:rPr lang="en-US" dirty="0"/>
              <a:t> - 2 For I am jealous over you with godly jealousy: for I have espoused you to one husband, that I may present you as a chaste virgin to Christ.</a:t>
            </a:r>
          </a:p>
          <a:p>
            <a:pPr marL="274320" indent="-457200"/>
            <a:r>
              <a:rPr lang="en-US" dirty="0"/>
              <a:t>12. In Christ we are forgiven, pure, spotless, chaste virgins.</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18</a:t>
            </a:fld>
            <a:endParaRPr lang="en-US" dirty="0"/>
          </a:p>
        </p:txBody>
      </p:sp>
    </p:spTree>
    <p:extLst>
      <p:ext uri="{BB962C8B-B14F-4D97-AF65-F5344CB8AC3E}">
        <p14:creationId xmlns:p14="http://schemas.microsoft.com/office/powerpoint/2010/main" val="24346171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457200"/>
            <a:r>
              <a:rPr lang="en-US" b="1" dirty="0"/>
              <a:t>Q1:  Where does Paul find the energy to effectively minister to the Gentiles?</a:t>
            </a:r>
          </a:p>
          <a:p>
            <a:pPr marL="274320" indent="-457200"/>
            <a:r>
              <a:rPr lang="en-US" dirty="0"/>
              <a:t>1.  Paul points to Christ as the source of the energy that motivates him.</a:t>
            </a:r>
          </a:p>
          <a:p>
            <a:pPr marL="274320" indent="-457200"/>
            <a:r>
              <a:rPr lang="en-US" dirty="0"/>
              <a:t>2.  But he is not passive in being a channel of this energy.</a:t>
            </a:r>
          </a:p>
          <a:p>
            <a:pPr marL="274320" indent="-457200"/>
            <a:r>
              <a:rPr lang="en-US" dirty="0"/>
              <a:t>3.  He puts forth his own personal effort saying “I strenuously contend.”</a:t>
            </a:r>
          </a:p>
          <a:p>
            <a:pPr marL="274320" indent="-457200"/>
            <a:r>
              <a:rPr lang="en-US" dirty="0"/>
              <a:t>4.  This is a beautiful picture of us cooperating with the power of God.</a:t>
            </a:r>
          </a:p>
          <a:p>
            <a:pPr marL="274320" indent="-457200"/>
            <a:r>
              <a:rPr lang="en-US" dirty="0"/>
              <a:t>5.  Those who are working for Jesus need to put forth personal effort.</a:t>
            </a:r>
          </a:p>
          <a:p>
            <a:pPr marL="274320" indent="-457200"/>
            <a:r>
              <a:rPr lang="en-US" dirty="0"/>
              <a:t>6.  But they also need to depend on Christ to make our efforts succeed, to give us strength and wisdom, love, patience, and perseverance.</a:t>
            </a:r>
          </a:p>
          <a:p>
            <a:pPr marL="274320" indent="-457200"/>
            <a:r>
              <a:rPr lang="en-US" dirty="0"/>
              <a:t>7.  We need to pray as if everything depended on God and work as if everything depended on us.</a:t>
            </a:r>
          </a:p>
          <a:p>
            <a:pPr marL="274320" indent="-457200"/>
            <a:r>
              <a:rPr lang="en-US" dirty="0"/>
              <a:t>8.  In the apostle Paul, we can see an example of how God was powerfully at work in one who was willing to be used.</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19</a:t>
            </a:fld>
            <a:endParaRPr lang="en-US" dirty="0"/>
          </a:p>
        </p:txBody>
      </p:sp>
    </p:spTree>
    <p:extLst>
      <p:ext uri="{BB962C8B-B14F-4D97-AF65-F5344CB8AC3E}">
        <p14:creationId xmlns:p14="http://schemas.microsoft.com/office/powerpoint/2010/main" val="3440689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4A74A62-FB19-416F-B10B-0286FD1F980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BA9110-A8D6-47FF-A6EE-08659CF382BA}"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386498" name="Rectangle 2">
            <a:extLst>
              <a:ext uri="{FF2B5EF4-FFF2-40B4-BE49-F238E27FC236}">
                <a16:creationId xmlns:a16="http://schemas.microsoft.com/office/drawing/2014/main" id="{A1F48900-939E-4CB9-B553-EF937C858F82}"/>
              </a:ext>
            </a:extLst>
          </p:cNvPr>
          <p:cNvSpPr>
            <a:spLocks noGrp="1" noRot="1" noChangeAspect="1" noChangeArrowheads="1" noTextEdit="1"/>
          </p:cNvSpPr>
          <p:nvPr>
            <p:ph type="sldImg"/>
          </p:nvPr>
        </p:nvSpPr>
        <p:spPr>
          <a:ln/>
        </p:spPr>
      </p:sp>
      <p:sp>
        <p:nvSpPr>
          <p:cNvPr id="1386499" name="Rectangle 3">
            <a:extLst>
              <a:ext uri="{FF2B5EF4-FFF2-40B4-BE49-F238E27FC236}">
                <a16:creationId xmlns:a16="http://schemas.microsoft.com/office/drawing/2014/main" id="{F3A6D053-56A4-405D-B3D1-E6DFBC328AA8}"/>
              </a:ext>
            </a:extLst>
          </p:cNvPr>
          <p:cNvSpPr>
            <a:spLocks noGrp="1" noChangeArrowheads="1"/>
          </p:cNvSpPr>
          <p:nvPr>
            <p:ph type="body" idx="1"/>
          </p:nvPr>
        </p:nvSpPr>
        <p:spPr/>
        <p:txBody>
          <a:bodyPr/>
          <a:lstStyle/>
          <a:p>
            <a:pPr marL="228600" indent="-228600">
              <a:lnSpc>
                <a:spcPct val="80000"/>
              </a:lnSpc>
            </a:pPr>
            <a:r>
              <a:rPr lang="en-US" altLang="en-US" sz="1000" b="1" dirty="0"/>
              <a:t>B1:</a:t>
            </a:r>
            <a:r>
              <a:rPr lang="en-US" altLang="en-US" dirty="0"/>
              <a:t> </a:t>
            </a:r>
          </a:p>
          <a:p>
            <a:pPr marL="228600" indent="-228600">
              <a:lnSpc>
                <a:spcPct val="80000"/>
              </a:lnSpc>
            </a:pPr>
            <a:r>
              <a:rPr lang="en-US" altLang="en-US" dirty="0"/>
              <a:t>1.  This is a memory text that should be memorized by every Christian.</a:t>
            </a:r>
          </a:p>
          <a:p>
            <a:pPr marL="228600" indent="-228600">
              <a:lnSpc>
                <a:spcPct val="80000"/>
              </a:lnSpc>
            </a:pPr>
            <a:r>
              <a:rPr lang="en-US" altLang="en-US" dirty="0"/>
              <a:t>2.  It is a verse that encapsulates the Gospel.</a:t>
            </a:r>
          </a:p>
          <a:p>
            <a:pPr marL="228600" indent="-228600">
              <a:lnSpc>
                <a:spcPct val="80000"/>
              </a:lnSpc>
            </a:pPr>
            <a:r>
              <a:rPr lang="en-US" altLang="en-US" dirty="0"/>
              <a:t>3.  It describes how God deals with sin and makes us righteous.</a:t>
            </a:r>
            <a:r>
              <a:rPr lang="en-US" altLang="en-US" sz="1000" b="1" dirty="0"/>
              <a:t> </a:t>
            </a:r>
            <a:endParaRPr lang="en-US" altLang="en-US" sz="1000" b="0" dirty="0"/>
          </a:p>
          <a:p>
            <a:pPr marL="228600" indent="-228600">
              <a:lnSpc>
                <a:spcPct val="80000"/>
              </a:lnSpc>
            </a:pPr>
            <a:endParaRPr lang="en-US" altLang="en-US" sz="1000" b="1" dirty="0"/>
          </a:p>
          <a:p>
            <a:pPr marL="228600" indent="-228600">
              <a:lnSpc>
                <a:spcPct val="80000"/>
              </a:lnSpc>
            </a:pPr>
            <a:r>
              <a:rPr lang="en-US" altLang="en-US" sz="1000" b="1" dirty="0"/>
              <a:t>B2:</a:t>
            </a:r>
          </a:p>
          <a:p>
            <a:pPr marL="228600" indent="-228600">
              <a:lnSpc>
                <a:spcPct val="80000"/>
              </a:lnSpc>
            </a:pPr>
            <a:r>
              <a:rPr lang="en-US" altLang="en-US" dirty="0"/>
              <a:t>1.  The “He” is God the Father.</a:t>
            </a:r>
            <a:r>
              <a:rPr lang="en-US" altLang="en-US" sz="1000" b="1" dirty="0"/>
              <a:t> </a:t>
            </a:r>
          </a:p>
          <a:p>
            <a:pPr marL="228600" indent="-228600">
              <a:lnSpc>
                <a:spcPct val="80000"/>
              </a:lnSpc>
            </a:pPr>
            <a:r>
              <a:rPr lang="en-US" altLang="en-US" sz="1000" b="0" dirty="0"/>
              <a:t>2.  The “Him” is God the Son, Jesus Christ.</a:t>
            </a:r>
          </a:p>
          <a:p>
            <a:pPr marL="228600" indent="-228600">
              <a:lnSpc>
                <a:spcPct val="80000"/>
              </a:lnSpc>
            </a:pPr>
            <a:r>
              <a:rPr lang="en-US" altLang="en-US" sz="1000" b="0" dirty="0"/>
              <a:t>3.  Here at the beginning of the verse, both Father and Son are involved.</a:t>
            </a:r>
          </a:p>
          <a:p>
            <a:pPr marL="228600" indent="-228600">
              <a:lnSpc>
                <a:spcPct val="80000"/>
              </a:lnSpc>
            </a:pPr>
            <a:r>
              <a:rPr lang="en-US" altLang="en-US" sz="1000" b="0" dirty="0"/>
              <a:t>4.  Then look at the end of the verse:</a:t>
            </a:r>
          </a:p>
          <a:p>
            <a:pPr marL="228600" indent="-228600">
              <a:lnSpc>
                <a:spcPct val="80000"/>
              </a:lnSpc>
            </a:pPr>
            <a:r>
              <a:rPr lang="en-US" altLang="en-US" sz="1000" b="0" dirty="0"/>
              <a:t>5.  We become the righteousness from God the Father in Him, God the Son.</a:t>
            </a:r>
          </a:p>
          <a:p>
            <a:pPr marL="228600" indent="-228600">
              <a:lnSpc>
                <a:spcPct val="80000"/>
              </a:lnSpc>
            </a:pPr>
            <a:r>
              <a:rPr lang="en-US" altLang="en-US" sz="1000" b="0" dirty="0"/>
              <a:t>6.  Both Father and Son are intimately involved with this transfer of sin and righteousness.</a:t>
            </a:r>
          </a:p>
          <a:p>
            <a:pPr marL="228600" indent="-228600">
              <a:lnSpc>
                <a:spcPct val="80000"/>
              </a:lnSpc>
            </a:pPr>
            <a:r>
              <a:rPr lang="en-US" altLang="en-US" sz="1000" b="0" dirty="0"/>
              <a:t>7.  Martin Luther has called this verse “The Great Exchange,” or the “Wonderful Exchange.”</a:t>
            </a:r>
          </a:p>
          <a:p>
            <a:pPr marL="228600" indent="-228600">
              <a:lnSpc>
                <a:spcPct val="80000"/>
              </a:lnSpc>
            </a:pPr>
            <a:endParaRPr lang="en-US" altLang="en-US" sz="1000" b="0" dirty="0"/>
          </a:p>
          <a:p>
            <a:pPr marL="228600" indent="-228600">
              <a:lnSpc>
                <a:spcPct val="80000"/>
              </a:lnSpc>
            </a:pPr>
            <a:r>
              <a:rPr lang="en-US" altLang="en-US" sz="1000" b="1" dirty="0"/>
              <a:t>B3:</a:t>
            </a:r>
            <a:r>
              <a:rPr lang="en-US" altLang="en-US" sz="1000" b="0" dirty="0"/>
              <a:t> </a:t>
            </a:r>
          </a:p>
          <a:p>
            <a:pPr marL="228600" indent="-228600">
              <a:lnSpc>
                <a:spcPct val="80000"/>
              </a:lnSpc>
            </a:pPr>
            <a:r>
              <a:rPr lang="en-US" altLang="en-US" sz="1000" b="0" dirty="0"/>
              <a:t>1.  The Great Exchange described in this verse is the essence of the Gospel.</a:t>
            </a:r>
          </a:p>
          <a:p>
            <a:pPr marL="228600" indent="-228600">
              <a:lnSpc>
                <a:spcPct val="80000"/>
              </a:lnSpc>
            </a:pPr>
            <a:r>
              <a:rPr lang="en-US" altLang="en-US" sz="1000" b="0" dirty="0"/>
              <a:t>2.  In Christ, we exchange our sin for His righteousness.</a:t>
            </a:r>
          </a:p>
          <a:p>
            <a:pPr marL="228600" indent="-228600">
              <a:lnSpc>
                <a:spcPct val="80000"/>
              </a:lnSpc>
            </a:pPr>
            <a:r>
              <a:rPr lang="en-US" altLang="en-US" sz="1000" b="0" dirty="0"/>
              <a:t>3.  It is like exchanging a bag of garbage for a Rolls Royce.</a:t>
            </a:r>
          </a:p>
          <a:p>
            <a:pPr marL="228600" indent="-228600">
              <a:lnSpc>
                <a:spcPct val="80000"/>
              </a:lnSpc>
            </a:pPr>
            <a:r>
              <a:rPr lang="en-US" altLang="en-US" sz="1000" b="0" dirty="0"/>
              <a:t>4.  In fulfillment of the everlasting covenant made between Father and Son from the foundation of the world, Jesus Christ died on the cross for the sins of all mankind.</a:t>
            </a:r>
          </a:p>
          <a:p>
            <a:pPr marL="228600" indent="-228600">
              <a:lnSpc>
                <a:spcPct val="80000"/>
              </a:lnSpc>
            </a:pPr>
            <a:r>
              <a:rPr lang="en-US" altLang="en-US" sz="1000" b="0" dirty="0"/>
              <a:t>5.  He Himself was sinless, but He suffered the death penalty for our sins.</a:t>
            </a:r>
          </a:p>
          <a:p>
            <a:pPr marL="228600" indent="-228600">
              <a:lnSpc>
                <a:spcPct val="80000"/>
              </a:lnSpc>
            </a:pPr>
            <a:r>
              <a:rPr lang="en-US" altLang="en-US" sz="1000" b="0" dirty="0"/>
              <a:t>6.  So, when we are “in Christ” the Father can accept the death of His Son in place of our death.</a:t>
            </a:r>
          </a:p>
          <a:p>
            <a:pPr marL="228600" indent="-228600">
              <a:lnSpc>
                <a:spcPct val="80000"/>
              </a:lnSpc>
            </a:pPr>
            <a:r>
              <a:rPr lang="en-US" altLang="en-US" sz="1000" b="0" dirty="0"/>
              <a:t>7.  In that sense, Christ bears our sins and becomes sin for us.</a:t>
            </a:r>
          </a:p>
          <a:p>
            <a:pPr marL="228600" indent="-228600">
              <a:lnSpc>
                <a:spcPct val="80000"/>
              </a:lnSpc>
            </a:pPr>
            <a:r>
              <a:rPr lang="en-US" altLang="en-US" sz="1000" b="0" dirty="0"/>
              <a:t>8.  When we receive Christ as our Savior, confess our sins, and trust in His blood for our forgiveness, God forgives us and declares us justified or not guilty.</a:t>
            </a:r>
          </a:p>
          <a:p>
            <a:pPr marL="228600" indent="-228600">
              <a:lnSpc>
                <a:spcPct val="80000"/>
              </a:lnSpc>
            </a:pPr>
            <a:r>
              <a:rPr lang="en-US" altLang="en-US" sz="1000" b="0" dirty="0"/>
              <a:t>9.  This is justification by faith or righteousness by faith.</a:t>
            </a:r>
          </a:p>
          <a:p>
            <a:pPr marL="228600" indent="-228600">
              <a:lnSpc>
                <a:spcPct val="80000"/>
              </a:lnSpc>
            </a:pPr>
            <a:r>
              <a:rPr lang="en-US" altLang="en-US" sz="1000" b="0" dirty="0"/>
              <a:t>10. And since our sins are all forgiven and we are cleansed, we have a standing in the courts of heaven as  perfectly righteous, like Jesus our sinless Savior.</a:t>
            </a:r>
          </a:p>
          <a:p>
            <a:pPr marL="228600" indent="-228600">
              <a:lnSpc>
                <a:spcPct val="80000"/>
              </a:lnSpc>
            </a:pPr>
            <a:r>
              <a:rPr lang="en-US" altLang="en-US" sz="1000" b="0" dirty="0"/>
              <a:t>11. His perfect righteousness is placed to our account.</a:t>
            </a:r>
          </a:p>
          <a:p>
            <a:pPr marL="228600" indent="-228600">
              <a:lnSpc>
                <a:spcPct val="80000"/>
              </a:lnSpc>
            </a:pPr>
            <a:r>
              <a:rPr lang="en-US" altLang="en-US" sz="1000" b="0" dirty="0"/>
              <a:t>12. This is the Gospel, the good news of salvation by faith in Christ.</a:t>
            </a:r>
          </a:p>
          <a:p>
            <a:pPr marL="228600" indent="-228600">
              <a:lnSpc>
                <a:spcPct val="80000"/>
              </a:lnSpc>
            </a:pPr>
            <a:r>
              <a:rPr lang="en-US" altLang="en-US" sz="1000" b="0" dirty="0"/>
              <a:t>13. The gospel that saves us is stated very simply by the apostle Paul in 1 Corinthians 15:3-4</a:t>
            </a:r>
          </a:p>
          <a:p>
            <a:pPr marL="228600" indent="-228600">
              <a:lnSpc>
                <a:spcPct val="80000"/>
              </a:lnSpc>
            </a:pPr>
            <a:r>
              <a:rPr lang="en-US" altLang="en-US" sz="1000" b="1" dirty="0"/>
              <a:t>1 Corinthians 15:3-4 NKJV</a:t>
            </a:r>
            <a:r>
              <a:rPr lang="en-US" altLang="en-US" sz="1000" b="0" dirty="0"/>
              <a:t> – that Christ died for our sins according to the Scriptures, </a:t>
            </a:r>
            <a:r>
              <a:rPr lang="en-US" altLang="en-US" sz="1000" b="0" baseline="30000" dirty="0"/>
              <a:t>4</a:t>
            </a:r>
            <a:r>
              <a:rPr lang="en-US" altLang="en-US" sz="1000" b="0" dirty="0"/>
              <a:t> and that He was buried, and that He rose again the third day according to the Scriptures,</a:t>
            </a:r>
          </a:p>
          <a:p>
            <a:pPr marL="228600" indent="-228600">
              <a:lnSpc>
                <a:spcPct val="80000"/>
              </a:lnSpc>
            </a:pPr>
            <a:r>
              <a:rPr lang="en-US" altLang="en-US" sz="1000" b="0" dirty="0"/>
              <a:t>14. So the gospel includes Christ’s death for our sins and His resurrection from the dead.</a:t>
            </a:r>
          </a:p>
          <a:p>
            <a:pPr marL="228600" indent="-228600">
              <a:lnSpc>
                <a:spcPct val="80000"/>
              </a:lnSpc>
            </a:pPr>
            <a:r>
              <a:rPr lang="en-US" altLang="en-US" sz="1000" b="0" dirty="0"/>
              <a:t>15. We need a living Savior to come back and save us.</a:t>
            </a:r>
          </a:p>
          <a:p>
            <a:pPr marL="228600" indent="-228600">
              <a:lnSpc>
                <a:spcPct val="80000"/>
              </a:lnSpc>
            </a:pPr>
            <a:endParaRPr lang="en-US" altLang="en-US" sz="1000" b="0" dirty="0"/>
          </a:p>
          <a:p>
            <a:pPr marL="228600" indent="-228600">
              <a:lnSpc>
                <a:spcPct val="80000"/>
              </a:lnSpc>
            </a:pPr>
            <a:r>
              <a:rPr lang="en-US" altLang="en-US" sz="1000" b="1" dirty="0"/>
              <a:t>B4:</a:t>
            </a:r>
          </a:p>
          <a:p>
            <a:pPr marL="274320" indent="-457200">
              <a:buFontTx/>
              <a:buNone/>
            </a:pPr>
            <a:r>
              <a:rPr lang="en-US" altLang="en-US" sz="1000" dirty="0"/>
              <a:t>1.  It is important to note here that God does not ignore sin, or overlook sin, or say “that’s ok, it doesn’t matter.”</a:t>
            </a:r>
          </a:p>
          <a:p>
            <a:pPr marL="274320" indent="-457200">
              <a:buFontTx/>
              <a:buNone/>
            </a:pPr>
            <a:r>
              <a:rPr lang="en-US" altLang="en-US" sz="1000" dirty="0"/>
              <a:t>2.  Sin is a very serious thing.</a:t>
            </a:r>
          </a:p>
          <a:p>
            <a:pPr marL="274320" indent="-457200">
              <a:buFontTx/>
              <a:buNone/>
            </a:pPr>
            <a:r>
              <a:rPr lang="en-US" altLang="en-US" sz="1000" dirty="0"/>
              <a:t>3.  All through the OT times, the sanctuary service taught that the wages of sin is death.</a:t>
            </a:r>
          </a:p>
          <a:p>
            <a:pPr marL="274320" indent="-457200">
              <a:buFontTx/>
              <a:buNone/>
            </a:pPr>
            <a:r>
              <a:rPr lang="en-US" altLang="en-US" sz="1000" dirty="0"/>
              <a:t>4.  Sinners would bring an innocent sacrifice and confess their sin over it, and the innocent animal would die in place of the sinner.</a:t>
            </a:r>
          </a:p>
          <a:p>
            <a:pPr marL="274320" indent="-457200">
              <a:buFontTx/>
              <a:buNone/>
            </a:pPr>
            <a:r>
              <a:rPr lang="en-US" altLang="en-US" sz="1000" dirty="0"/>
              <a:t>5.  Without shedding of blood there is no remission (Heb 9:22)</a:t>
            </a:r>
          </a:p>
          <a:p>
            <a:pPr marL="274320" indent="-457200">
              <a:buFontTx/>
              <a:buNone/>
            </a:pPr>
            <a:r>
              <a:rPr lang="en-US" altLang="en-US" sz="1000" dirty="0"/>
              <a:t>6.  This is “substitutionary atonement.”</a:t>
            </a:r>
          </a:p>
          <a:p>
            <a:pPr marL="274320" indent="-457200">
              <a:buFontTx/>
              <a:buNone/>
            </a:pPr>
            <a:r>
              <a:rPr lang="en-US" altLang="en-US" sz="1000" dirty="0"/>
              <a:t>7.  God punishes the substitute instead of the sinner.</a:t>
            </a:r>
          </a:p>
          <a:p>
            <a:pPr marL="274320" indent="-457200">
              <a:buFontTx/>
              <a:buNone/>
            </a:pPr>
            <a:r>
              <a:rPr lang="en-US" altLang="en-US" sz="1000" dirty="0"/>
              <a:t>8.  So when we accept Jesus as our Savior and our Substitute, God lays our sins on Him.</a:t>
            </a:r>
          </a:p>
          <a:p>
            <a:pPr marL="274320" indent="-457200">
              <a:buFontTx/>
              <a:buNone/>
            </a:pPr>
            <a:r>
              <a:rPr lang="en-US" altLang="en-US" sz="1000" dirty="0"/>
              <a:t>9.  As our divine Creator His value is infinitely beyond the value of those He died for, so He needs to be sacrificed only once for all.</a:t>
            </a:r>
          </a:p>
          <a:p>
            <a:pPr marL="274320" indent="-457200">
              <a:buFontTx/>
              <a:buNone/>
            </a:pPr>
            <a:r>
              <a:rPr lang="en-US" altLang="en-US" sz="1000" dirty="0"/>
              <a:t>10. And God accepts the death of His Son as the just punishment for our sins and imputes the perfect righteousness of Christ to our account.</a:t>
            </a:r>
          </a:p>
          <a:p>
            <a:pPr marL="274320" indent="-457200">
              <a:buFontTx/>
              <a:buNone/>
            </a:pPr>
            <a:r>
              <a:rPr lang="en-US" altLang="en-US" sz="1000" dirty="0"/>
              <a:t>11. Is this Good News?  </a:t>
            </a:r>
          </a:p>
          <a:p>
            <a:pPr marL="274320" indent="-457200">
              <a:buFontTx/>
              <a:buNone/>
            </a:pPr>
            <a:r>
              <a:rPr lang="en-US" altLang="en-US" sz="1000" dirty="0"/>
              <a:t>12. Indeed, Christ died for our sins according to the scriptures!  </a:t>
            </a:r>
          </a:p>
          <a:p>
            <a:pPr marL="274320" indent="-457200">
              <a:lnSpc>
                <a:spcPct val="80000"/>
              </a:lnSpc>
              <a:buFont typeface="Arial" panose="020B0604020202020204" pitchFamily="34" charset="0"/>
              <a:buNone/>
            </a:pPr>
            <a:endParaRPr lang="en-US" altLang="en-US" sz="1000" b="0" dirty="0"/>
          </a:p>
          <a:p>
            <a:pPr marL="228600" indent="-228600">
              <a:lnSpc>
                <a:spcPct val="80000"/>
              </a:lnSpc>
            </a:pPr>
            <a:r>
              <a:rPr lang="en-US" altLang="en-US" sz="1000" b="1" dirty="0"/>
              <a:t>B5:</a:t>
            </a:r>
          </a:p>
          <a:p>
            <a:pPr marL="274320" indent="-457200"/>
            <a:r>
              <a:rPr lang="en-US" altLang="en-US" sz="1000" dirty="0">
                <a:latin typeface="Arial" panose="020B0604020202020204" pitchFamily="34" charset="0"/>
              </a:rPr>
              <a:t>1.  When we trust Jesus as our Savior and lay our sins on Him, God declares us righteous in the courts of heaven.</a:t>
            </a:r>
          </a:p>
          <a:p>
            <a:pPr marL="274320" indent="-457200"/>
            <a:r>
              <a:rPr lang="en-US" altLang="en-US" sz="1000" dirty="0">
                <a:latin typeface="Arial" panose="020B0604020202020204" pitchFamily="34" charset="0"/>
              </a:rPr>
              <a:t>2.  He adopts us into His family and gives us eternal life. </a:t>
            </a:r>
          </a:p>
          <a:p>
            <a:pPr marL="274320" indent="-457200"/>
            <a:r>
              <a:rPr lang="en-US" altLang="en-US" sz="1000" dirty="0">
                <a:latin typeface="Arial" panose="020B0604020202020204" pitchFamily="34" charset="0"/>
              </a:rPr>
              <a:t>3. He sets us apart for a holy use and fills us with the Holy Spirit.</a:t>
            </a:r>
          </a:p>
          <a:p>
            <a:pPr marL="274320" indent="-457200"/>
            <a:r>
              <a:rPr lang="en-US" altLang="en-US" sz="1000" dirty="0">
                <a:latin typeface="Arial" panose="020B0604020202020204" pitchFamily="34" charset="0"/>
              </a:rPr>
              <a:t>4. The HS gives us a new birth and begins to produce the fruit of the Spirit and the gifts of the Spirit in our lives.</a:t>
            </a:r>
          </a:p>
          <a:p>
            <a:pPr marL="274320" indent="-457200"/>
            <a:r>
              <a:rPr lang="en-US" altLang="en-US" sz="1000" dirty="0">
                <a:latin typeface="Arial" panose="020B0604020202020204" pitchFamily="34" charset="0"/>
              </a:rPr>
              <a:t>5. We begin to grow in grace and live a life of obedience to God because we love Him for saving us.</a:t>
            </a:r>
          </a:p>
          <a:p>
            <a:pPr marL="274320" indent="-457200"/>
            <a:r>
              <a:rPr lang="en-US" altLang="en-US" sz="1000" dirty="0">
                <a:latin typeface="Arial" panose="020B0604020202020204" pitchFamily="34" charset="0"/>
              </a:rPr>
              <a:t>6. Although we never reach the full measure of the stature of Christ, we are prepared to meet God as soon as we are justified.</a:t>
            </a:r>
          </a:p>
          <a:p>
            <a:pPr marL="274320" indent="-457200"/>
            <a:r>
              <a:rPr lang="en-US" altLang="en-US" sz="1000" dirty="0">
                <a:latin typeface="Arial" panose="020B0604020202020204" pitchFamily="34" charset="0"/>
              </a:rPr>
              <a:t>7. We are totally acceptable to God when Christ’s righteousness is imputed to our account.</a:t>
            </a:r>
          </a:p>
          <a:p>
            <a:pPr marL="274320" marR="0" lvl="0" indent="-457200" algn="l" defTabSz="914400" rtl="0" eaLnBrk="0" fontAlgn="base" latinLnBrk="0" hangingPunct="0">
              <a:lnSpc>
                <a:spcPct val="80000"/>
              </a:lnSpc>
              <a:spcBef>
                <a:spcPct val="30000"/>
              </a:spcBef>
              <a:spcAft>
                <a:spcPct val="0"/>
              </a:spcAft>
              <a:buClrTx/>
              <a:buSzTx/>
              <a:buFontTx/>
              <a:buNone/>
              <a:tabLst/>
              <a:defRPr/>
            </a:pPr>
            <a:r>
              <a:rPr lang="en-US" altLang="en-US" sz="1000" dirty="0"/>
              <a:t>8.  God’s judgment fell on Christ so that His grace could fall on us.</a:t>
            </a:r>
          </a:p>
          <a:p>
            <a:pPr marL="274320" indent="-457200">
              <a:lnSpc>
                <a:spcPct val="80000"/>
              </a:lnSpc>
            </a:pPr>
            <a:endParaRPr lang="en-US" altLang="en-US" sz="1000" b="0" dirty="0"/>
          </a:p>
          <a:p>
            <a:r>
              <a:rPr lang="en-US" altLang="en-US" sz="1000" b="1" dirty="0"/>
              <a:t>Illustration:</a:t>
            </a:r>
          </a:p>
          <a:p>
            <a:r>
              <a:rPr lang="en-US" altLang="en-US" sz="1000" dirty="0"/>
              <a:t>In the days of the pioneers, when men saw that a wind-swept prairie fire was coming, what would they do?  Since not even the fastest of horses could outrun it, the pioneers took a match and burned the grass in a designated area around them.  Then they would take their stand in the burned area and be safe from the threatening prairie fire.  As the roar of the flames approached, they would not be afraid.  Even as the ocean of fire surged around them, there was no fear, because fire had already passed over the place where they stood.</a:t>
            </a:r>
          </a:p>
          <a:p>
            <a:r>
              <a:rPr lang="en-US" altLang="en-US" sz="1000" dirty="0"/>
              <a:t>When the judgment of God comes to sweep men and women into the lake of fire, there is one spot that is safe.  Nearly two thousand years ago, the wrath of God was poured out on Calvary.  There the Son of God took the wrath that should have fallen on us.  Now, if we take our stand by the cross, we are safe for time and eternity.</a:t>
            </a:r>
          </a:p>
          <a:p>
            <a:pPr marL="228600" indent="-228600">
              <a:lnSpc>
                <a:spcPct val="80000"/>
              </a:lnSpc>
            </a:pPr>
            <a:endParaRPr lang="en-US" altLang="en-US" sz="1000" b="0" dirty="0"/>
          </a:p>
        </p:txBody>
      </p:sp>
    </p:spTree>
    <p:extLst>
      <p:ext uri="{BB962C8B-B14F-4D97-AF65-F5344CB8AC3E}">
        <p14:creationId xmlns:p14="http://schemas.microsoft.com/office/powerpoint/2010/main" val="27381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3</a:t>
            </a:fld>
            <a:endParaRPr lang="en-US" dirty="0"/>
          </a:p>
        </p:txBody>
      </p:sp>
    </p:spTree>
    <p:extLst>
      <p:ext uri="{BB962C8B-B14F-4D97-AF65-F5344CB8AC3E}">
        <p14:creationId xmlns:p14="http://schemas.microsoft.com/office/powerpoint/2010/main" val="1712011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r>
              <a:rPr lang="en-US" b="0" dirty="0"/>
              <a:t> </a:t>
            </a:r>
          </a:p>
          <a:p>
            <a:pPr marL="274320" indent="-274320"/>
            <a:r>
              <a:rPr lang="en-US" b="0" dirty="0"/>
              <a:t>[See notes on linked slide.]</a:t>
            </a:r>
          </a:p>
          <a:p>
            <a:pPr marL="274320" indent="-274320"/>
            <a:endParaRPr lang="en-US" b="0" dirty="0"/>
          </a:p>
          <a:p>
            <a:pPr marL="274320" indent="-274320"/>
            <a:r>
              <a:rPr lang="en-US" b="1" dirty="0"/>
              <a:t>B2:</a:t>
            </a:r>
          </a:p>
          <a:p>
            <a:pPr marL="274320" indent="-274320"/>
            <a:r>
              <a:rPr lang="en-US" b="0" dirty="0"/>
              <a:t>[See notes on linked slide.]</a:t>
            </a:r>
          </a:p>
          <a:p>
            <a:pPr marL="274320" indent="-274320"/>
            <a:endParaRPr lang="en-US" b="0" dirty="0"/>
          </a:p>
          <a:p>
            <a:pPr marL="274320" indent="-274320"/>
            <a:r>
              <a:rPr lang="en-US" b="1" dirty="0"/>
              <a:t>B3:</a:t>
            </a:r>
          </a:p>
          <a:p>
            <a:pPr marL="274320" indent="-274320"/>
            <a:r>
              <a:rPr lang="en-US" b="0" dirty="0"/>
              <a:t>[See notes on linked slide.]</a:t>
            </a:r>
          </a:p>
          <a:p>
            <a:pPr marL="274320" indent="-274320"/>
            <a:endParaRPr lang="en-US" b="0" dirty="0"/>
          </a:p>
          <a:p>
            <a:pPr marL="274320" indent="-274320"/>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49341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 </a:t>
            </a:r>
          </a:p>
          <a:p>
            <a:pPr marL="274320" indent="-274320"/>
            <a:endParaRPr lang="en-US" b="1" dirty="0"/>
          </a:p>
          <a:p>
            <a:pPr marL="274320" indent="-274320"/>
            <a:r>
              <a:rPr lang="en-US" b="1" dirty="0"/>
              <a:t>B2:</a:t>
            </a:r>
          </a:p>
          <a:p>
            <a:pPr marL="274320" indent="-274320"/>
            <a:r>
              <a:rPr lang="en-US" dirty="0"/>
              <a:t>[See notes on linked slide.]</a:t>
            </a:r>
          </a:p>
          <a:p>
            <a:pPr marL="274320" indent="-274320"/>
            <a:endParaRPr lang="en-US" b="0" dirty="0"/>
          </a:p>
          <a:p>
            <a:pPr marL="274320" indent="-274320"/>
            <a:r>
              <a:rPr lang="en-US" b="1" dirty="0"/>
              <a:t>B3:</a:t>
            </a:r>
          </a:p>
          <a:p>
            <a:pPr marL="274320" lvl="1" indent="-274320"/>
            <a:endParaRPr lang="en-US" sz="1200" b="0" i="0" u="none" strike="noStrike" kern="1200" dirty="0">
              <a:solidFill>
                <a:schemeClr val="tx1"/>
              </a:solidFill>
              <a:effectLst/>
              <a:latin typeface="Arial" charset="0"/>
              <a:ea typeface="+mn-ea"/>
              <a:cs typeface="+mn-cs"/>
            </a:endParaRPr>
          </a:p>
          <a:p>
            <a:pPr marL="274320" lvl="1" indent="-274320"/>
            <a:r>
              <a:rPr lang="en-US" sz="1200" b="1" i="0" u="none" strike="noStrike" kern="1200" dirty="0">
                <a:solidFill>
                  <a:schemeClr val="tx1"/>
                </a:solidFill>
                <a:effectLst/>
                <a:latin typeface="Arial" charset="0"/>
                <a:ea typeface="+mn-ea"/>
                <a:cs typeface="+mn-cs"/>
              </a:rPr>
              <a:t>B4:</a:t>
            </a:r>
          </a:p>
          <a:p>
            <a:pPr marL="274320" lvl="1" indent="-274320"/>
            <a:r>
              <a:rPr lang="en-US" sz="1200" b="0" i="0" u="none" strike="noStrike" kern="1200" dirty="0">
                <a:solidFill>
                  <a:schemeClr val="tx1"/>
                </a:solidFill>
                <a:effectLst/>
                <a:latin typeface="Arial" charset="0"/>
                <a:ea typeface="+mn-ea"/>
                <a:cs typeface="+mn-cs"/>
              </a:rPr>
              <a:t>[See notes on linked slide.]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80213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[See</a:t>
            </a:r>
            <a:r>
              <a:rPr lang="en-US" baseline="0" dirty="0"/>
              <a:t> notes on linked slide.]</a:t>
            </a:r>
          </a:p>
          <a:p>
            <a:pPr marL="274320" marR="0" lvl="0" indent="-274320" algn="l" defTabSz="914400" rtl="0" eaLnBrk="0" fontAlgn="base" latinLnBrk="0" hangingPunct="0">
              <a:lnSpc>
                <a:spcPct val="100000"/>
              </a:lnSpc>
              <a:spcBef>
                <a:spcPct val="30000"/>
              </a:spcBef>
              <a:spcAft>
                <a:spcPct val="0"/>
              </a:spcAft>
              <a:buClrTx/>
              <a:buSzTx/>
              <a:buFontTx/>
              <a:buNone/>
              <a:tabLst/>
              <a:defRPr/>
            </a:pPr>
            <a:endParaRPr lang="en-US" baseline="0" dirty="0"/>
          </a:p>
          <a:p>
            <a:pPr marL="274320" indent="-274320"/>
            <a:r>
              <a:rPr lang="en-US" b="1" baseline="0" dirty="0"/>
              <a:t>B2:</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[See</a:t>
            </a:r>
            <a:r>
              <a:rPr lang="en-US" baseline="0" dirty="0"/>
              <a:t> notes on linked slide.]</a:t>
            </a:r>
          </a:p>
          <a:p>
            <a:pPr marL="274320" marR="0" lvl="0" indent="-274320" algn="l" defTabSz="914400" rtl="0" eaLnBrk="0" fontAlgn="base" latinLnBrk="0" hangingPunct="0">
              <a:lnSpc>
                <a:spcPct val="100000"/>
              </a:lnSpc>
              <a:spcBef>
                <a:spcPct val="30000"/>
              </a:spcBef>
              <a:spcAft>
                <a:spcPct val="0"/>
              </a:spcAft>
              <a:buClrTx/>
              <a:buSzTx/>
              <a:buFontTx/>
              <a:buNone/>
              <a:tabLst/>
              <a:defRPr/>
            </a:pPr>
            <a:endParaRPr lang="en-US" baseline="0" dirty="0"/>
          </a:p>
          <a:p>
            <a:pPr marL="274320" marR="0" lvl="0" indent="-274320" algn="l" defTabSz="914400" rtl="0" eaLnBrk="0" fontAlgn="base" latinLnBrk="0" hangingPunct="0">
              <a:lnSpc>
                <a:spcPct val="100000"/>
              </a:lnSpc>
              <a:spcBef>
                <a:spcPct val="30000"/>
              </a:spcBef>
              <a:spcAft>
                <a:spcPct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59643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88C43-A5A7-7F50-203D-0B169EEA2D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AA0043-D596-9E8B-F863-DB532FABE6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53ECAC-82E4-6AEC-8770-FF3DF7C78E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0752F2-7D19-7420-2F8C-78F944D00DB9}"/>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95973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26286-5CEB-A5DC-F80B-413401387F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CFE37E-EF5A-9408-ABFE-BB7CFD4115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CA1F0C-7B57-B56A-B9A2-0544C5238C51}"/>
              </a:ext>
            </a:extLst>
          </p:cNvPr>
          <p:cNvSpPr>
            <a:spLocks noGrp="1"/>
          </p:cNvSpPr>
          <p:nvPr>
            <p:ph type="body" idx="1"/>
          </p:nvPr>
        </p:nvSpPr>
        <p:spPr/>
        <p:txBody>
          <a:bodyPr/>
          <a:lstStyle/>
          <a:p>
            <a:pPr marL="0" indent="0">
              <a:buFontTx/>
              <a:buNone/>
            </a:pPr>
            <a:endParaRPr lang="en-US" dirty="0"/>
          </a:p>
        </p:txBody>
      </p:sp>
      <p:sp>
        <p:nvSpPr>
          <p:cNvPr id="4" name="Slide Number Placeholder 3">
            <a:extLst>
              <a:ext uri="{FF2B5EF4-FFF2-40B4-BE49-F238E27FC236}">
                <a16:creationId xmlns:a16="http://schemas.microsoft.com/office/drawing/2014/main" id="{D8BD811E-F6FE-EBBF-D285-C073F4F96D24}"/>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8400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648D8-4B30-1990-030E-E528BE730F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EEE5D6-996E-52E9-60B0-EB6129AB73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71FE1F-AFCA-8014-7646-42CA574A7BA1}"/>
              </a:ext>
            </a:extLst>
          </p:cNvPr>
          <p:cNvSpPr>
            <a:spLocks noGrp="1"/>
          </p:cNvSpPr>
          <p:nvPr>
            <p:ph type="body" idx="1"/>
          </p:nvPr>
        </p:nvSpPr>
        <p:spPr/>
        <p:txBody>
          <a:bodyPr/>
          <a:lstStyle/>
          <a:p>
            <a:pPr marL="274320" indent="-274320"/>
            <a:endParaRPr lang="en-US" dirty="0"/>
          </a:p>
        </p:txBody>
      </p:sp>
      <p:sp>
        <p:nvSpPr>
          <p:cNvPr id="4" name="Slide Number Placeholder 3">
            <a:extLst>
              <a:ext uri="{FF2B5EF4-FFF2-40B4-BE49-F238E27FC236}">
                <a16:creationId xmlns:a16="http://schemas.microsoft.com/office/drawing/2014/main" id="{A287B321-1CE4-160D-084D-1291D76BA0AC}"/>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030339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2703051468"/>
      </p:ext>
    </p:extLst>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6281759"/>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916688424"/>
      </p:ext>
    </p:extLst>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4088258264"/>
      </p:ext>
    </p:extLst>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40203585"/>
      </p:ext>
    </p:extLst>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567603215"/>
      </p:ext>
    </p:extLst>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83533724"/>
      </p:ext>
    </p:extLst>
  </p:cSld>
  <p:clrMapOvr>
    <a:masterClrMapping/>
  </p:clrMapOvr>
  <p:transition spd="med">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2854658172"/>
      </p:ext>
    </p:extLst>
  </p:cSld>
  <p:clrMapOvr>
    <a:masterClrMapping/>
  </p:clrMapOvr>
  <p:transition spd="med">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2876599167"/>
      </p:ext>
    </p:extLst>
  </p:cSld>
  <p:clrMapOvr>
    <a:masterClrMapping/>
  </p:clrMapOvr>
  <p:transition spd="med">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75552703"/>
      </p:ext>
    </p:extLst>
  </p:cSld>
  <p:clrMapOvr>
    <a:masterClrMapping/>
  </p:clrMapOvr>
  <p:transition spd="med">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3192075206"/>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0276372"/>
      </p:ext>
    </p:extLst>
  </p:cSld>
  <p:clrMapOvr>
    <a:masterClrMapping/>
  </p:clrMapOvr>
  <p:transition spd="med">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062268"/>
      </p:ext>
    </p:extLst>
  </p:cSld>
  <p:clrMapOvr>
    <a:masterClrMapping/>
  </p:clrMapOvr>
  <p:transition spd="med">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1091450787"/>
      </p:ext>
    </p:extLst>
  </p:cSld>
  <p:clrMapOvr>
    <a:masterClrMapping/>
  </p:clrMapOvr>
  <p:transition spd="med">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1509421424"/>
      </p:ext>
    </p:extLst>
  </p:cSld>
  <p:clrMapOvr>
    <a:masterClrMapping/>
  </p:clrMapOvr>
  <p:transition spd="med">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67483019"/>
      </p:ext>
    </p:extLst>
  </p:cSld>
  <p:clrMapOvr>
    <a:masterClrMapping/>
  </p:clrMapOvr>
  <p:transition spd="med">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0470014"/>
      </p:ext>
    </p:extLst>
  </p:cSld>
  <p:clrMapOvr>
    <a:masterClrMapping/>
  </p:clrMapOvr>
  <p:transition spd="med">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3209178950"/>
      </p:ext>
    </p:extLst>
  </p:cSld>
  <p:clrMapOvr>
    <a:masterClrMapping/>
  </p:clrMapOvr>
  <p:transition spd="med">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9010189"/>
      </p:ext>
    </p:extLst>
  </p:cSld>
  <p:clrMapOvr>
    <a:masterClrMapping/>
  </p:clrMapOvr>
  <p:transition spd="med">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3833024994"/>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028086995"/>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6486915"/>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1844114447"/>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3884091"/>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3015395652"/>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235935"/>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65254875"/>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6.jp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9.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4.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11.jp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5.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slideLayout" Target="../slideLayouts/slideLayout24.xml"/><Relationship Id="rId7" Type="http://schemas.openxmlformats.org/officeDocument/2006/relationships/theme" Target="../theme/theme6.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5054434"/>
      </p:ext>
    </p:extLst>
  </p:cSld>
  <p:clrMap bg1="dk2" tx1="lt1" bg2="dk1" tx2="lt2" accent1="accent1" accent2="accent2" accent3="accent3" accent4="accent4" accent5="accent5" accent6="accent6" hlink="hlink" folHlink="folHlink"/>
  <p:sldLayoutIdLst>
    <p:sldLayoutId id="2147486566" r:id="rId1"/>
    <p:sldLayoutId id="2147486567" r:id="rId2"/>
    <p:sldLayoutId id="2147486568" r:id="rId3"/>
    <p:sldLayoutId id="2147486569" r:id="rId4"/>
    <p:sldLayoutId id="2147486570"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5752229"/>
      </p:ext>
    </p:extLst>
  </p:cSld>
  <p:clrMap bg1="dk2" tx1="lt1" bg2="dk1" tx2="lt2" accent1="accent1" accent2="accent2" accent3="accent3" accent4="accent4" accent5="accent5" accent6="accent6" hlink="hlink" folHlink="folHlink"/>
  <p:sldLayoutIdLst>
    <p:sldLayoutId id="2147486579" r:id="rId1"/>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4109982"/>
      </p:ext>
    </p:extLst>
  </p:cSld>
  <p:clrMap bg1="dk2" tx1="lt1" bg2="dk1" tx2="lt2" accent1="accent1" accent2="accent2" accent3="accent3" accent4="accent4" accent5="accent5" accent6="accent6" hlink="hlink" folHlink="folHlink"/>
  <p:sldLayoutIdLst>
    <p:sldLayoutId id="2147486600" r:id="rId1"/>
    <p:sldLayoutId id="2147486601" r:id="rId2"/>
    <p:sldLayoutId id="2147486602" r:id="rId3"/>
    <p:sldLayoutId id="2147486603" r:id="rId4"/>
    <p:sldLayoutId id="2147486604"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2352540"/>
      </p:ext>
    </p:extLst>
  </p:cSld>
  <p:clrMap bg1="dk2" tx1="lt1" bg2="dk1" tx2="lt2" accent1="accent1" accent2="accent2" accent3="accent3" accent4="accent4" accent5="accent5" accent6="accent6" hlink="hlink" folHlink="folHlink"/>
  <p:sldLayoutIdLst>
    <p:sldLayoutId id="2147486606" r:id="rId1"/>
    <p:sldLayoutId id="2147486607" r:id="rId2"/>
    <p:sldLayoutId id="2147486608" r:id="rId3"/>
    <p:sldLayoutId id="2147486609" r:id="rId4"/>
    <p:sldLayoutId id="2147486610"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28311343"/>
      </p:ext>
    </p:extLst>
  </p:cSld>
  <p:clrMap bg1="dk2" tx1="lt1" bg2="dk1" tx2="lt2" accent1="accent1" accent2="accent2" accent3="accent3" accent4="accent4" accent5="accent5" accent6="accent6" hlink="hlink" folHlink="folHlink"/>
  <p:sldLayoutIdLst>
    <p:sldLayoutId id="2147486612" r:id="rId1"/>
    <p:sldLayoutId id="2147486613" r:id="rId2"/>
    <p:sldLayoutId id="2147486614" r:id="rId3"/>
    <p:sldLayoutId id="2147486615" r:id="rId4"/>
    <p:sldLayoutId id="2147486616"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4581954"/>
      </p:ext>
    </p:extLst>
  </p:cSld>
  <p:clrMap bg1="dk2" tx1="lt1" bg2="dk1" tx2="lt2" accent1="accent1" accent2="accent2" accent3="accent3" accent4="accent4" accent5="accent5" accent6="accent6" hlink="hlink" folHlink="folHlink"/>
  <p:sldLayoutIdLst>
    <p:sldLayoutId id="2147486618" r:id="rId1"/>
    <p:sldLayoutId id="2147486619" r:id="rId2"/>
    <p:sldLayoutId id="2147486620" r:id="rId3"/>
    <p:sldLayoutId id="2147486621" r:id="rId4"/>
    <p:sldLayoutId id="2147486622" r:id="rId5"/>
    <p:sldLayoutId id="2147486623" r:id="rId6"/>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slide" Target="slide4.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slide" Target="slide4.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12.xml"/><Relationship Id="rId4" Type="http://schemas.openxmlformats.org/officeDocument/2006/relationships/slide" Target="slide11.xml"/></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slide" Target="slide17.xml"/><Relationship Id="rId5" Type="http://schemas.openxmlformats.org/officeDocument/2006/relationships/slide" Target="slide16.xml"/><Relationship Id="rId4" Type="http://schemas.openxmlformats.org/officeDocument/2006/relationships/slide" Target="slide15.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slide" Target="slide19.xml"/><Relationship Id="rId4" Type="http://schemas.openxmlformats.org/officeDocument/2006/relationships/slide" Target="slide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EAFE5-D8BF-2335-5F76-579B1C8EC8B0}"/>
              </a:ext>
            </a:extLst>
          </p:cNvPr>
          <p:cNvSpPr>
            <a:spLocks noGrp="1"/>
          </p:cNvSpPr>
          <p:nvPr>
            <p:ph type="ctrTitle"/>
          </p:nvPr>
        </p:nvSpPr>
        <p:spPr/>
        <p:txBody>
          <a:bodyPr>
            <a:normAutofit fontScale="90000"/>
          </a:bodyPr>
          <a:lstStyle/>
          <a:p>
            <a:r>
              <a:rPr lang="en-US" dirty="0"/>
              <a:t>Uniting Heaven and Earth: Christ in Philippians and Colossians</a:t>
            </a:r>
          </a:p>
        </p:txBody>
      </p:sp>
      <p:sp>
        <p:nvSpPr>
          <p:cNvPr id="3" name="Subtitle 2">
            <a:extLst>
              <a:ext uri="{FF2B5EF4-FFF2-40B4-BE49-F238E27FC236}">
                <a16:creationId xmlns:a16="http://schemas.microsoft.com/office/drawing/2014/main" id="{A7332E88-0DAB-13A2-9971-321C4109CCE1}"/>
              </a:ext>
            </a:extLst>
          </p:cNvPr>
          <p:cNvSpPr>
            <a:spLocks noGrp="1"/>
          </p:cNvSpPr>
          <p:nvPr>
            <p:ph type="subTitle" idx="1"/>
          </p:nvPr>
        </p:nvSpPr>
        <p:spPr/>
        <p:txBody>
          <a:bodyPr/>
          <a:lstStyle/>
          <a:p>
            <a:r>
              <a:rPr lang="en-US" dirty="0"/>
              <a:t>Lesson 9</a:t>
            </a:r>
            <a:br>
              <a:rPr lang="en-US" dirty="0"/>
            </a:br>
            <a:r>
              <a:rPr lang="en-US" dirty="0"/>
              <a:t>Reconciliation and Hope</a:t>
            </a:r>
          </a:p>
        </p:txBody>
      </p:sp>
    </p:spTree>
    <p:extLst>
      <p:ext uri="{BB962C8B-B14F-4D97-AF65-F5344CB8AC3E}">
        <p14:creationId xmlns:p14="http://schemas.microsoft.com/office/powerpoint/2010/main" val="1038408183"/>
      </p:ext>
    </p:extLst>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997D7-779E-4CAD-B924-531D746A2D9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9C274BE-070B-425B-9BE2-C4B40B800135}"/>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169275825"/>
      </p:ext>
    </p:extLst>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0802" name="Rectangle 2"/>
          <p:cNvSpPr>
            <a:spLocks noGrp="1" noChangeArrowheads="1"/>
          </p:cNvSpPr>
          <p:nvPr>
            <p:ph type="title"/>
          </p:nvPr>
        </p:nvSpPr>
        <p:spPr>
          <a:xfrm>
            <a:off x="838200" y="685800"/>
            <a:ext cx="7696200" cy="762000"/>
          </a:xfrm>
        </p:spPr>
        <p:txBody>
          <a:bodyPr/>
          <a:lstStyle/>
          <a:p>
            <a:r>
              <a:rPr lang="en-US" dirty="0"/>
              <a:t>Colossians 1:21 ESV</a:t>
            </a:r>
          </a:p>
        </p:txBody>
      </p:sp>
      <p:sp>
        <p:nvSpPr>
          <p:cNvPr id="1740803" name="Rectangle 3"/>
          <p:cNvSpPr>
            <a:spLocks noGrp="1" noChangeArrowheads="1"/>
          </p:cNvSpPr>
          <p:nvPr>
            <p:ph type="body" idx="1"/>
          </p:nvPr>
        </p:nvSpPr>
        <p:spPr>
          <a:xfrm>
            <a:off x="914400" y="1828800"/>
            <a:ext cx="7620000" cy="4419600"/>
          </a:xfrm>
        </p:spPr>
        <p:txBody>
          <a:bodyPr>
            <a:normAutofit/>
          </a:bodyPr>
          <a:lstStyle/>
          <a:p>
            <a:r>
              <a:rPr lang="en-US" dirty="0"/>
              <a:t>And you, who once were alienated and hostile in mind, doing evil deeds,  [</a:t>
            </a:r>
            <a:r>
              <a:rPr lang="en-US" altLang="en-US" dirty="0">
                <a:hlinkClick r:id="rId4" action="ppaction://hlinksldjump"/>
              </a:rPr>
              <a:t>R</a:t>
            </a:r>
            <a:r>
              <a:rPr lang="en-US" altLang="en-US" dirty="0"/>
              <a:t>]</a:t>
            </a:r>
          </a:p>
          <a:p>
            <a:endParaRPr lang="en-US" dirty="0"/>
          </a:p>
          <a:p>
            <a:endParaRPr lang="en-US" altLang="en-US" dirty="0"/>
          </a:p>
        </p:txBody>
      </p:sp>
      <p:sp>
        <p:nvSpPr>
          <p:cNvPr id="1740804" name="Rectangle 4"/>
          <p:cNvSpPr>
            <a:spLocks noChangeArrowheads="1"/>
          </p:cNvSpPr>
          <p:nvPr/>
        </p:nvSpPr>
        <p:spPr bwMode="auto">
          <a:xfrm>
            <a:off x="914400" y="1295400"/>
            <a:ext cx="7696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rgbClr val="CCFFFF"/>
                </a:solidFill>
                <a:effectLst>
                  <a:outerShdw blurRad="38100" dist="38100" dir="2700000" algn="tl">
                    <a:srgbClr val="000000"/>
                  </a:outerShdw>
                </a:effectLst>
                <a:latin typeface="Arial Rounded MT Bold" pitchFamily="34" charset="0"/>
              </a:defRPr>
            </a:lvl1pPr>
            <a:lvl2pPr marL="742950" indent="-285750">
              <a:spcBef>
                <a:spcPct val="20000"/>
              </a:spcBef>
              <a:buChar char="–"/>
              <a:defRPr sz="2800">
                <a:solidFill>
                  <a:srgbClr val="CCFFFF"/>
                </a:solidFill>
                <a:effectLst>
                  <a:outerShdw blurRad="38100" dist="38100" dir="2700000" algn="tl">
                    <a:srgbClr val="000000"/>
                  </a:outerShdw>
                </a:effectLst>
                <a:latin typeface="Arial Rounded MT Bold" pitchFamily="34" charset="0"/>
              </a:defRPr>
            </a:lvl2pPr>
            <a:lvl3pPr marL="1143000" indent="-228600">
              <a:spcBef>
                <a:spcPct val="20000"/>
              </a:spcBef>
              <a:buChar char="•"/>
              <a:defRPr sz="2400">
                <a:solidFill>
                  <a:srgbClr val="CCFFFF"/>
                </a:solidFill>
                <a:effectLst>
                  <a:outerShdw blurRad="38100" dist="38100" dir="2700000" algn="tl">
                    <a:srgbClr val="000000"/>
                  </a:outerShdw>
                </a:effectLst>
                <a:latin typeface="Arial Rounded MT Bold" pitchFamily="34" charset="0"/>
              </a:defRPr>
            </a:lvl3pPr>
            <a:lvl4pPr marL="1600200" indent="-228600">
              <a:spcBef>
                <a:spcPct val="20000"/>
              </a:spcBef>
              <a:buChar char="–"/>
              <a:defRPr sz="2000">
                <a:solidFill>
                  <a:srgbClr val="CCFFFF"/>
                </a:solidFill>
                <a:effectLst>
                  <a:outerShdw blurRad="38100" dist="38100" dir="2700000" algn="tl">
                    <a:srgbClr val="000000"/>
                  </a:outerShdw>
                </a:effectLst>
                <a:latin typeface="Arial Rounded MT Bold" pitchFamily="34" charset="0"/>
              </a:defRPr>
            </a:lvl4pPr>
            <a:lvl5pPr marL="2057400" indent="-228600">
              <a:spcBef>
                <a:spcPct val="20000"/>
              </a:spcBef>
              <a:buChar char="»"/>
              <a:defRPr sz="2000">
                <a:solidFill>
                  <a:srgbClr val="CCFFFF"/>
                </a:solidFill>
                <a:effectLst>
                  <a:outerShdw blurRad="38100" dist="38100" dir="2700000" algn="tl">
                    <a:srgbClr val="000000"/>
                  </a:outerShdw>
                </a:effectLst>
                <a:latin typeface="Arial Rounded MT Bold" pitchFamily="34" charset="0"/>
              </a:defRPr>
            </a:lvl5pPr>
            <a:lvl6pPr marL="25146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6pPr>
            <a:lvl7pPr marL="29718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7pPr>
            <a:lvl8pPr marL="34290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8pPr>
            <a:lvl9pPr marL="38862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0" i="0" u="none" strike="noStrike" kern="1200" cap="none" spc="0" normalizeH="0" baseline="0" noProof="0" dirty="0">
              <a:ln>
                <a:noFill/>
              </a:ln>
              <a:solidFill>
                <a:srgbClr val="CCFFFF"/>
              </a:solidFill>
              <a:effectLst>
                <a:outerShdw blurRad="38100" dist="38100" dir="2700000" algn="tl">
                  <a:srgbClr val="000000"/>
                </a:outerShdw>
              </a:effectLst>
              <a:uLnTx/>
              <a:uFillTx/>
              <a:latin typeface="Arial Rounded MT Bold" pitchFamily="34" charset="0"/>
              <a:ea typeface="+mn-ea"/>
              <a:cs typeface="Arial" charset="0"/>
            </a:endParaRPr>
          </a:p>
        </p:txBody>
      </p:sp>
    </p:spTree>
    <p:extLst>
      <p:ext uri="{BB962C8B-B14F-4D97-AF65-F5344CB8AC3E}">
        <p14:creationId xmlns:p14="http://schemas.microsoft.com/office/powerpoint/2010/main" val="595951223"/>
      </p:ext>
    </p:extLst>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0802" name="Rectangle 2"/>
          <p:cNvSpPr>
            <a:spLocks noGrp="1" noChangeArrowheads="1"/>
          </p:cNvSpPr>
          <p:nvPr>
            <p:ph type="title"/>
          </p:nvPr>
        </p:nvSpPr>
        <p:spPr>
          <a:xfrm>
            <a:off x="914400" y="685800"/>
            <a:ext cx="7239000" cy="914400"/>
          </a:xfrm>
        </p:spPr>
        <p:txBody>
          <a:bodyPr/>
          <a:lstStyle/>
          <a:p>
            <a:r>
              <a:rPr lang="en-US" altLang="en-US" dirty="0"/>
              <a:t>Colossians 1:21-22 NIV</a:t>
            </a:r>
            <a:endParaRPr lang="en-US" dirty="0"/>
          </a:p>
        </p:txBody>
      </p:sp>
      <p:sp>
        <p:nvSpPr>
          <p:cNvPr id="1740803" name="Rectangle 3"/>
          <p:cNvSpPr>
            <a:spLocks noGrp="1" noChangeArrowheads="1"/>
          </p:cNvSpPr>
          <p:nvPr>
            <p:ph type="body" idx="1"/>
          </p:nvPr>
        </p:nvSpPr>
        <p:spPr>
          <a:xfrm>
            <a:off x="533400" y="1828800"/>
            <a:ext cx="8382000" cy="4419600"/>
          </a:xfrm>
        </p:spPr>
        <p:txBody>
          <a:bodyPr>
            <a:normAutofit/>
          </a:bodyPr>
          <a:lstStyle/>
          <a:p>
            <a:r>
              <a:rPr lang="en-US" altLang="en-US" dirty="0"/>
              <a:t>Once you were alienated from God and were enemies in your minds because of your evil behavior. </a:t>
            </a:r>
            <a:r>
              <a:rPr lang="en-US" altLang="en-US" baseline="30000" dirty="0"/>
              <a:t>22</a:t>
            </a:r>
            <a:r>
              <a:rPr lang="en-US" altLang="en-US" dirty="0"/>
              <a:t> But now he has reconciled you by Christ's physical body through death to present you holy in his sight, without blemish and free from accusation--</a:t>
            </a:r>
            <a:r>
              <a:rPr lang="en-US" dirty="0"/>
              <a:t>  [</a:t>
            </a:r>
            <a:r>
              <a:rPr lang="en-US" altLang="en-US" dirty="0">
                <a:hlinkClick r:id="rId4" action="ppaction://hlinksldjump"/>
              </a:rPr>
              <a:t>R</a:t>
            </a:r>
            <a:r>
              <a:rPr lang="en-US" altLang="en-US" dirty="0"/>
              <a:t>]</a:t>
            </a:r>
          </a:p>
          <a:p>
            <a:endParaRPr lang="en-US" dirty="0"/>
          </a:p>
          <a:p>
            <a:endParaRPr lang="en-US" altLang="en-US" dirty="0"/>
          </a:p>
        </p:txBody>
      </p:sp>
      <p:sp>
        <p:nvSpPr>
          <p:cNvPr id="1740804" name="Rectangle 4"/>
          <p:cNvSpPr>
            <a:spLocks noChangeArrowheads="1"/>
          </p:cNvSpPr>
          <p:nvPr/>
        </p:nvSpPr>
        <p:spPr bwMode="auto">
          <a:xfrm>
            <a:off x="914400" y="1295400"/>
            <a:ext cx="7696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rgbClr val="CCFFFF"/>
                </a:solidFill>
                <a:effectLst>
                  <a:outerShdw blurRad="38100" dist="38100" dir="2700000" algn="tl">
                    <a:srgbClr val="000000"/>
                  </a:outerShdw>
                </a:effectLst>
                <a:latin typeface="Arial Rounded MT Bold" pitchFamily="34" charset="0"/>
              </a:defRPr>
            </a:lvl1pPr>
            <a:lvl2pPr marL="742950" indent="-285750">
              <a:spcBef>
                <a:spcPct val="20000"/>
              </a:spcBef>
              <a:buChar char="–"/>
              <a:defRPr sz="2800">
                <a:solidFill>
                  <a:srgbClr val="CCFFFF"/>
                </a:solidFill>
                <a:effectLst>
                  <a:outerShdw blurRad="38100" dist="38100" dir="2700000" algn="tl">
                    <a:srgbClr val="000000"/>
                  </a:outerShdw>
                </a:effectLst>
                <a:latin typeface="Arial Rounded MT Bold" pitchFamily="34" charset="0"/>
              </a:defRPr>
            </a:lvl2pPr>
            <a:lvl3pPr marL="1143000" indent="-228600">
              <a:spcBef>
                <a:spcPct val="20000"/>
              </a:spcBef>
              <a:buChar char="•"/>
              <a:defRPr sz="2400">
                <a:solidFill>
                  <a:srgbClr val="CCFFFF"/>
                </a:solidFill>
                <a:effectLst>
                  <a:outerShdw blurRad="38100" dist="38100" dir="2700000" algn="tl">
                    <a:srgbClr val="000000"/>
                  </a:outerShdw>
                </a:effectLst>
                <a:latin typeface="Arial Rounded MT Bold" pitchFamily="34" charset="0"/>
              </a:defRPr>
            </a:lvl3pPr>
            <a:lvl4pPr marL="1600200" indent="-228600">
              <a:spcBef>
                <a:spcPct val="20000"/>
              </a:spcBef>
              <a:buChar char="–"/>
              <a:defRPr sz="2000">
                <a:solidFill>
                  <a:srgbClr val="CCFFFF"/>
                </a:solidFill>
                <a:effectLst>
                  <a:outerShdw blurRad="38100" dist="38100" dir="2700000" algn="tl">
                    <a:srgbClr val="000000"/>
                  </a:outerShdw>
                </a:effectLst>
                <a:latin typeface="Arial Rounded MT Bold" pitchFamily="34" charset="0"/>
              </a:defRPr>
            </a:lvl4pPr>
            <a:lvl5pPr marL="2057400" indent="-228600">
              <a:spcBef>
                <a:spcPct val="20000"/>
              </a:spcBef>
              <a:buChar char="»"/>
              <a:defRPr sz="2000">
                <a:solidFill>
                  <a:srgbClr val="CCFFFF"/>
                </a:solidFill>
                <a:effectLst>
                  <a:outerShdw blurRad="38100" dist="38100" dir="2700000" algn="tl">
                    <a:srgbClr val="000000"/>
                  </a:outerShdw>
                </a:effectLst>
                <a:latin typeface="Arial Rounded MT Bold" pitchFamily="34" charset="0"/>
              </a:defRPr>
            </a:lvl5pPr>
            <a:lvl6pPr marL="25146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6pPr>
            <a:lvl7pPr marL="29718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7pPr>
            <a:lvl8pPr marL="34290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8pPr>
            <a:lvl9pPr marL="38862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0" i="0" u="none" strike="noStrike" kern="1200" cap="none" spc="0" normalizeH="0" baseline="0" noProof="0" dirty="0">
              <a:ln>
                <a:noFill/>
              </a:ln>
              <a:solidFill>
                <a:srgbClr val="CCFFFF"/>
              </a:solidFill>
              <a:effectLst>
                <a:outerShdw blurRad="38100" dist="38100" dir="2700000" algn="tl">
                  <a:srgbClr val="000000"/>
                </a:outerShdw>
              </a:effectLst>
              <a:uLnTx/>
              <a:uFillTx/>
              <a:latin typeface="Arial Rounded MT Bold" pitchFamily="34" charset="0"/>
              <a:ea typeface="+mn-ea"/>
              <a:cs typeface="Arial" charset="0"/>
            </a:endParaRPr>
          </a:p>
        </p:txBody>
      </p:sp>
    </p:spTree>
    <p:extLst>
      <p:ext uri="{BB962C8B-B14F-4D97-AF65-F5344CB8AC3E}">
        <p14:creationId xmlns:p14="http://schemas.microsoft.com/office/powerpoint/2010/main" val="3515717811"/>
      </p:ext>
    </p:extLst>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Colossians 1:23 ESV</a:t>
            </a:r>
          </a:p>
        </p:txBody>
      </p:sp>
      <p:sp>
        <p:nvSpPr>
          <p:cNvPr id="3" name="Content Placeholder 2"/>
          <p:cNvSpPr>
            <a:spLocks noGrp="1"/>
          </p:cNvSpPr>
          <p:nvPr>
            <p:ph idx="1"/>
          </p:nvPr>
        </p:nvSpPr>
        <p:spPr/>
        <p:txBody>
          <a:bodyPr>
            <a:normAutofit/>
          </a:bodyPr>
          <a:lstStyle/>
          <a:p>
            <a:r>
              <a:rPr lang="en-US" dirty="0"/>
              <a:t>if indeed you continue in the faith, stable and steadfast, not shifting from the hope of the gospel that you heard, which has been proclaimed in all creation under heaven, and of which I, Paul, became a minister.  [</a:t>
            </a:r>
            <a:r>
              <a:rPr lang="en-US" dirty="0">
                <a:hlinkClick r:id="rId3" action="ppaction://hlinksldjump"/>
              </a:rPr>
              <a:t>R</a:t>
            </a:r>
            <a:r>
              <a:rPr lang="en-US" dirty="0"/>
              <a:t>]</a:t>
            </a:r>
          </a:p>
        </p:txBody>
      </p:sp>
    </p:spTree>
    <p:extLst>
      <p:ext uri="{BB962C8B-B14F-4D97-AF65-F5344CB8AC3E}">
        <p14:creationId xmlns:p14="http://schemas.microsoft.com/office/powerpoint/2010/main" val="4066814278"/>
      </p:ext>
    </p:extLst>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Corinthians 15:1-4 ESV</a:t>
            </a:r>
          </a:p>
        </p:txBody>
      </p:sp>
      <p:sp>
        <p:nvSpPr>
          <p:cNvPr id="3" name="Content Placeholder 2"/>
          <p:cNvSpPr>
            <a:spLocks noGrp="1"/>
          </p:cNvSpPr>
          <p:nvPr>
            <p:ph idx="1"/>
          </p:nvPr>
        </p:nvSpPr>
        <p:spPr/>
        <p:txBody>
          <a:bodyPr>
            <a:normAutofit fontScale="92500" lnSpcReduction="10000"/>
          </a:bodyPr>
          <a:lstStyle/>
          <a:p>
            <a:r>
              <a:rPr lang="en-US" dirty="0"/>
              <a:t>Now I would remind you, brothers, of the gospel I preached to you, which you received, in which you stand, </a:t>
            </a:r>
            <a:r>
              <a:rPr lang="en-US" baseline="30000" dirty="0"/>
              <a:t>2</a:t>
            </a:r>
            <a:r>
              <a:rPr lang="en-US" dirty="0"/>
              <a:t> and by which you are being saved, if you hold fast to the word I preached to you--unless you believed in vain. </a:t>
            </a:r>
            <a:r>
              <a:rPr lang="en-US" baseline="30000" dirty="0"/>
              <a:t>3</a:t>
            </a:r>
            <a:r>
              <a:rPr lang="en-US" dirty="0"/>
              <a:t> For I delivered to you as of first importance what I also received: that Christ died for our sins in accordance with the Scriptures, </a:t>
            </a:r>
            <a:r>
              <a:rPr lang="en-US" baseline="30000" dirty="0"/>
              <a:t>4</a:t>
            </a:r>
            <a:r>
              <a:rPr lang="en-US" dirty="0"/>
              <a:t> that he was buried, that he was raised on the third day in accordance with the Scriptures,  </a:t>
            </a:r>
          </a:p>
        </p:txBody>
      </p:sp>
    </p:spTree>
    <p:extLst>
      <p:ext uri="{BB962C8B-B14F-4D97-AF65-F5344CB8AC3E}">
        <p14:creationId xmlns:p14="http://schemas.microsoft.com/office/powerpoint/2010/main" val="2433961056"/>
      </p:ext>
    </p:extLst>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AE617-64BD-65B1-3E94-1B3AEF5660BC}"/>
              </a:ext>
            </a:extLst>
          </p:cNvPr>
          <p:cNvSpPr>
            <a:spLocks noGrp="1"/>
          </p:cNvSpPr>
          <p:nvPr>
            <p:ph type="title"/>
          </p:nvPr>
        </p:nvSpPr>
        <p:spPr/>
        <p:txBody>
          <a:bodyPr/>
          <a:lstStyle/>
          <a:p>
            <a:r>
              <a:rPr lang="en-US" dirty="0"/>
              <a:t>Colossians 1:24-25 NLT</a:t>
            </a:r>
          </a:p>
        </p:txBody>
      </p:sp>
      <p:sp>
        <p:nvSpPr>
          <p:cNvPr id="3" name="Content Placeholder 2">
            <a:extLst>
              <a:ext uri="{FF2B5EF4-FFF2-40B4-BE49-F238E27FC236}">
                <a16:creationId xmlns:a16="http://schemas.microsoft.com/office/drawing/2014/main" id="{9118C9E0-C1E5-1384-FB73-6E869B13A560}"/>
              </a:ext>
            </a:extLst>
          </p:cNvPr>
          <p:cNvSpPr>
            <a:spLocks noGrp="1"/>
          </p:cNvSpPr>
          <p:nvPr>
            <p:ph idx="1"/>
          </p:nvPr>
        </p:nvSpPr>
        <p:spPr/>
        <p:txBody>
          <a:bodyPr>
            <a:normAutofit/>
          </a:bodyPr>
          <a:lstStyle/>
          <a:p>
            <a:r>
              <a:rPr lang="en-US" dirty="0"/>
              <a:t>I am glad when I suffer for you in my body, for I am participating in the sufferings of Christ that continue for his body, the church. </a:t>
            </a:r>
            <a:r>
              <a:rPr lang="en-US" baseline="30000" dirty="0"/>
              <a:t>25</a:t>
            </a:r>
            <a:r>
              <a:rPr lang="en-US" dirty="0"/>
              <a:t> God has given me the responsibility of serving his church by proclaiming his entire message to you.  [</a:t>
            </a:r>
            <a:r>
              <a:rPr lang="en-US" dirty="0">
                <a:hlinkClick r:id="rId3" action="ppaction://hlinksldjump"/>
              </a:rPr>
              <a:t>R</a:t>
            </a:r>
            <a:r>
              <a:rPr lang="en-US" dirty="0"/>
              <a:t>]</a:t>
            </a:r>
          </a:p>
        </p:txBody>
      </p:sp>
    </p:spTree>
    <p:extLst>
      <p:ext uri="{BB962C8B-B14F-4D97-AF65-F5344CB8AC3E}">
        <p14:creationId xmlns:p14="http://schemas.microsoft.com/office/powerpoint/2010/main" val="1423837514"/>
      </p:ext>
    </p:extLst>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D6D91-EB88-46DE-A21A-7F8E8D8729B9}"/>
              </a:ext>
            </a:extLst>
          </p:cNvPr>
          <p:cNvSpPr>
            <a:spLocks noGrp="1"/>
          </p:cNvSpPr>
          <p:nvPr>
            <p:ph type="title"/>
          </p:nvPr>
        </p:nvSpPr>
        <p:spPr>
          <a:xfrm>
            <a:off x="566530" y="457200"/>
            <a:ext cx="7772400" cy="1066800"/>
          </a:xfrm>
        </p:spPr>
        <p:txBody>
          <a:bodyPr/>
          <a:lstStyle/>
          <a:p>
            <a:r>
              <a:rPr lang="en-US" dirty="0">
                <a:effectLst>
                  <a:outerShdw blurRad="38100" dist="38100" dir="2700000" algn="tl">
                    <a:srgbClr val="000000">
                      <a:alpha val="43137"/>
                    </a:srgbClr>
                  </a:outerShdw>
                </a:effectLst>
              </a:rPr>
              <a:t>Colossians 1:25-27 ESV</a:t>
            </a:r>
          </a:p>
        </p:txBody>
      </p:sp>
      <p:sp>
        <p:nvSpPr>
          <p:cNvPr id="3" name="Content Placeholder 2">
            <a:extLst>
              <a:ext uri="{FF2B5EF4-FFF2-40B4-BE49-F238E27FC236}">
                <a16:creationId xmlns:a16="http://schemas.microsoft.com/office/drawing/2014/main" id="{5122354E-0018-4CA0-8B03-F4E1397EAB56}"/>
              </a:ext>
            </a:extLst>
          </p:cNvPr>
          <p:cNvSpPr>
            <a:spLocks noGrp="1"/>
          </p:cNvSpPr>
          <p:nvPr>
            <p:ph idx="1"/>
          </p:nvPr>
        </p:nvSpPr>
        <p:spPr>
          <a:xfrm>
            <a:off x="919821" y="1524000"/>
            <a:ext cx="7065818" cy="5105400"/>
          </a:xfrm>
        </p:spPr>
        <p:txBody>
          <a:bodyPr>
            <a:normAutofit/>
          </a:bodyPr>
          <a:lstStyle/>
          <a:p>
            <a:r>
              <a:rPr lang="en-US" dirty="0">
                <a:effectLst>
                  <a:outerShdw blurRad="38100" dist="38100" dir="2700000" algn="tl">
                    <a:srgbClr val="000000">
                      <a:alpha val="43137"/>
                    </a:srgbClr>
                  </a:outerShdw>
                </a:effectLst>
              </a:rPr>
              <a:t>… to make the word of God fully known, </a:t>
            </a:r>
            <a:r>
              <a:rPr lang="en-US" baseline="30000" dirty="0">
                <a:effectLst>
                  <a:outerShdw blurRad="38100" dist="38100" dir="2700000" algn="tl">
                    <a:srgbClr val="000000">
                      <a:alpha val="43137"/>
                    </a:srgbClr>
                  </a:outerShdw>
                </a:effectLst>
              </a:rPr>
              <a:t>26</a:t>
            </a:r>
            <a:r>
              <a:rPr lang="en-US" dirty="0">
                <a:effectLst>
                  <a:outerShdw blurRad="38100" dist="38100" dir="2700000" algn="tl">
                    <a:srgbClr val="000000">
                      <a:alpha val="43137"/>
                    </a:srgbClr>
                  </a:outerShdw>
                </a:effectLst>
              </a:rPr>
              <a:t> the mystery hidden for ages and generations but now revealed to his saints. </a:t>
            </a:r>
            <a:r>
              <a:rPr lang="en-US" baseline="30000" dirty="0">
                <a:effectLst>
                  <a:outerShdw blurRad="38100" dist="38100" dir="2700000" algn="tl">
                    <a:srgbClr val="000000">
                      <a:alpha val="43137"/>
                    </a:srgbClr>
                  </a:outerShdw>
                </a:effectLst>
              </a:rPr>
              <a:t>27</a:t>
            </a:r>
            <a:r>
              <a:rPr lang="en-US" dirty="0">
                <a:effectLst>
                  <a:outerShdw blurRad="38100" dist="38100" dir="2700000" algn="tl">
                    <a:srgbClr val="000000">
                      <a:alpha val="43137"/>
                    </a:srgbClr>
                  </a:outerShdw>
                </a:effectLst>
              </a:rPr>
              <a:t> To them God chose to make known how great among the Gentiles are the riches of the glory of this mystery, which is Christ in you, the hope of glory.  [</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4006421492"/>
      </p:ext>
    </p:extLst>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Ephesians 3:4-6 ESV</a:t>
            </a:r>
            <a:endParaRPr lang="en-US" dirty="0"/>
          </a:p>
        </p:txBody>
      </p:sp>
      <p:sp>
        <p:nvSpPr>
          <p:cNvPr id="3" name="Content Placeholder 2"/>
          <p:cNvSpPr>
            <a:spLocks noGrp="1"/>
          </p:cNvSpPr>
          <p:nvPr>
            <p:ph idx="1"/>
          </p:nvPr>
        </p:nvSpPr>
        <p:spPr/>
        <p:txBody>
          <a:bodyPr>
            <a:normAutofit lnSpcReduction="10000"/>
          </a:bodyPr>
          <a:lstStyle/>
          <a:p>
            <a:pPr marL="274320" lvl="0" indent="-274320"/>
            <a:r>
              <a:rPr lang="en-US" altLang="en-US" dirty="0"/>
              <a:t>When you read this, you can perceive my insight into the mystery of Christ, </a:t>
            </a:r>
            <a:r>
              <a:rPr lang="en-US" altLang="en-US" baseline="30000" dirty="0"/>
              <a:t>5</a:t>
            </a:r>
            <a:r>
              <a:rPr lang="en-US" altLang="en-US" dirty="0"/>
              <a:t> which was not made known to the sons of men in other generations as it has now been revealed to his holy apostles and prophets by the Spirit. </a:t>
            </a:r>
            <a:r>
              <a:rPr lang="en-US" altLang="en-US" baseline="30000" dirty="0"/>
              <a:t>6</a:t>
            </a:r>
            <a:r>
              <a:rPr lang="en-US" altLang="en-US" dirty="0"/>
              <a:t> This mystery is that the Gentiles are fellow heirs, members of the same body, and partakers of the promise in Christ Jesus through the gospel.  </a:t>
            </a:r>
            <a:r>
              <a:rPr lang="en-US" dirty="0"/>
              <a:t>[</a:t>
            </a:r>
            <a:r>
              <a:rPr lang="en-US" dirty="0">
                <a:hlinkClick r:id="rId3" action="ppaction://hlinksldjump"/>
              </a:rPr>
              <a:t>R</a:t>
            </a:r>
            <a:r>
              <a:rPr lang="en-US" dirty="0"/>
              <a:t>]</a:t>
            </a:r>
          </a:p>
          <a:p>
            <a:endParaRPr lang="en-US" dirty="0"/>
          </a:p>
        </p:txBody>
      </p:sp>
    </p:spTree>
    <p:extLst>
      <p:ext uri="{BB962C8B-B14F-4D97-AF65-F5344CB8AC3E}">
        <p14:creationId xmlns:p14="http://schemas.microsoft.com/office/powerpoint/2010/main" val="3343498936"/>
      </p:ext>
    </p:extLst>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CCCA3-05A6-2231-98FC-3586E28CD9E3}"/>
              </a:ext>
            </a:extLst>
          </p:cNvPr>
          <p:cNvSpPr>
            <a:spLocks noGrp="1"/>
          </p:cNvSpPr>
          <p:nvPr>
            <p:ph type="title"/>
          </p:nvPr>
        </p:nvSpPr>
        <p:spPr/>
        <p:txBody>
          <a:bodyPr/>
          <a:lstStyle/>
          <a:p>
            <a:r>
              <a:rPr lang="en-US" dirty="0"/>
              <a:t>Colossians 1:28 NASB</a:t>
            </a:r>
          </a:p>
        </p:txBody>
      </p:sp>
      <p:sp>
        <p:nvSpPr>
          <p:cNvPr id="3" name="Content Placeholder 2">
            <a:extLst>
              <a:ext uri="{FF2B5EF4-FFF2-40B4-BE49-F238E27FC236}">
                <a16:creationId xmlns:a16="http://schemas.microsoft.com/office/drawing/2014/main" id="{C44F11A4-74CF-C6F5-ECFB-5E7878E4FBD9}"/>
              </a:ext>
            </a:extLst>
          </p:cNvPr>
          <p:cNvSpPr>
            <a:spLocks noGrp="1"/>
          </p:cNvSpPr>
          <p:nvPr>
            <p:ph idx="1"/>
          </p:nvPr>
        </p:nvSpPr>
        <p:spPr/>
        <p:txBody>
          <a:bodyPr/>
          <a:lstStyle/>
          <a:p>
            <a:r>
              <a:rPr lang="en-US" dirty="0"/>
              <a:t>We proclaim Him [Christ], admonishing every person and teaching every person with all wisdom, so that we may present every person complete in Christ.  [</a:t>
            </a:r>
            <a:r>
              <a:rPr lang="en-US" dirty="0">
                <a:hlinkClick r:id="rId3" action="ppaction://hlinksldjump"/>
              </a:rPr>
              <a:t>R</a:t>
            </a:r>
            <a:r>
              <a:rPr lang="en-US" dirty="0"/>
              <a:t>]</a:t>
            </a:r>
          </a:p>
        </p:txBody>
      </p:sp>
    </p:spTree>
    <p:extLst>
      <p:ext uri="{BB962C8B-B14F-4D97-AF65-F5344CB8AC3E}">
        <p14:creationId xmlns:p14="http://schemas.microsoft.com/office/powerpoint/2010/main" val="172782153"/>
      </p:ext>
    </p:extLst>
  </p:cSld>
  <p:clrMapOvr>
    <a:masterClrMapping/>
  </p:clrMapOvr>
  <p:transition spd="med">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C1101-51A7-A811-A8F8-B4ED5CAEEC1F}"/>
              </a:ext>
            </a:extLst>
          </p:cNvPr>
          <p:cNvSpPr>
            <a:spLocks noGrp="1"/>
          </p:cNvSpPr>
          <p:nvPr>
            <p:ph type="title"/>
          </p:nvPr>
        </p:nvSpPr>
        <p:spPr/>
        <p:txBody>
          <a:bodyPr/>
          <a:lstStyle/>
          <a:p>
            <a:r>
              <a:rPr lang="en-US" dirty="0"/>
              <a:t>Colossians 1:29 NIV</a:t>
            </a:r>
          </a:p>
        </p:txBody>
      </p:sp>
      <p:sp>
        <p:nvSpPr>
          <p:cNvPr id="3" name="Content Placeholder 2">
            <a:extLst>
              <a:ext uri="{FF2B5EF4-FFF2-40B4-BE49-F238E27FC236}">
                <a16:creationId xmlns:a16="http://schemas.microsoft.com/office/drawing/2014/main" id="{A838F5F0-D7DD-2FD9-DF54-A1904CA18CB2}"/>
              </a:ext>
            </a:extLst>
          </p:cNvPr>
          <p:cNvSpPr>
            <a:spLocks noGrp="1"/>
          </p:cNvSpPr>
          <p:nvPr>
            <p:ph idx="1"/>
          </p:nvPr>
        </p:nvSpPr>
        <p:spPr/>
        <p:txBody>
          <a:bodyPr/>
          <a:lstStyle/>
          <a:p>
            <a:r>
              <a:rPr lang="en-US" dirty="0"/>
              <a:t>To this end I strenuously contend with all the energy Christ so powerfully works in me.  [</a:t>
            </a:r>
            <a:r>
              <a:rPr lang="en-US" dirty="0">
                <a:hlinkClick r:id="rId3" action="ppaction://hlinksldjump"/>
              </a:rPr>
              <a:t>R</a:t>
            </a:r>
            <a:r>
              <a:rPr lang="en-US" dirty="0"/>
              <a:t>]</a:t>
            </a:r>
          </a:p>
        </p:txBody>
      </p:sp>
    </p:spTree>
    <p:extLst>
      <p:ext uri="{BB962C8B-B14F-4D97-AF65-F5344CB8AC3E}">
        <p14:creationId xmlns:p14="http://schemas.microsoft.com/office/powerpoint/2010/main" val="1135938181"/>
      </p:ext>
    </p:extLst>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385474" name="Rectangle 2">
            <a:extLst>
              <a:ext uri="{FF2B5EF4-FFF2-40B4-BE49-F238E27FC236}">
                <a16:creationId xmlns:a16="http://schemas.microsoft.com/office/drawing/2014/main" id="{CDB67D83-B0AB-469B-A872-87BF9E346435}"/>
              </a:ext>
            </a:extLst>
          </p:cNvPr>
          <p:cNvSpPr>
            <a:spLocks noGrp="1" noChangeArrowheads="1"/>
          </p:cNvSpPr>
          <p:nvPr>
            <p:ph type="title"/>
          </p:nvPr>
        </p:nvSpPr>
        <p:spPr/>
        <p:txBody>
          <a:bodyPr/>
          <a:lstStyle/>
          <a:p>
            <a:r>
              <a:rPr lang="en-US" altLang="en-US" dirty="0"/>
              <a:t>Memory Text</a:t>
            </a:r>
            <a:br>
              <a:rPr lang="en-US" altLang="en-US" dirty="0"/>
            </a:br>
            <a:r>
              <a:rPr lang="en-US" altLang="en-US" dirty="0"/>
              <a:t>2 Corinthians 5:21 NKJV</a:t>
            </a:r>
          </a:p>
        </p:txBody>
      </p:sp>
      <p:sp>
        <p:nvSpPr>
          <p:cNvPr id="1385475" name="Rectangle 3">
            <a:extLst>
              <a:ext uri="{FF2B5EF4-FFF2-40B4-BE49-F238E27FC236}">
                <a16:creationId xmlns:a16="http://schemas.microsoft.com/office/drawing/2014/main" id="{3C6C71E6-A26F-4751-B1EF-B7B93AA937AB}"/>
              </a:ext>
            </a:extLst>
          </p:cNvPr>
          <p:cNvSpPr>
            <a:spLocks noGrp="1" noChangeArrowheads="1"/>
          </p:cNvSpPr>
          <p:nvPr>
            <p:ph type="body" idx="1"/>
          </p:nvPr>
        </p:nvSpPr>
        <p:spPr>
          <a:xfrm>
            <a:off x="3505200" y="1676400"/>
            <a:ext cx="5638800" cy="5029200"/>
          </a:xfrm>
        </p:spPr>
        <p:txBody>
          <a:bodyPr>
            <a:normAutofit fontScale="92500" lnSpcReduction="20000"/>
          </a:bodyPr>
          <a:lstStyle/>
          <a:p>
            <a:pPr>
              <a:lnSpc>
                <a:spcPct val="90000"/>
              </a:lnSpc>
            </a:pPr>
            <a:r>
              <a:rPr lang="en-US" altLang="en-US" dirty="0"/>
              <a:t>For He made Him who knew no sin to be sin for us, that we might become the righteousness of God in Him.</a:t>
            </a:r>
          </a:p>
          <a:p>
            <a:pPr>
              <a:lnSpc>
                <a:spcPct val="90000"/>
              </a:lnSpc>
            </a:pPr>
            <a:r>
              <a:rPr lang="en-US" altLang="en-US" dirty="0"/>
              <a:t>Who are the He and Him of this verse?</a:t>
            </a:r>
          </a:p>
          <a:p>
            <a:pPr>
              <a:lnSpc>
                <a:spcPct val="90000"/>
              </a:lnSpc>
            </a:pPr>
            <a:r>
              <a:rPr lang="en-US" altLang="en-US" dirty="0"/>
              <a:t>What is the “Great Exchange” described in this verse?</a:t>
            </a:r>
          </a:p>
          <a:p>
            <a:pPr>
              <a:lnSpc>
                <a:spcPct val="90000"/>
              </a:lnSpc>
            </a:pPr>
            <a:r>
              <a:rPr lang="en-US" altLang="en-US" dirty="0"/>
              <a:t>What does God do with sin for the redeemed?</a:t>
            </a:r>
          </a:p>
          <a:p>
            <a:pPr>
              <a:lnSpc>
                <a:spcPct val="90000"/>
              </a:lnSpc>
            </a:pPr>
            <a:r>
              <a:rPr lang="en-US" altLang="en-US" dirty="0"/>
              <a:t>How does our justification in heaven affect our life here on earth?</a:t>
            </a:r>
          </a:p>
        </p:txBody>
      </p:sp>
    </p:spTree>
    <p:extLst>
      <p:ext uri="{BB962C8B-B14F-4D97-AF65-F5344CB8AC3E}">
        <p14:creationId xmlns:p14="http://schemas.microsoft.com/office/powerpoint/2010/main" val="2775360962"/>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385475">
                                            <p:txEl>
                                              <p:pRg st="0" end="0"/>
                                            </p:txEl>
                                          </p:spTgt>
                                        </p:tgtEl>
                                        <p:attrNameLst>
                                          <p:attrName>style.visibility</p:attrName>
                                        </p:attrNameLst>
                                      </p:cBhvr>
                                      <p:to>
                                        <p:strVal val="visible"/>
                                      </p:to>
                                    </p:set>
                                    <p:anim calcmode="lin" valueType="num">
                                      <p:cBhvr>
                                        <p:cTn id="7" dur="500" fill="hold"/>
                                        <p:tgtEl>
                                          <p:spTgt spid="13854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8547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385475">
                                            <p:txEl>
                                              <p:pRg st="1" end="1"/>
                                            </p:txEl>
                                          </p:spTgt>
                                        </p:tgtEl>
                                        <p:attrNameLst>
                                          <p:attrName>style.visibility</p:attrName>
                                        </p:attrNameLst>
                                      </p:cBhvr>
                                      <p:to>
                                        <p:strVal val="visible"/>
                                      </p:to>
                                    </p:set>
                                    <p:anim calcmode="lin" valueType="num">
                                      <p:cBhvr>
                                        <p:cTn id="13" dur="500" fill="hold"/>
                                        <p:tgtEl>
                                          <p:spTgt spid="138547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38547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385475">
                                            <p:txEl>
                                              <p:pRg st="2" end="2"/>
                                            </p:txEl>
                                          </p:spTgt>
                                        </p:tgtEl>
                                        <p:attrNameLst>
                                          <p:attrName>style.visibility</p:attrName>
                                        </p:attrNameLst>
                                      </p:cBhvr>
                                      <p:to>
                                        <p:strVal val="visible"/>
                                      </p:to>
                                    </p:set>
                                    <p:anim calcmode="lin" valueType="num">
                                      <p:cBhvr>
                                        <p:cTn id="19" dur="500" fill="hold"/>
                                        <p:tgtEl>
                                          <p:spTgt spid="138547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38547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385475">
                                            <p:txEl>
                                              <p:pRg st="3" end="3"/>
                                            </p:txEl>
                                          </p:spTgt>
                                        </p:tgtEl>
                                        <p:attrNameLst>
                                          <p:attrName>style.visibility</p:attrName>
                                        </p:attrNameLst>
                                      </p:cBhvr>
                                      <p:to>
                                        <p:strVal val="visible"/>
                                      </p:to>
                                    </p:set>
                                    <p:anim calcmode="lin" valueType="num">
                                      <p:cBhvr>
                                        <p:cTn id="25" dur="500" fill="hold"/>
                                        <p:tgtEl>
                                          <p:spTgt spid="1385475">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385475">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385475">
                                            <p:txEl>
                                              <p:pRg st="4" end="4"/>
                                            </p:txEl>
                                          </p:spTgt>
                                        </p:tgtEl>
                                        <p:attrNameLst>
                                          <p:attrName>style.visibility</p:attrName>
                                        </p:attrNameLst>
                                      </p:cBhvr>
                                      <p:to>
                                        <p:strVal val="visible"/>
                                      </p:to>
                                    </p:set>
                                    <p:anim calcmode="lin" valueType="num">
                                      <p:cBhvr>
                                        <p:cTn id="31" dur="500" fill="hold"/>
                                        <p:tgtEl>
                                          <p:spTgt spid="1385475">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385475">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547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CBC9C-F02A-EFFE-7A2D-CF46724DC875}"/>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B43BD40B-A082-11B1-FE1B-09C231B4B5A8}"/>
              </a:ext>
            </a:extLst>
          </p:cNvPr>
          <p:cNvSpPr>
            <a:spLocks noGrp="1"/>
          </p:cNvSpPr>
          <p:nvPr>
            <p:ph idx="1"/>
          </p:nvPr>
        </p:nvSpPr>
        <p:spPr>
          <a:xfrm>
            <a:off x="3505200" y="1676400"/>
            <a:ext cx="5562600" cy="5105400"/>
          </a:xfrm>
        </p:spPr>
        <p:txBody>
          <a:bodyPr>
            <a:normAutofit fontScale="85000" lnSpcReduction="20000"/>
          </a:bodyPr>
          <a:lstStyle/>
          <a:p>
            <a:r>
              <a:rPr lang="en-US" dirty="0"/>
              <a:t>Paul draws a stark contrast between the old life and the new of those who have been reconciled to God and are continuing in faith. He reveals the mystery of the ages that the gospel is for everyone.  His desire is to present his converts to God as complete in Christ  energized in his efforts by the power of Christ.</a:t>
            </a:r>
          </a:p>
          <a:p>
            <a:pPr lvl="1"/>
            <a:r>
              <a:rPr lang="en-US" dirty="0"/>
              <a:t>Reconciled</a:t>
            </a:r>
          </a:p>
          <a:p>
            <a:pPr lvl="1"/>
            <a:r>
              <a:rPr lang="en-US" dirty="0"/>
              <a:t>Revealing Mysteries</a:t>
            </a:r>
          </a:p>
          <a:p>
            <a:pPr lvl="1"/>
            <a:r>
              <a:rPr lang="en-US" dirty="0"/>
              <a:t>Perfected in Christ</a:t>
            </a:r>
          </a:p>
          <a:p>
            <a:pPr lvl="1"/>
            <a:r>
              <a:rPr lang="en-US" dirty="0"/>
              <a:t>Summary</a:t>
            </a:r>
          </a:p>
        </p:txBody>
      </p:sp>
    </p:spTree>
    <p:extLst>
      <p:ext uri="{BB962C8B-B14F-4D97-AF65-F5344CB8AC3E}">
        <p14:creationId xmlns:p14="http://schemas.microsoft.com/office/powerpoint/2010/main" val="3646464307"/>
      </p:ext>
    </p:extLst>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5029200" cy="990600"/>
          </a:xfrm>
        </p:spPr>
        <p:txBody>
          <a:bodyPr/>
          <a:lstStyle/>
          <a:p>
            <a:r>
              <a:rPr lang="en-US" dirty="0"/>
              <a:t>Reconciled</a:t>
            </a:r>
          </a:p>
        </p:txBody>
      </p:sp>
      <p:sp>
        <p:nvSpPr>
          <p:cNvPr id="3" name="Content Placeholder 2"/>
          <p:cNvSpPr>
            <a:spLocks noGrp="1"/>
          </p:cNvSpPr>
          <p:nvPr>
            <p:ph idx="1"/>
          </p:nvPr>
        </p:nvSpPr>
        <p:spPr/>
        <p:txBody>
          <a:bodyPr>
            <a:normAutofit lnSpcReduction="10000"/>
          </a:bodyPr>
          <a:lstStyle/>
          <a:p>
            <a:r>
              <a:rPr lang="en-US" dirty="0"/>
              <a:t>How does Paul describe the old life of the Colossian Christians? (</a:t>
            </a:r>
            <a:r>
              <a:rPr lang="en-US" dirty="0">
                <a:hlinkClick r:id="rId4" action="ppaction://hlinksldjump"/>
              </a:rPr>
              <a:t>Col 1:21</a:t>
            </a:r>
            <a:r>
              <a:rPr lang="en-US" dirty="0"/>
              <a:t>)</a:t>
            </a:r>
          </a:p>
          <a:p>
            <a:r>
              <a:rPr lang="en-US" dirty="0"/>
              <a:t>What change from the old man does Paul describe in the next verse? (</a:t>
            </a:r>
            <a:r>
              <a:rPr lang="en-US" dirty="0">
                <a:hlinkClick r:id="rId5" action="ppaction://hlinksldjump"/>
              </a:rPr>
              <a:t>Col 1:21-22</a:t>
            </a:r>
            <a:r>
              <a:rPr lang="en-US" dirty="0"/>
              <a:t>)</a:t>
            </a:r>
          </a:p>
          <a:p>
            <a:r>
              <a:rPr lang="en-US" dirty="0"/>
              <a:t>What condition does Paul give for continuing in a state of reconciliation with God? (</a:t>
            </a:r>
            <a:r>
              <a:rPr lang="en-US" dirty="0">
                <a:hlinkClick r:id="rId6" action="ppaction://hlinksldjump"/>
              </a:rPr>
              <a:t>Col 1:23</a:t>
            </a:r>
            <a:r>
              <a:rPr lang="en-US" dirty="0"/>
              <a:t>)</a:t>
            </a:r>
          </a:p>
          <a:p>
            <a:endParaRPr lang="en-US" dirty="0"/>
          </a:p>
        </p:txBody>
      </p:sp>
    </p:spTree>
    <p:extLst>
      <p:ext uri="{BB962C8B-B14F-4D97-AF65-F5344CB8AC3E}">
        <p14:creationId xmlns:p14="http://schemas.microsoft.com/office/powerpoint/2010/main" val="411201200"/>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Revealing Mysteries</a:t>
            </a:r>
          </a:p>
        </p:txBody>
      </p:sp>
      <p:sp>
        <p:nvSpPr>
          <p:cNvPr id="3" name="Content Placeholder 2"/>
          <p:cNvSpPr>
            <a:spLocks noGrp="1"/>
          </p:cNvSpPr>
          <p:nvPr>
            <p:ph idx="1"/>
          </p:nvPr>
        </p:nvSpPr>
        <p:spPr/>
        <p:txBody>
          <a:bodyPr>
            <a:normAutofit lnSpcReduction="10000"/>
          </a:bodyPr>
          <a:lstStyle/>
          <a:p>
            <a:r>
              <a:rPr lang="en-US" dirty="0"/>
              <a:t>What spin does Paul put on his sufferings as he preaches Christ? (</a:t>
            </a:r>
            <a:r>
              <a:rPr lang="en-US" dirty="0">
                <a:hlinkClick r:id="rId4" action="ppaction://hlinksldjump"/>
              </a:rPr>
              <a:t>Col 1:24-25</a:t>
            </a:r>
            <a:r>
              <a:rPr lang="en-US" dirty="0"/>
              <a:t>)</a:t>
            </a:r>
          </a:p>
          <a:p>
            <a:r>
              <a:rPr lang="en-US" dirty="0"/>
              <a:t>What is the mystery to which Paul refers in this passage?  (</a:t>
            </a:r>
            <a:r>
              <a:rPr lang="en-US" dirty="0">
                <a:hlinkClick r:id="rId5" action="ppaction://hlinksldjump"/>
              </a:rPr>
              <a:t>Col 1:26-27</a:t>
            </a:r>
            <a:r>
              <a:rPr lang="en-US" dirty="0"/>
              <a:t>)</a:t>
            </a:r>
          </a:p>
          <a:p>
            <a:r>
              <a:rPr lang="en-US" dirty="0"/>
              <a:t>How does the parallel passage in Ephesians confirm our understanding of this mystery? (</a:t>
            </a:r>
            <a:r>
              <a:rPr lang="en-US" dirty="0">
                <a:hlinkClick r:id="rId6" action="ppaction://hlinksldjump"/>
              </a:rPr>
              <a:t>Eph 3:4-6</a:t>
            </a:r>
            <a:r>
              <a:rPr lang="en-US" dirty="0"/>
              <a:t>)</a:t>
            </a:r>
          </a:p>
        </p:txBody>
      </p:sp>
    </p:spTree>
    <p:extLst>
      <p:ext uri="{BB962C8B-B14F-4D97-AF65-F5344CB8AC3E}">
        <p14:creationId xmlns:p14="http://schemas.microsoft.com/office/powerpoint/2010/main" val="2338566975"/>
      </p:ext>
    </p:ext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Perfected in Christ</a:t>
            </a:r>
          </a:p>
        </p:txBody>
      </p:sp>
      <p:sp>
        <p:nvSpPr>
          <p:cNvPr id="3" name="Content Placeholder 2"/>
          <p:cNvSpPr>
            <a:spLocks noGrp="1"/>
          </p:cNvSpPr>
          <p:nvPr>
            <p:ph idx="1"/>
          </p:nvPr>
        </p:nvSpPr>
        <p:spPr/>
        <p:txBody>
          <a:bodyPr>
            <a:normAutofit/>
          </a:bodyPr>
          <a:lstStyle/>
          <a:p>
            <a:r>
              <a:rPr lang="en-US" altLang="en-US" dirty="0"/>
              <a:t>What does Paul see as the end result of “Christ in you the hope of glory?” (</a:t>
            </a:r>
            <a:r>
              <a:rPr lang="en-US" altLang="en-US" dirty="0">
                <a:hlinkClick r:id="rId4" action="ppaction://hlinksldjump"/>
              </a:rPr>
              <a:t>Col 1:28</a:t>
            </a:r>
            <a:r>
              <a:rPr lang="en-US" altLang="en-US" dirty="0"/>
              <a:t>)</a:t>
            </a:r>
          </a:p>
          <a:p>
            <a:r>
              <a:rPr lang="en-US" altLang="en-US" dirty="0"/>
              <a:t>Where does Paul find the strength to continue his ministry for the Gentiles? (</a:t>
            </a:r>
            <a:r>
              <a:rPr lang="en-US" altLang="en-US" dirty="0">
                <a:hlinkClick r:id="rId5" action="ppaction://hlinksldjump"/>
              </a:rPr>
              <a:t>Col 1:29</a:t>
            </a:r>
            <a:r>
              <a:rPr lang="en-US" altLang="en-US" dirty="0"/>
              <a:t>)</a:t>
            </a:r>
          </a:p>
        </p:txBody>
      </p:sp>
    </p:spTree>
    <p:extLst>
      <p:ext uri="{BB962C8B-B14F-4D97-AF65-F5344CB8AC3E}">
        <p14:creationId xmlns:p14="http://schemas.microsoft.com/office/powerpoint/2010/main" val="3091843596"/>
      </p:ext>
    </p:ext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32FF5A9C-3BC6-76C4-D968-DF25BFB2BE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27F174-2F35-EF73-4BF0-E15398964765}"/>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30F56A72-B621-6128-3482-1E386920BE43}"/>
              </a:ext>
            </a:extLst>
          </p:cNvPr>
          <p:cNvSpPr>
            <a:spLocks noGrp="1"/>
          </p:cNvSpPr>
          <p:nvPr>
            <p:ph idx="1"/>
          </p:nvPr>
        </p:nvSpPr>
        <p:spPr>
          <a:xfrm>
            <a:off x="3505200" y="1676400"/>
            <a:ext cx="5562600" cy="5029200"/>
          </a:xfrm>
        </p:spPr>
        <p:txBody>
          <a:bodyPr>
            <a:normAutofit fontScale="70000" lnSpcReduction="20000"/>
          </a:bodyPr>
          <a:lstStyle/>
          <a:p>
            <a:r>
              <a:rPr lang="en-US" dirty="0">
                <a:effectLst>
                  <a:outerShdw blurRad="38100" dist="38100" dir="2700000" algn="tl">
                    <a:srgbClr val="000000">
                      <a:alpha val="43137"/>
                    </a:srgbClr>
                  </a:outerShdw>
                </a:effectLst>
              </a:rPr>
              <a:t>Many of us can identify with the contrast Paul draws between when our lives were alienated from God and when we were reconciled.</a:t>
            </a:r>
          </a:p>
          <a:p>
            <a:r>
              <a:rPr lang="en-US" dirty="0">
                <a:effectLst>
                  <a:outerShdw blurRad="38100" dist="38100" dir="2700000" algn="tl">
                    <a:srgbClr val="000000">
                      <a:alpha val="43137"/>
                    </a:srgbClr>
                  </a:outerShdw>
                </a:effectLst>
              </a:rPr>
              <a:t>Through the death of Christ for our sins, God has reconciled us to Himself and made us holy and blameless in His sight.</a:t>
            </a:r>
          </a:p>
          <a:p>
            <a:r>
              <a:rPr lang="en-US" dirty="0">
                <a:effectLst>
                  <a:outerShdw blurRad="38100" dist="38100" dir="2700000" algn="tl">
                    <a:srgbClr val="000000">
                      <a:alpha val="43137"/>
                    </a:srgbClr>
                  </a:outerShdw>
                </a:effectLst>
              </a:rPr>
              <a:t>But Paul puts a condition on our reconciliation: “</a:t>
            </a:r>
            <a:r>
              <a:rPr lang="en-US" dirty="0"/>
              <a:t>if indeed you continue in the faith…”</a:t>
            </a:r>
          </a:p>
          <a:p>
            <a:r>
              <a:rPr lang="en-US" dirty="0">
                <a:effectLst>
                  <a:outerShdw blurRad="38100" dist="38100" dir="2700000" algn="tl">
                    <a:srgbClr val="000000">
                      <a:alpha val="43137"/>
                    </a:srgbClr>
                  </a:outerShdw>
                </a:effectLst>
              </a:rPr>
              <a:t>This, along with a number of other similar “if statements” in Scripture indicates that we must persevere in the faith in order to be saved.</a:t>
            </a:r>
          </a:p>
          <a:p>
            <a:r>
              <a:rPr lang="en-US" dirty="0">
                <a:effectLst>
                  <a:outerShdw blurRad="38100" dist="38100" dir="2700000" algn="tl">
                    <a:srgbClr val="000000">
                      <a:alpha val="43137"/>
                    </a:srgbClr>
                  </a:outerShdw>
                </a:effectLst>
              </a:rPr>
              <a:t>The doctrine of Once Saved Always Saved is not taught in Scripture, but Once Saved Always Saved as long as you Stay Saved is.</a:t>
            </a:r>
          </a:p>
        </p:txBody>
      </p:sp>
    </p:spTree>
    <p:extLst>
      <p:ext uri="{BB962C8B-B14F-4D97-AF65-F5344CB8AC3E}">
        <p14:creationId xmlns:p14="http://schemas.microsoft.com/office/powerpoint/2010/main" val="1871190204"/>
      </p:ext>
    </p:extLst>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C69B01FD-54D7-D1C9-31DB-9B4ACC16B1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BF3340-7752-73FE-44EF-2BD11FA2B4FE}"/>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E760C847-8632-7962-539D-D18EE7E1FD5E}"/>
              </a:ext>
            </a:extLst>
          </p:cNvPr>
          <p:cNvSpPr>
            <a:spLocks noGrp="1"/>
          </p:cNvSpPr>
          <p:nvPr>
            <p:ph idx="1"/>
          </p:nvPr>
        </p:nvSpPr>
        <p:spPr>
          <a:xfrm>
            <a:off x="3505200" y="1676400"/>
            <a:ext cx="5562600" cy="5181600"/>
          </a:xfrm>
        </p:spPr>
        <p:txBody>
          <a:bodyPr>
            <a:normAutofit fontScale="70000" lnSpcReduction="20000"/>
          </a:bodyPr>
          <a:lstStyle/>
          <a:p>
            <a:pPr eaLnBrk="1" hangingPunct="1">
              <a:defRPr/>
            </a:pPr>
            <a:r>
              <a:rPr lang="en-US" altLang="en-US" dirty="0"/>
              <a:t>Paul reminds us of his responsibility to preach the gospel to the Gentiles as he was commissioned by Jesus.</a:t>
            </a:r>
          </a:p>
          <a:p>
            <a:pPr eaLnBrk="1" hangingPunct="1">
              <a:defRPr/>
            </a:pPr>
            <a:r>
              <a:rPr lang="en-US" altLang="en-US" dirty="0"/>
              <a:t>He refers to his commission as a mystery, hidden from generations for ages, but now revealed to believers in Christ.</a:t>
            </a:r>
          </a:p>
          <a:p>
            <a:pPr eaLnBrk="1" hangingPunct="1">
              <a:defRPr/>
            </a:pPr>
            <a:r>
              <a:rPr lang="en-US" altLang="en-US" dirty="0"/>
              <a:t>The mystery is that God’s grace is greater than was generally assumed by many devout Jews.</a:t>
            </a:r>
          </a:p>
          <a:p>
            <a:pPr eaLnBrk="1" hangingPunct="1">
              <a:defRPr/>
            </a:pPr>
            <a:r>
              <a:rPr lang="en-US" altLang="en-US" dirty="0"/>
              <a:t>The Gospel is for everyone, not just the Jews.  It includes all who receive the Lord Jesus Christ and trust in Him as a living Person for the forgiveness of their sins.</a:t>
            </a:r>
          </a:p>
          <a:p>
            <a:pPr eaLnBrk="1" hangingPunct="1">
              <a:defRPr/>
            </a:pPr>
            <a:r>
              <a:rPr lang="en-US" altLang="en-US" dirty="0"/>
              <a:t>To the Colossians Paul writes that this mystery is “Christ in you the hope of Glory.”  The Colossian Gentiles share the hope of glory with all who are in Christ.</a:t>
            </a:r>
          </a:p>
        </p:txBody>
      </p:sp>
    </p:spTree>
    <p:extLst>
      <p:ext uri="{BB962C8B-B14F-4D97-AF65-F5344CB8AC3E}">
        <p14:creationId xmlns:p14="http://schemas.microsoft.com/office/powerpoint/2010/main" val="1872224627"/>
      </p:ext>
    </p:extLst>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75364285-449E-A52D-F417-F618AE09A1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6906C5-6779-D880-195E-53AB8B4C2149}"/>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B14BD3FA-DCF5-2B39-12C6-6778AAF53CD8}"/>
              </a:ext>
            </a:extLst>
          </p:cNvPr>
          <p:cNvSpPr>
            <a:spLocks noGrp="1"/>
          </p:cNvSpPr>
          <p:nvPr>
            <p:ph idx="1"/>
          </p:nvPr>
        </p:nvSpPr>
        <p:spPr>
          <a:xfrm>
            <a:off x="3505200" y="1676400"/>
            <a:ext cx="5562600" cy="5181600"/>
          </a:xfrm>
        </p:spPr>
        <p:txBody>
          <a:bodyPr>
            <a:normAutofit fontScale="70000" lnSpcReduction="20000"/>
          </a:bodyPr>
          <a:lstStyle/>
          <a:p>
            <a:pPr marL="274320" indent="-274320"/>
            <a:r>
              <a:rPr lang="en-US" dirty="0"/>
              <a:t>To the Ephesians Paul writes that “</a:t>
            </a:r>
            <a:r>
              <a:rPr lang="en-US" altLang="en-US" dirty="0"/>
              <a:t>Gentiles are fellow heirs, members of the same body, and partakers of the promise in Christ Jesus through the gospel.</a:t>
            </a:r>
          </a:p>
          <a:p>
            <a:pPr marL="274320" indent="-274320"/>
            <a:r>
              <a:rPr lang="en-US" altLang="en-US" dirty="0"/>
              <a:t>It is Paul’s desire that his teaching and preaching will make all his converts complete in Christ, ready to be saved at His coming.</a:t>
            </a:r>
          </a:p>
          <a:p>
            <a:pPr marL="274320" indent="-274320"/>
            <a:r>
              <a:rPr lang="en-US" altLang="en-US" dirty="0"/>
              <a:t>We too can be complete in Christ, only through the Gospel of righteousness by faith.</a:t>
            </a:r>
          </a:p>
          <a:p>
            <a:pPr marL="274320" indent="-274320"/>
            <a:r>
              <a:rPr lang="en-US" altLang="en-US" dirty="0"/>
              <a:t>When the Great Exchange is made for us, our sins are laid on Christ and His righteousness is laid on us.  We are justified by faith and bound for the kingdom.</a:t>
            </a:r>
          </a:p>
          <a:p>
            <a:pPr marL="274320" indent="-274320"/>
            <a:r>
              <a:rPr lang="en-US" altLang="en-US" dirty="0"/>
              <a:t>Will you pray this week for Christ to be in you that your hope of glory may be in Him?</a:t>
            </a:r>
          </a:p>
          <a:p>
            <a:pPr marL="274320" indent="-274320"/>
            <a:endParaRPr lang="en-US" altLang="en-US" dirty="0"/>
          </a:p>
          <a:p>
            <a:pPr marL="274320" indent="-274320"/>
            <a:endParaRPr lang="en-US" dirty="0"/>
          </a:p>
        </p:txBody>
      </p:sp>
    </p:spTree>
    <p:extLst>
      <p:ext uri="{BB962C8B-B14F-4D97-AF65-F5344CB8AC3E}">
        <p14:creationId xmlns:p14="http://schemas.microsoft.com/office/powerpoint/2010/main" val="2592697620"/>
      </p:ext>
    </p:extLst>
  </p:cSld>
  <p:clrMapOvr>
    <a:masterClrMapping/>
  </p:clrMapOvr>
  <p:transition spd="med">
    <p:random/>
  </p:transition>
</p:sld>
</file>

<file path=ppt/theme/theme1.xml><?xml version="1.0" encoding="utf-8"?>
<a:theme xmlns:a="http://schemas.openxmlformats.org/drawingml/2006/main" name="2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1397202</TotalTime>
  <Words>5266</Words>
  <Application>Microsoft Office PowerPoint</Application>
  <PresentationFormat>On-screen Show (4:3)</PresentationFormat>
  <Paragraphs>325</Paragraphs>
  <Slides>19</Slides>
  <Notes>18</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19</vt:i4>
      </vt:variant>
    </vt:vector>
  </HeadingPairs>
  <TitlesOfParts>
    <vt:vector size="28" baseType="lpstr">
      <vt:lpstr>Arial</vt:lpstr>
      <vt:lpstr>Arial Rounded MT Bold</vt:lpstr>
      <vt:lpstr>Calibri</vt:lpstr>
      <vt:lpstr>2_Default Design</vt:lpstr>
      <vt:lpstr>Default Design</vt:lpstr>
      <vt:lpstr>3_Default Design</vt:lpstr>
      <vt:lpstr>4_Default Design</vt:lpstr>
      <vt:lpstr>1_Default Design</vt:lpstr>
      <vt:lpstr>5_Default Design</vt:lpstr>
      <vt:lpstr>Uniting Heaven and Earth: Christ in Philippians and Colossians</vt:lpstr>
      <vt:lpstr>Memory Text 2 Corinthians 5:21 NKJV</vt:lpstr>
      <vt:lpstr>Overview</vt:lpstr>
      <vt:lpstr>Reconciled</vt:lpstr>
      <vt:lpstr>Revealing Mysteries</vt:lpstr>
      <vt:lpstr>Perfected in Christ</vt:lpstr>
      <vt:lpstr>Summary</vt:lpstr>
      <vt:lpstr>Summary</vt:lpstr>
      <vt:lpstr>Summary</vt:lpstr>
      <vt:lpstr>PowerPoint Presentation</vt:lpstr>
      <vt:lpstr>Colossians 1:21 ESV</vt:lpstr>
      <vt:lpstr>Colossians 1:21-22 NIV</vt:lpstr>
      <vt:lpstr>Colossians 1:23 ESV</vt:lpstr>
      <vt:lpstr>1 Corinthians 15:1-4 ESV</vt:lpstr>
      <vt:lpstr>Colossians 1:24-25 NLT</vt:lpstr>
      <vt:lpstr>Colossians 1:25-27 ESV</vt:lpstr>
      <vt:lpstr>Ephesians 3:4-6 ESV</vt:lpstr>
      <vt:lpstr>Colossians 1:28 NASB</vt:lpstr>
      <vt:lpstr>Colossians 1:29 NIV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9: Reconciliation and Hope</dc:title>
  <dc:subject>Uniting Heaven and Earth: Christ in Philippians and Colossians</dc:subject>
  <dc:creator>Kenneth J. McNulty</dc:creator>
  <cp:lastModifiedBy>Kenneth McNulty</cp:lastModifiedBy>
  <cp:revision>23445</cp:revision>
  <cp:lastPrinted>2016-06-03T16:02:10Z</cp:lastPrinted>
  <dcterms:created xsi:type="dcterms:W3CDTF">2005-09-30T23:50:48Z</dcterms:created>
  <dcterms:modified xsi:type="dcterms:W3CDTF">2026-02-28T02:32:25Z</dcterms:modified>
  <cp:category>Bible Book</cp:category>
</cp:coreProperties>
</file>