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99" r:id="rId3"/>
    <p:sldMasterId id="2147486605" r:id="rId4"/>
    <p:sldMasterId id="2147486611" r:id="rId5"/>
  </p:sldMasterIdLst>
  <p:notesMasterIdLst>
    <p:notesMasterId r:id="rId24"/>
  </p:notesMasterIdLst>
  <p:handoutMasterIdLst>
    <p:handoutMasterId r:id="rId25"/>
  </p:handoutMasterIdLst>
  <p:sldIdLst>
    <p:sldId id="3170" r:id="rId6"/>
    <p:sldId id="2375" r:id="rId7"/>
    <p:sldId id="3171" r:id="rId8"/>
    <p:sldId id="2250" r:id="rId9"/>
    <p:sldId id="3189" r:id="rId10"/>
    <p:sldId id="1100" r:id="rId11"/>
    <p:sldId id="3159" r:id="rId12"/>
    <p:sldId id="3160" r:id="rId13"/>
    <p:sldId id="3176" r:id="rId14"/>
    <p:sldId id="3118" r:id="rId15"/>
    <p:sldId id="2289" r:id="rId16"/>
    <p:sldId id="2366" r:id="rId17"/>
    <p:sldId id="3186" r:id="rId18"/>
    <p:sldId id="1853" r:id="rId19"/>
    <p:sldId id="3187" r:id="rId20"/>
    <p:sldId id="2880" r:id="rId21"/>
    <p:sldId id="1216" r:id="rId22"/>
    <p:sldId id="3185" r:id="rId23"/>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62453" autoAdjust="0"/>
  </p:normalViewPr>
  <p:slideViewPr>
    <p:cSldViewPr>
      <p:cViewPr varScale="1">
        <p:scale>
          <a:sx n="53" d="100"/>
          <a:sy n="53" d="100"/>
        </p:scale>
        <p:origin x="1733" y="53"/>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2/13/2026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147796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What example does Paul encourage the Philippians to follow here?</a:t>
            </a:r>
          </a:p>
          <a:p>
            <a:pPr marL="274320" indent="-274320"/>
            <a:r>
              <a:rPr lang="en-US" sz="1000" b="0" i="0" dirty="0"/>
              <a:t>1.  Well, Paul holds himself up as the example they should follow.</a:t>
            </a:r>
          </a:p>
          <a:p>
            <a:pPr marL="274320" indent="-274320"/>
            <a:r>
              <a:rPr lang="en-US" sz="1000" b="0" i="0" dirty="0"/>
              <a:t>2.  He says imitate me.</a:t>
            </a:r>
          </a:p>
          <a:p>
            <a:pPr marL="274320" indent="-274320"/>
            <a:r>
              <a:rPr lang="en-US" sz="1000" b="0" i="0" dirty="0"/>
              <a:t>3.  Keep your eyes on those who walk according to the example that Paul and his coworkers have set for them.</a:t>
            </a:r>
          </a:p>
          <a:p>
            <a:pPr marL="274320" indent="-274320"/>
            <a:endParaRPr lang="en-US" sz="1000" b="0" i="0" dirty="0"/>
          </a:p>
          <a:p>
            <a:pPr marL="274320" indent="-274320"/>
            <a:r>
              <a:rPr lang="en-US" sz="1000" b="1" i="0" dirty="0"/>
              <a:t>Q2: Why do you think he points them to his example of living rather than to Jesus as their example.</a:t>
            </a:r>
          </a:p>
          <a:p>
            <a:pPr marL="274320" indent="-274320"/>
            <a:r>
              <a:rPr lang="en-US" sz="1000" b="0" i="0" dirty="0"/>
              <a:t>1.  It may be that they have not heard much more about Jesus than what Paul has taught them.</a:t>
            </a:r>
          </a:p>
          <a:p>
            <a:pPr marL="274320" indent="-274320"/>
            <a:r>
              <a:rPr lang="en-US" sz="1000" b="0" i="0" dirty="0"/>
              <a:t>2.  It took several decades for the gospels to be written and circulated, and perhaps the details of the life of Jesus were not available to the church at Philippi.</a:t>
            </a:r>
          </a:p>
          <a:p>
            <a:pPr marL="274320" indent="-274320"/>
            <a:r>
              <a:rPr lang="en-US" sz="1000" b="0" i="0" dirty="0"/>
              <a:t>3.  So, if they had not seen or heard the gospel accounts of the life of Jesus, the best they had in its place was the example of Paul, who knew Jesus and represented Him.</a:t>
            </a:r>
          </a:p>
          <a:p>
            <a:pPr marL="274320" indent="-274320"/>
            <a:r>
              <a:rPr lang="en-US" sz="1000" b="0" i="0" dirty="0"/>
              <a:t>4.  And Paul was certain that he was doing his best to follow the example of Jesus.</a:t>
            </a:r>
          </a:p>
          <a:p>
            <a:pPr marL="274320" indent="-274320"/>
            <a:r>
              <a:rPr lang="en-US" sz="1000" b="0" i="0" dirty="0"/>
              <a:t>5.  He doesn’t mention that here but he does in:</a:t>
            </a:r>
          </a:p>
          <a:p>
            <a:pPr marL="274320" indent="-274320"/>
            <a:r>
              <a:rPr lang="en-US" sz="1000" b="1" i="0" dirty="0"/>
              <a:t>1 Corinthians 11:1 ESV</a:t>
            </a:r>
            <a:r>
              <a:rPr lang="en-US" sz="1000" b="0" i="0" dirty="0"/>
              <a:t> - Be imitators of me, as I am of Christ.</a:t>
            </a:r>
          </a:p>
          <a:p>
            <a:pPr marL="274320" indent="-274320"/>
            <a:r>
              <a:rPr lang="en-US" sz="1000" b="0" i="0" dirty="0"/>
              <a:t>6.  Paul and his coworkers did their best to follow Jesus and manifest His character.</a:t>
            </a:r>
          </a:p>
          <a:p>
            <a:pPr marL="274320" indent="-274320"/>
            <a:r>
              <a:rPr lang="en-US" sz="1000" b="0" i="0" dirty="0"/>
              <a:t>7.  So, he can be an example of how Jesus would live to these new converts to the faith.</a:t>
            </a:r>
          </a:p>
          <a:p>
            <a:pPr marL="274320" indent="-274320"/>
            <a:endParaRPr lang="en-US" sz="1000" b="0" i="0" dirty="0"/>
          </a:p>
          <a:p>
            <a:pPr marL="274320" indent="-274320"/>
            <a:r>
              <a:rPr lang="en-US" sz="1000" b="1" i="0" dirty="0"/>
              <a:t>Q3: Who is Paul warning the Philippians against in verses 18 and 19?</a:t>
            </a:r>
          </a:p>
          <a:p>
            <a:pPr marL="274320" indent="-274320"/>
            <a:r>
              <a:rPr lang="en-US" sz="1000" b="0" i="0" dirty="0"/>
              <a:t>1.  This seems to be a different group than the Judaizers he warned them against in our lesson last week (Phil 3:2).</a:t>
            </a:r>
          </a:p>
          <a:p>
            <a:pPr marL="274320" indent="-274320"/>
            <a:r>
              <a:rPr lang="en-US" sz="1000" b="0" i="0" dirty="0"/>
              <a:t>2.  These appear to be more like the antinomians who claim that obedience to the commandments of God is not really important.</a:t>
            </a:r>
          </a:p>
          <a:p>
            <a:pPr marL="274320" indent="-274320"/>
            <a:r>
              <a:rPr lang="en-US" sz="1000" b="0" i="0" dirty="0"/>
              <a:t>3.  Perhaps these are teachers who turn </a:t>
            </a:r>
            <a:r>
              <a:rPr lang="en-US" sz="1200" b="0" i="0" kern="1200" dirty="0">
                <a:solidFill>
                  <a:schemeClr val="tx1"/>
                </a:solidFill>
                <a:effectLst/>
                <a:latin typeface="+mn-lt"/>
                <a:ea typeface="+mn-ea"/>
                <a:cs typeface="+mn-cs"/>
              </a:rPr>
              <a:t>grace into a license for sin and refused the obedience that love for the Lord should produce.</a:t>
            </a:r>
          </a:p>
          <a:p>
            <a:pPr marL="274320" indent="-274320"/>
            <a:r>
              <a:rPr lang="en-US" sz="1200" b="0" i="0" kern="1200" dirty="0">
                <a:solidFill>
                  <a:schemeClr val="tx1"/>
                </a:solidFill>
                <a:effectLst/>
                <a:latin typeface="+mn-lt"/>
                <a:ea typeface="+mn-ea"/>
                <a:cs typeface="+mn-cs"/>
              </a:rPr>
              <a:t>4.  It appears here that they are lovers of sensual pleasures, gluttony, immorality, and worldliness.</a:t>
            </a:r>
            <a:endParaRPr lang="en-US" sz="1000" b="0" i="0" dirty="0"/>
          </a:p>
          <a:p>
            <a:pPr marL="274320" indent="-274320"/>
            <a:r>
              <a:rPr lang="en-US" sz="1000" b="0" i="0" dirty="0"/>
              <a:t>5.  Remember in Rom 6 Paul mentions the argument that if grace is a good thing, shouldn’t we sin all the more that grace may abound?</a:t>
            </a:r>
          </a:p>
          <a:p>
            <a:pPr marL="274320" indent="-274320"/>
            <a:r>
              <a:rPr lang="en-US" sz="1000" b="0" i="0" dirty="0"/>
              <a:t>6.  And Paul’s answer is:</a:t>
            </a:r>
          </a:p>
          <a:p>
            <a:pPr marL="274320" indent="-274320"/>
            <a:r>
              <a:rPr lang="en-US" sz="1000" b="1" i="0" dirty="0"/>
              <a:t>Romans 6:1-2 KJV</a:t>
            </a:r>
            <a:r>
              <a:rPr lang="en-US" sz="1000" b="0" i="0" dirty="0"/>
              <a:t> - 1 What shall we say then? Shall we continue in sin, that grace may abound? 2 God forbid. How shall we, that are dead to sin, live any longer therein?</a:t>
            </a:r>
          </a:p>
          <a:p>
            <a:pPr marL="274320" indent="-274320"/>
            <a:r>
              <a:rPr lang="en-US" sz="1000" b="0" i="0" dirty="0"/>
              <a:t>7.  It is grace that leads us to obedience, not more sin.</a:t>
            </a:r>
          </a:p>
          <a:p>
            <a:pPr marL="274320" indent="-274320"/>
            <a:r>
              <a:rPr lang="en-US" sz="1000" b="0" i="0" dirty="0"/>
              <a:t>8.  So, for Paul, it is important that we do not fall into either ditch.</a:t>
            </a:r>
          </a:p>
          <a:p>
            <a:pPr marL="274320" indent="-274320"/>
            <a:r>
              <a:rPr lang="en-US" sz="1000" b="0" i="0" dirty="0"/>
              <a:t>9.  He warns against the ditch of legalism in Phil 3:2 and against the ditch of antinomianism (anti-law) in Phil 3:17-18).</a:t>
            </a:r>
          </a:p>
          <a:p>
            <a:pPr marL="274320" indent="-274320"/>
            <a:endParaRPr lang="en-US" sz="1000" b="0" i="0" dirty="0"/>
          </a:p>
          <a:p>
            <a:pPr marL="274320" indent="-274320"/>
            <a:endParaRPr lang="en-US" sz="1000" b="0" i="0" dirty="0"/>
          </a:p>
        </p:txBody>
      </p:sp>
    </p:spTree>
    <p:extLst>
      <p:ext uri="{BB962C8B-B14F-4D97-AF65-F5344CB8AC3E}">
        <p14:creationId xmlns:p14="http://schemas.microsoft.com/office/powerpoint/2010/main" val="109586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151E29C-3492-4592-BAF5-E15E42D9237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41826" name="Rectangle 2"/>
          <p:cNvSpPr>
            <a:spLocks noGrp="1" noRot="1" noChangeAspect="1" noChangeArrowheads="1" noTextEdit="1"/>
          </p:cNvSpPr>
          <p:nvPr>
            <p:ph type="sldImg"/>
          </p:nvPr>
        </p:nvSpPr>
        <p:spPr>
          <a:ln/>
        </p:spPr>
      </p:sp>
      <p:sp>
        <p:nvSpPr>
          <p:cNvPr id="1741827" name="Rectangle 3"/>
          <p:cNvSpPr>
            <a:spLocks noGrp="1" noChangeArrowheads="1"/>
          </p:cNvSpPr>
          <p:nvPr>
            <p:ph type="body" idx="1"/>
          </p:nvPr>
        </p:nvSpPr>
        <p:spPr/>
        <p:txBody>
          <a:bodyPr/>
          <a:lstStyle/>
          <a:p>
            <a:pPr marL="274320" indent="-274320"/>
            <a:r>
              <a:rPr lang="en-US" sz="1000" b="1" i="0" dirty="0"/>
              <a:t>Q1:  Where do those in Christ look for their ultimate dwelling place?</a:t>
            </a:r>
          </a:p>
          <a:p>
            <a:pPr marL="274320" indent="-274320"/>
            <a:r>
              <a:rPr lang="en-US" sz="1000" b="0" i="0" dirty="0"/>
              <a:t>1.  If you are “in Christ” you have dual citizenship.</a:t>
            </a:r>
          </a:p>
          <a:p>
            <a:pPr marL="274320" indent="-274320"/>
            <a:r>
              <a:rPr lang="en-US" sz="1000" b="0" i="0" dirty="0"/>
              <a:t>2.  You are a citizen of the United States of America and a citizen of the heavenly Kingdom of God.</a:t>
            </a:r>
          </a:p>
          <a:p>
            <a:pPr marL="274320" indent="-274320"/>
            <a:r>
              <a:rPr lang="en-US" sz="1000" b="0" i="0" dirty="0"/>
              <a:t>3.  But the time is coming when the kingdom of this world will become the kingdoms </a:t>
            </a:r>
            <a:r>
              <a:rPr lang="en-US" dirty="0"/>
              <a:t>of </a:t>
            </a:r>
            <a:r>
              <a:rPr lang="en-US" sz="1200" b="0" i="0" kern="1200" dirty="0">
                <a:solidFill>
                  <a:schemeClr val="tx1"/>
                </a:solidFill>
                <a:effectLst/>
                <a:latin typeface="+mn-lt"/>
                <a:ea typeface="+mn-ea"/>
                <a:cs typeface="+mn-cs"/>
              </a:rPr>
              <a:t>our Lord, and </a:t>
            </a:r>
            <a:r>
              <a:rPr lang="en-US" dirty="0"/>
              <a:t>of</a:t>
            </a:r>
            <a:r>
              <a:rPr lang="en-US" sz="1200" b="0" i="0" kern="1200" dirty="0">
                <a:solidFill>
                  <a:schemeClr val="tx1"/>
                </a:solidFill>
                <a:effectLst/>
                <a:latin typeface="+mn-lt"/>
                <a:ea typeface="+mn-ea"/>
                <a:cs typeface="+mn-cs"/>
              </a:rPr>
              <a:t> his Christ; and he shall reign for ever and ever.</a:t>
            </a:r>
          </a:p>
          <a:p>
            <a:pPr marL="274320" indent="-274320"/>
            <a:r>
              <a:rPr lang="en-US" sz="1200" b="0" i="0" kern="1200" dirty="0">
                <a:solidFill>
                  <a:schemeClr val="tx1"/>
                </a:solidFill>
                <a:effectLst/>
                <a:latin typeface="+mn-lt"/>
                <a:ea typeface="+mn-ea"/>
                <a:cs typeface="+mn-cs"/>
              </a:rPr>
              <a:t>4.  When the Lord returns, the kingdoms of this world will be destroyed, ground to powder, and blown away (Daniel 2:44).</a:t>
            </a:r>
          </a:p>
          <a:p>
            <a:pPr marL="274320" indent="-274320"/>
            <a:r>
              <a:rPr lang="en-US" sz="1200" b="0" i="0" kern="1200" dirty="0">
                <a:solidFill>
                  <a:schemeClr val="tx1"/>
                </a:solidFill>
                <a:effectLst/>
                <a:latin typeface="+mn-lt"/>
                <a:ea typeface="+mn-ea"/>
                <a:cs typeface="+mn-cs"/>
              </a:rPr>
              <a:t>5.  So which citizenship is more important?</a:t>
            </a:r>
          </a:p>
          <a:p>
            <a:pPr marL="731520" lvl="1" indent="-274320"/>
            <a:r>
              <a:rPr lang="en-US" sz="1200" b="0" i="0" kern="1200" dirty="0">
                <a:solidFill>
                  <a:schemeClr val="tx1"/>
                </a:solidFill>
                <a:effectLst/>
                <a:latin typeface="+mn-lt"/>
                <a:ea typeface="+mn-ea"/>
                <a:cs typeface="+mn-cs"/>
              </a:rPr>
              <a:t>This world is not my home.  I’m just a passing through,</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My treasurers are laid up, somewhere beyond the blue.</a:t>
            </a:r>
          </a:p>
          <a:p>
            <a:pPr marL="274320" indent="-274320"/>
            <a:r>
              <a:rPr lang="en-US" sz="1000" b="0" i="0" dirty="0"/>
              <a:t>6.  With Abraham, we look “for a city which hath foundations, whose builder and maker is God.” (Hebrews 11:10 KJV)</a:t>
            </a:r>
          </a:p>
          <a:p>
            <a:pPr marL="274320" indent="-274320"/>
            <a:endParaRPr lang="en-US" sz="1000" b="0" i="0" dirty="0"/>
          </a:p>
          <a:p>
            <a:pPr marL="274320" indent="-274320"/>
            <a:r>
              <a:rPr lang="en-US" sz="1000" b="1" i="0" dirty="0"/>
              <a:t>Q2:  What happens to these bodies we now have when Jesus comes to save us?</a:t>
            </a:r>
          </a:p>
          <a:p>
            <a:pPr marL="274320" indent="-274320"/>
            <a:r>
              <a:rPr lang="en-US" sz="1000" b="0" i="0" dirty="0"/>
              <a:t>1.  The promise is that they will be changed to be like Christ’s glorious body.</a:t>
            </a:r>
          </a:p>
          <a:p>
            <a:pPr marL="274320" indent="-274320"/>
            <a:r>
              <a:rPr lang="en-US" sz="1000" b="0" i="0" dirty="0"/>
              <a:t>2.  Are you looking forward to that change? (Hallelujah!!)</a:t>
            </a:r>
          </a:p>
          <a:p>
            <a:pPr marL="274320" indent="-274320"/>
            <a:r>
              <a:rPr lang="en-US" sz="1000" b="0" i="0" dirty="0"/>
              <a:t>3.  No more death, old age, sickness, sorrow, or pain.</a:t>
            </a:r>
          </a:p>
          <a:p>
            <a:pPr marL="274320" indent="-274320"/>
            <a:r>
              <a:rPr lang="en-US" sz="1000" b="0" i="0" dirty="0"/>
              <a:t>4.  The KJV calls our present bodies “vile” in this text.</a:t>
            </a:r>
          </a:p>
          <a:p>
            <a:pPr marL="274320" indent="-274320"/>
            <a:r>
              <a:rPr lang="en-US" sz="1000" b="0" i="0" dirty="0"/>
              <a:t>5.  And the older we get the more we might agree with the KJV translation.</a:t>
            </a:r>
          </a:p>
          <a:p>
            <a:pPr marL="274320" indent="-274320"/>
            <a:endParaRPr lang="en-US" sz="1000" b="0" i="0" dirty="0"/>
          </a:p>
          <a:p>
            <a:pPr marL="274320" indent="-274320"/>
            <a:r>
              <a:rPr lang="en-US" sz="1000" b="1" i="0" dirty="0"/>
              <a:t>Q3: What kind of bodies can we look forward to if they are like the glorious body of Christ?</a:t>
            </a:r>
          </a:p>
          <a:p>
            <a:pPr marL="274320" indent="-274320"/>
            <a:r>
              <a:rPr lang="en-US" sz="1000" b="0" i="0" dirty="0"/>
              <a:t>1.  The Bible gives us some hints.</a:t>
            </a:r>
          </a:p>
          <a:p>
            <a:pPr marL="274320" indent="-274320"/>
            <a:r>
              <a:rPr lang="en-US" sz="1000" b="0" i="0" dirty="0"/>
              <a:t>2.  After the resurrection, what kind of body did Jesus have?</a:t>
            </a:r>
          </a:p>
          <a:p>
            <a:pPr marL="274320" indent="-274320"/>
            <a:r>
              <a:rPr lang="en-US" sz="1000" b="0" i="0" dirty="0"/>
              <a:t>3.  First His body was physical.  </a:t>
            </a:r>
          </a:p>
          <a:p>
            <a:pPr marL="274320" indent="-274320"/>
            <a:r>
              <a:rPr lang="en-US" sz="1000" b="0" i="0" dirty="0"/>
              <a:t>4.  He said it was flesh and bones.</a:t>
            </a:r>
          </a:p>
          <a:p>
            <a:pPr marL="274320" indent="-274320"/>
            <a:r>
              <a:rPr lang="en-US" sz="1000" b="0" i="0" dirty="0"/>
              <a:t>5.  It could be touched and felt and it carried the scars of His crucifixion.</a:t>
            </a:r>
          </a:p>
          <a:p>
            <a:pPr marL="274320" indent="-274320"/>
            <a:r>
              <a:rPr lang="en-US" sz="1000" b="0" i="0" dirty="0"/>
              <a:t>6.  It was not a spiritual apparition like a ghost.</a:t>
            </a:r>
          </a:p>
          <a:p>
            <a:pPr marL="274320" indent="-274320"/>
            <a:r>
              <a:rPr lang="en-US" sz="1000" b="0" i="0" dirty="0"/>
              <a:t>7.  But He somehow had access to the spiritual realm into which He could move at His ascension.</a:t>
            </a:r>
          </a:p>
          <a:p>
            <a:pPr marL="274320" indent="-274320"/>
            <a:r>
              <a:rPr lang="en-US" sz="1000" b="0" i="0" dirty="0"/>
              <a:t>8.  And it may have been that access that allowed Him to appear to His disciples even though all the windows and doors were closed.</a:t>
            </a:r>
          </a:p>
          <a:p>
            <a:pPr marL="274320" indent="-274320"/>
            <a:r>
              <a:rPr lang="en-US" sz="1000" b="0" i="0" dirty="0"/>
              <a:t>9.  Paul writes in:</a:t>
            </a:r>
          </a:p>
          <a:p>
            <a:pPr marL="274320" indent="-274320"/>
            <a:r>
              <a:rPr lang="en-US" sz="1000" b="1" i="0" dirty="0"/>
              <a:t>1 Corinthians 15:44 KJV </a:t>
            </a:r>
            <a:r>
              <a:rPr lang="en-US" sz="1000" b="0" i="0" dirty="0"/>
              <a:t>- 44 It is sown a natural body; it is raised a spiritual body. There is a natural body, and there is a spiritual body. </a:t>
            </a:r>
          </a:p>
          <a:p>
            <a:pPr marL="274320" indent="-274320"/>
            <a:r>
              <a:rPr lang="en-US" sz="1000" b="0" i="0" dirty="0"/>
              <a:t>10. So, we suppose a natural body is purely physical like our own, and a spiritual body is some new kind of a body with spiritual access to the spiritual realm.</a:t>
            </a:r>
          </a:p>
          <a:p>
            <a:pPr marL="274320" indent="-274320"/>
            <a:r>
              <a:rPr lang="en-US" sz="1000" b="0" i="0" dirty="0"/>
              <a:t>11. That allows us access to the realm where heaven exists and where Christ has gone, perhaps in another dimension other than the dimensions in which our universe exists.</a:t>
            </a:r>
          </a:p>
          <a:p>
            <a:pPr marL="274320" indent="-274320"/>
            <a:endParaRPr lang="en-US" sz="1000" b="0" i="0" dirty="0"/>
          </a:p>
        </p:txBody>
      </p:sp>
    </p:spTree>
    <p:extLst>
      <p:ext uri="{BB962C8B-B14F-4D97-AF65-F5344CB8AC3E}">
        <p14:creationId xmlns:p14="http://schemas.microsoft.com/office/powerpoint/2010/main" val="2583441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does Paul encourage these believers to do in verse 4?</a:t>
            </a:r>
          </a:p>
          <a:p>
            <a:pPr marL="274320" indent="-274320"/>
            <a:r>
              <a:rPr lang="en-US" dirty="0"/>
              <a:t>1.  Rejoice!  And he says it twice!  </a:t>
            </a:r>
          </a:p>
          <a:p>
            <a:pPr marL="274320" indent="-274320"/>
            <a:r>
              <a:rPr lang="en-US" dirty="0"/>
              <a:t>2.  Here is Paul in prison encouraging the believers to rejoice.</a:t>
            </a:r>
          </a:p>
          <a:p>
            <a:pPr marL="274320" indent="-274320"/>
            <a:r>
              <a:rPr lang="en-US" dirty="0"/>
              <a:t>3.  And you get the sense that he is rejoicing as he writes this letter.</a:t>
            </a:r>
          </a:p>
          <a:p>
            <a:pPr marL="274320" indent="-274320"/>
            <a:r>
              <a:rPr lang="en-US" dirty="0"/>
              <a:t>4.  He has a positive attitude of being faithful and obedient to Christ no matter what his circumstances.</a:t>
            </a:r>
          </a:p>
          <a:p>
            <a:pPr marL="274320" indent="-274320"/>
            <a:endParaRPr lang="en-US" dirty="0"/>
          </a:p>
          <a:p>
            <a:pPr marL="274320" indent="-274320"/>
            <a:r>
              <a:rPr lang="en-US" b="1" dirty="0"/>
              <a:t>Q2: What is the one word in this verse that makes it difficult for us to put this verse into practice?</a:t>
            </a:r>
          </a:p>
          <a:p>
            <a:pPr marL="274320" indent="-274320"/>
            <a:r>
              <a:rPr lang="en-US" dirty="0"/>
              <a:t>1.  Rejoice how often??</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2.  Always!!</a:t>
            </a:r>
          </a:p>
          <a:p>
            <a:pPr marL="274320" indent="-274320"/>
            <a:r>
              <a:rPr lang="en-US" dirty="0"/>
              <a:t>3.  Is anybody in the habit of doing that?</a:t>
            </a:r>
          </a:p>
          <a:p>
            <a:pPr marL="274320" indent="-274320"/>
            <a:r>
              <a:rPr lang="en-US" dirty="0"/>
              <a:t>4.  We can rejoice some of the time.</a:t>
            </a:r>
          </a:p>
          <a:p>
            <a:pPr marL="274320" indent="-274320"/>
            <a:r>
              <a:rPr lang="en-US" dirty="0"/>
              <a:t>5.  We can rejoice when things go well. </a:t>
            </a:r>
          </a:p>
          <a:p>
            <a:pPr marL="274320" indent="-274320"/>
            <a:r>
              <a:rPr lang="en-US" dirty="0"/>
              <a:t>6.  We can eat, drink, and be merry.</a:t>
            </a:r>
          </a:p>
          <a:p>
            <a:pPr marL="274320" indent="-274320"/>
            <a:r>
              <a:rPr lang="en-US" dirty="0"/>
              <a:t>7.  We can rejoice when our needs are met, when we have peace and prosperity, when our relationships are clicking, when we’re all getting along, when the blessings keep coming, when we’re agreeing with Christian friends, when we’re worshiping God, when we’re meditating on the word, or singing a hymn or spiritual song.</a:t>
            </a:r>
          </a:p>
          <a:p>
            <a:pPr marL="274320" indent="-274320"/>
            <a:r>
              <a:rPr lang="en-US" dirty="0"/>
              <a:t>8.  There’s lots of times when we can rejoice, but always?</a:t>
            </a:r>
          </a:p>
          <a:p>
            <a:pPr marL="274320" indent="-274320"/>
            <a:r>
              <a:rPr lang="en-US" dirty="0"/>
              <a:t>9.  But there’s also times when we’re discouraged, or depressed, or sad, or frustrated, or angry, or hurt, or afraid, or feel alone and forsaken.</a:t>
            </a:r>
          </a:p>
          <a:p>
            <a:pPr marL="274320" indent="-274320"/>
            <a:r>
              <a:rPr lang="en-US" dirty="0"/>
              <a:t>10. Should we rejoice in the difficult times as well? (It says always!)</a:t>
            </a:r>
          </a:p>
          <a:p>
            <a:pPr marL="274320" indent="-274320"/>
            <a:endParaRPr lang="en-US" dirty="0"/>
          </a:p>
          <a:p>
            <a:pPr marL="274320" indent="-274320"/>
            <a:r>
              <a:rPr lang="en-US" b="1" dirty="0"/>
              <a:t>Q3: Was Jesus always rejoicing or were there times of sadness in His life?</a:t>
            </a:r>
          </a:p>
          <a:p>
            <a:pPr marL="274320" indent="-274320"/>
            <a:r>
              <a:rPr lang="en-US" dirty="0"/>
              <a:t>1.  Solomon, in the book of Ecclesiastes writes:</a:t>
            </a:r>
          </a:p>
          <a:p>
            <a:pPr marL="274320" indent="-274320"/>
            <a:r>
              <a:rPr lang="en-US" altLang="en-US" b="1" dirty="0"/>
              <a:t>Eccl 3:4 (KJV) </a:t>
            </a:r>
            <a:r>
              <a:rPr lang="en-US" altLang="en-US" dirty="0"/>
              <a:t>[There is]</a:t>
            </a:r>
            <a:r>
              <a:rPr lang="en-US" altLang="en-US" b="0" dirty="0"/>
              <a:t> a</a:t>
            </a:r>
            <a:r>
              <a:rPr lang="en-US" altLang="en-US" dirty="0"/>
              <a:t> time to weep, and a time to laugh; a time to mourn, and a time to dance;  </a:t>
            </a:r>
          </a:p>
          <a:p>
            <a:pPr marL="274320" indent="-274320"/>
            <a:r>
              <a:rPr lang="en-US" altLang="en-US" dirty="0"/>
              <a:t>2.  Even Jesus at the tomb of Lazarus wept in mourning.  </a:t>
            </a:r>
          </a:p>
          <a:p>
            <a:pPr marL="274320" indent="-274320"/>
            <a:r>
              <a:rPr lang="en-US" altLang="en-US" dirty="0"/>
              <a:t>3.  He mourned the loss of His friend knowing full well that He was going to resurrect him.</a:t>
            </a:r>
          </a:p>
          <a:p>
            <a:pPr marL="274320" indent="-274320"/>
            <a:r>
              <a:rPr lang="en-US" dirty="0"/>
              <a:t>4.  Job did nothing to rejoice at the great calamity that came upon him.</a:t>
            </a:r>
          </a:p>
          <a:p>
            <a:pPr marL="274320" indent="-274320"/>
            <a:r>
              <a:rPr lang="en-US" dirty="0"/>
              <a:t>5.  He sat in an ash heap questioning why God had abandoned him.</a:t>
            </a:r>
          </a:p>
          <a:p>
            <a:pPr marL="274320" indent="-274320"/>
            <a:r>
              <a:rPr lang="en-US" dirty="0"/>
              <a:t>6.  He wished he had never been born.</a:t>
            </a:r>
          </a:p>
          <a:p>
            <a:pPr marL="274320" indent="-274320"/>
            <a:endParaRPr lang="en-US" dirty="0"/>
          </a:p>
          <a:p>
            <a:pPr marL="274320" indent="-274320"/>
            <a:r>
              <a:rPr lang="en-US" b="1" dirty="0"/>
              <a:t>Q4:  How should we reconcile this with Paul’s command to rejoice always?</a:t>
            </a:r>
          </a:p>
          <a:p>
            <a:pPr marL="274320" indent="-274320"/>
            <a:r>
              <a:rPr lang="en-US" dirty="0"/>
              <a:t>1.  Paul adds this little prepositional phrase “in the Lord.”</a:t>
            </a:r>
          </a:p>
          <a:p>
            <a:pPr marL="274320" indent="-274320"/>
            <a:r>
              <a:rPr lang="en-US" dirty="0"/>
              <a:t>2.  “Rejoice in the Lord.” Does that change the focus a little?</a:t>
            </a:r>
          </a:p>
          <a:p>
            <a:pPr marL="274320" indent="-274320"/>
            <a:r>
              <a:rPr lang="en-US" dirty="0"/>
              <a:t>3.  Even though we are sad at losing a loved one to death, we can rejoice in the Lord that He will one day wipe away all tears from our eyes.</a:t>
            </a:r>
          </a:p>
          <a:p>
            <a:pPr marL="274320" indent="-274320"/>
            <a:r>
              <a:rPr lang="en-US" dirty="0"/>
              <a:t>4.  We can find comfort in the promises of God, knowing that there is nothing that can separate us from His love.</a:t>
            </a:r>
          </a:p>
          <a:p>
            <a:pPr marL="274320" indent="-274320"/>
            <a:r>
              <a:rPr lang="en-US" dirty="0"/>
              <a:t>5.  We can rejoice in the Lord that He is in control and can work all things together for good.</a:t>
            </a:r>
          </a:p>
          <a:p>
            <a:pPr marL="274320" indent="-274320"/>
            <a:r>
              <a:rPr lang="en-US" altLang="en-US" dirty="0"/>
              <a:t>8.  Rejoicing in the Lord focuses on the future promises of God and the joy of the blessings of God that will be ours in Christ, knowing our future is secure in Him, regardless of what happens in the present.  </a:t>
            </a:r>
          </a:p>
          <a:p>
            <a:pPr marL="274320" indent="-274320"/>
            <a:endParaRPr lang="en-US" dirty="0"/>
          </a:p>
          <a:p>
            <a:pPr marL="274320" indent="-274320"/>
            <a:r>
              <a:rPr lang="en-US" b="1" dirty="0"/>
              <a:t>Q5:  What is Paul saying in verse 5? What does he mean by reasonableness?</a:t>
            </a:r>
          </a:p>
          <a:p>
            <a:pPr marL="274320" indent="-274320"/>
            <a:r>
              <a:rPr lang="en-US" dirty="0"/>
              <a:t>1.  The Greek can also be translated, gentleness, mildness, moderation, patience, humility.</a:t>
            </a:r>
          </a:p>
          <a:p>
            <a:pPr marL="274320" indent="-274320"/>
            <a:r>
              <a:rPr lang="en-US" dirty="0"/>
              <a:t>2.  Paul doesn’t mean for us to go around telling everyone how humble we are.   </a:t>
            </a:r>
          </a:p>
          <a:p>
            <a:pPr marL="274320" indent="-274320"/>
            <a:r>
              <a:rPr lang="en-US" dirty="0"/>
              <a:t>3.  Let them know your gentleness by the way you live.</a:t>
            </a:r>
          </a:p>
          <a:p>
            <a:pPr marL="274320" indent="-274320"/>
            <a:endParaRPr lang="en-US" dirty="0"/>
          </a:p>
          <a:p>
            <a:pPr marL="274320" indent="-274320"/>
            <a:r>
              <a:rPr lang="en-US" b="1" dirty="0"/>
              <a:t>Q6:  What does he mean by “The Lord is at hand.”</a:t>
            </a:r>
          </a:p>
          <a:p>
            <a:pPr marL="274320" indent="-274320"/>
            <a:r>
              <a:rPr lang="en-US" dirty="0"/>
              <a:t>1.  He could mean the second coming of the Lord is near.  </a:t>
            </a:r>
          </a:p>
          <a:p>
            <a:pPr marL="274320" indent="-274320"/>
            <a:r>
              <a:rPr lang="en-US" dirty="0"/>
              <a:t>2.  In that case we would have to take it to mean that His coming is near for those who read this epistle.</a:t>
            </a:r>
          </a:p>
          <a:p>
            <a:pPr marL="274320" indent="-274320"/>
            <a:r>
              <a:rPr lang="en-US" dirty="0"/>
              <a:t>3.  Since the dead have no sense of the passing of time, they have only the rest of their lives to wait before they experience this event.</a:t>
            </a:r>
          </a:p>
          <a:p>
            <a:pPr marL="274320" indent="-274320"/>
            <a:r>
              <a:rPr lang="en-US" dirty="0"/>
              <a:t>4.  It could also mean that the Lord is at hand in the presence of the Holy Spirit.</a:t>
            </a:r>
          </a:p>
          <a:p>
            <a:pPr marL="274320" indent="-274320"/>
            <a:r>
              <a:rPr lang="en-US" dirty="0"/>
              <a:t>5.  And this was Christ’s promise to His disciples when He gave them the Great commission: “And lo I am with you always, even to the end of the age.”</a:t>
            </a:r>
          </a:p>
          <a:p>
            <a:pPr marL="274320" indent="-274320"/>
            <a:r>
              <a:rPr lang="en-US" dirty="0"/>
              <a:t>6.  Christ is always present with every true believer by way of the indwelling Spirit. </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eaLnBrk="1" hangingPunct="1">
              <a:lnSpc>
                <a:spcPct val="80000"/>
              </a:lnSpc>
              <a:defRPr/>
            </a:pPr>
            <a:r>
              <a:rPr lang="en-US" dirty="0"/>
              <a:t>1.  We discussed these two verses at some length in the introduction since verse 6 is our memory verse.</a:t>
            </a:r>
          </a:p>
          <a:p>
            <a:pPr marL="274320" indent="-274320" eaLnBrk="1" hangingPunct="1">
              <a:lnSpc>
                <a:spcPct val="80000"/>
              </a:lnSpc>
              <a:defRPr/>
            </a:pPr>
            <a:r>
              <a:rPr lang="en-US" dirty="0"/>
              <a:t>2.  Again, we note that this promise of peace is for those who are in Christ Jesus.</a:t>
            </a:r>
          </a:p>
          <a:p>
            <a:pPr marL="274320" indent="-274320" eaLnBrk="1" hangingPunct="1">
              <a:lnSpc>
                <a:spcPct val="80000"/>
              </a:lnSpc>
              <a:defRPr/>
            </a:pPr>
            <a:r>
              <a:rPr lang="en-US" dirty="0"/>
              <a:t>3.  It is Jesus, the prophesied Prince of Peace, that can bring peace and rest to our souls.</a:t>
            </a:r>
          </a:p>
          <a:p>
            <a:pPr marL="274320" indent="-274320" eaLnBrk="1" hangingPunct="1">
              <a:lnSpc>
                <a:spcPct val="80000"/>
              </a:lnSpc>
              <a:defRPr/>
            </a:pPr>
            <a:r>
              <a:rPr lang="en-US" dirty="0"/>
              <a:t>4.  He said:</a:t>
            </a:r>
          </a:p>
          <a:p>
            <a:pPr marL="274320" indent="-274320" eaLnBrk="1" hangingPunct="1">
              <a:lnSpc>
                <a:spcPct val="80000"/>
              </a:lnSpc>
              <a:defRPr/>
            </a:pPr>
            <a:r>
              <a:rPr lang="en-US" b="1" dirty="0"/>
              <a:t>John 16:33 KJV </a:t>
            </a:r>
            <a:r>
              <a:rPr lang="en-US" dirty="0"/>
              <a:t>- These things I have spoken unto you, that in me ye might have peace. In the world ye shall have tribulation: but be of good cheer; I have overcome the world.</a:t>
            </a:r>
          </a:p>
          <a:p>
            <a:pPr marL="274320" indent="-274320" eaLnBrk="1" hangingPunct="1">
              <a:lnSpc>
                <a:spcPct val="80000"/>
              </a:lnSpc>
              <a:defRPr/>
            </a:pPr>
            <a:r>
              <a:rPr lang="en-US" dirty="0"/>
              <a:t>5.  He invites you to cast all you care upon Him for He cares for you. (1 Peter 5:7)</a:t>
            </a:r>
          </a:p>
          <a:p>
            <a:pPr marL="274320" indent="-274320" eaLnBrk="1" hangingPunct="1">
              <a:lnSpc>
                <a:spcPct val="80000"/>
              </a:lnSpc>
              <a:defRPr/>
            </a:pPr>
            <a:endParaRPr lang="en-US" dirty="0"/>
          </a:p>
          <a:p>
            <a:pPr marL="274320" indent="-274320" eaLnBrk="1" hangingPunct="1">
              <a:lnSpc>
                <a:spcPct val="80000"/>
              </a:lnSpc>
              <a:defRPr/>
            </a:pPr>
            <a:endParaRPr lang="en-US"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308208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guidance for Christian living do we find in verse 8?</a:t>
            </a:r>
          </a:p>
          <a:p>
            <a:pPr marL="274320" indent="-274320"/>
            <a:r>
              <a:rPr lang="en-US" b="0" dirty="0"/>
              <a:t>1.  Paul is encouraging us to think about the good rather than the evil.</a:t>
            </a:r>
          </a:p>
          <a:p>
            <a:pPr marL="274320" indent="-274320"/>
            <a:r>
              <a:rPr lang="en-US" b="0" dirty="0"/>
              <a:t>2.  The implication is that we not only think about the good but that we do the good.</a:t>
            </a:r>
          </a:p>
          <a:p>
            <a:pPr marL="274320" indent="-274320"/>
            <a:r>
              <a:rPr lang="en-US" b="0" dirty="0"/>
              <a:t>3.  In verse 9, Paul is saying that this is the kind of life he tries to live, so the Philippians can follow his example and God will be well pleased.</a:t>
            </a:r>
          </a:p>
          <a:p>
            <a:pPr marL="274320" indent="-274320"/>
            <a:r>
              <a:rPr lang="en-US" b="0" dirty="0"/>
              <a:t>4.  In verse 9, Paul appeals to them to “practice these things.”</a:t>
            </a:r>
          </a:p>
          <a:p>
            <a:pPr marL="274320" indent="-274320"/>
            <a:r>
              <a:rPr lang="en-US" b="0" dirty="0"/>
              <a:t>5.  So this is the kind of a life we should live: </a:t>
            </a:r>
          </a:p>
          <a:p>
            <a:pPr marL="731520" lvl="1" indent="-274320">
              <a:buAutoNum type="arabicPeriod"/>
            </a:pPr>
            <a:r>
              <a:rPr lang="en-US" b="0" dirty="0"/>
              <a:t>A life that is true: true to God, to His word, to His commandments. True to the Gospel trusting Jesus as the way the truth and the life.</a:t>
            </a:r>
          </a:p>
          <a:p>
            <a:pPr marL="731520" lvl="1" indent="-274320">
              <a:buAutoNum type="arabicPeriod"/>
            </a:pPr>
            <a:r>
              <a:rPr lang="en-US" b="0" dirty="0"/>
              <a:t>A life that is honorable: a life the God can honor by granting us a place in His eternal kingdom.</a:t>
            </a:r>
          </a:p>
          <a:p>
            <a:pPr marL="731520" lvl="1" indent="-274320">
              <a:buAutoNum type="arabicPeriod"/>
            </a:pPr>
            <a:r>
              <a:rPr lang="en-US" b="0" dirty="0"/>
              <a:t>A life that is just: We can only be just or righteous by faith in Christ trusting in His blood for the forgiveness of our sins.</a:t>
            </a:r>
          </a:p>
          <a:p>
            <a:pPr marL="731520" lvl="1" indent="-274320">
              <a:buAutoNum type="arabicPeriod"/>
            </a:pPr>
            <a:r>
              <a:rPr lang="en-US" b="0" dirty="0"/>
              <a:t>A life that is pure: A life the is cleansed from sin by the precious blood of Jesus and wrapped in the robe of His righteousness.</a:t>
            </a:r>
          </a:p>
          <a:p>
            <a:pPr marL="731520" lvl="1" indent="-274320">
              <a:buAutoNum type="arabicPeriod"/>
            </a:pPr>
            <a:r>
              <a:rPr lang="en-US" b="0" dirty="0"/>
              <a:t>A life that is lovely: This word in Greek can be also translated as acceptable or pleasing.  Only in Christ can our lives be acceptable and pleasing to God.</a:t>
            </a:r>
          </a:p>
          <a:p>
            <a:pPr marL="731520" lvl="1" indent="-274320">
              <a:buAutoNum type="arabicPeriod"/>
            </a:pPr>
            <a:r>
              <a:rPr lang="en-US" b="0" dirty="0"/>
              <a:t>A life that is commendable: This is a life to which God can say “Well done thou good and faithful servant…  Enter into the joy of thy Lord.” (Matt 25:21)</a:t>
            </a:r>
          </a:p>
          <a:p>
            <a:pPr marL="731520" lvl="1" indent="-274320">
              <a:buAutoNum type="arabicPeriod"/>
            </a:pPr>
            <a:r>
              <a:rPr lang="en-US" b="0" dirty="0"/>
              <a:t>Then just in case he has missed anything he adds anything that is excellent or praiseworthy.</a:t>
            </a:r>
          </a:p>
          <a:p>
            <a:pPr marL="274320" indent="-457200">
              <a:buFontTx/>
              <a:buNone/>
            </a:pPr>
            <a:r>
              <a:rPr lang="en-US" b="0" dirty="0"/>
              <a:t>6.  So all of these virtues find their fulfillment in a saving relationship with the Lord Jesus Christ.  </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15</a:t>
            </a:fld>
            <a:endParaRPr lang="en-US" dirty="0"/>
          </a:p>
        </p:txBody>
      </p:sp>
    </p:spTree>
    <p:extLst>
      <p:ext uri="{BB962C8B-B14F-4D97-AF65-F5344CB8AC3E}">
        <p14:creationId xmlns:p14="http://schemas.microsoft.com/office/powerpoint/2010/main" val="3292822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altLang="en-US" b="1" dirty="0"/>
              <a:t>Q1: What has Paul learned about the ups and downs of life?</a:t>
            </a:r>
          </a:p>
          <a:p>
            <a:pPr marL="274320" lvl="0" indent="-274320"/>
            <a:r>
              <a:rPr lang="en-US" altLang="en-US" dirty="0"/>
              <a:t>1.  He has learned to be content in every situation.</a:t>
            </a:r>
          </a:p>
          <a:p>
            <a:pPr marL="274320" lvl="0" indent="-274320"/>
            <a:r>
              <a:rPr lang="en-US" altLang="en-US" dirty="0"/>
              <a:t>2.  He has had plenty and he has been in need.</a:t>
            </a:r>
          </a:p>
          <a:p>
            <a:pPr marL="274320" lvl="0" indent="-274320"/>
            <a:r>
              <a:rPr lang="en-US" altLang="en-US" dirty="0"/>
              <a:t>3.  He has been full and he has been hungry.</a:t>
            </a:r>
          </a:p>
          <a:p>
            <a:pPr marL="274320" lvl="0" indent="-274320"/>
            <a:r>
              <a:rPr lang="en-US" altLang="en-US" dirty="0"/>
              <a:t>4.  But he has learned through it all to be content, trusting that God will supply all of his needs.</a:t>
            </a:r>
          </a:p>
          <a:p>
            <a:pPr marL="274320" lvl="0" indent="-274320"/>
            <a:r>
              <a:rPr lang="en-US" altLang="en-US" dirty="0"/>
              <a:t>5.  In this context, we come to Phil 4:13, which is a favorite Bible text of many.</a:t>
            </a:r>
          </a:p>
          <a:p>
            <a:pPr marL="274320" lvl="0" indent="-274320"/>
            <a:r>
              <a:rPr lang="en-US" altLang="en-US" dirty="0"/>
              <a:t>6.  It is often quoted from the NKJV as:</a:t>
            </a:r>
          </a:p>
          <a:p>
            <a:pPr marL="274320" lvl="0" indent="-274320"/>
            <a:r>
              <a:rPr lang="en-US" altLang="en-US" b="1" dirty="0"/>
              <a:t>Philippians 4:13 NKJV </a:t>
            </a:r>
            <a:r>
              <a:rPr lang="en-US" altLang="en-US" dirty="0"/>
              <a:t>- I can do all things through Christ who strengthens me.</a:t>
            </a:r>
          </a:p>
          <a:p>
            <a:pPr marL="274320" lvl="0" indent="-274320"/>
            <a:endParaRPr lang="en-US" altLang="en-US" dirty="0"/>
          </a:p>
          <a:p>
            <a:pPr marL="274320" lvl="0" indent="-274320"/>
            <a:r>
              <a:rPr lang="en-US" altLang="en-US" b="1" dirty="0"/>
              <a:t>Q2: Looking at the context, how should we understand Phil 4:13?</a:t>
            </a:r>
          </a:p>
          <a:p>
            <a:pPr marL="274320" lvl="0" indent="-274320"/>
            <a:r>
              <a:rPr lang="en-US" altLang="en-US" dirty="0"/>
              <a:t>1.  Paul is not saying here that he can do anything through the strength Christ gives him.</a:t>
            </a:r>
          </a:p>
          <a:p>
            <a:pPr marL="274320" lvl="0" indent="-274320"/>
            <a:r>
              <a:rPr lang="en-US" altLang="en-US" dirty="0"/>
              <a:t>2.  He cannot bench press 1,000 pounds.</a:t>
            </a:r>
          </a:p>
          <a:p>
            <a:pPr marL="274320" lvl="0" indent="-274320"/>
            <a:r>
              <a:rPr lang="en-US" altLang="en-US" dirty="0"/>
              <a:t>3.  He cannot hold his breath for three hours.</a:t>
            </a:r>
          </a:p>
          <a:p>
            <a:pPr marL="274320" lvl="0" indent="-274320"/>
            <a:r>
              <a:rPr lang="en-US" altLang="en-US" dirty="0"/>
              <a:t>4.  He cannot jump over a ten-story building.</a:t>
            </a:r>
          </a:p>
          <a:p>
            <a:pPr marL="274320" lvl="0" indent="-274320"/>
            <a:r>
              <a:rPr lang="en-US" altLang="en-US" dirty="0"/>
              <a:t>5.  He cannot flap his arms and fly through the air.</a:t>
            </a:r>
          </a:p>
          <a:p>
            <a:pPr marL="274320" lvl="0" indent="-274320"/>
            <a:r>
              <a:rPr lang="en-US" altLang="en-US" dirty="0"/>
              <a:t>6.  This verse is not talking about doing the impossible because we believe in Christ.</a:t>
            </a:r>
          </a:p>
          <a:p>
            <a:pPr marL="274320" lvl="0" indent="-274320"/>
            <a:r>
              <a:rPr lang="en-US" altLang="en-US" dirty="0"/>
              <a:t>7.  The context is that Paul can endure all things, he can go through all the difficult circumstances that God allows him to face because of the strength that Christ gives him.</a:t>
            </a:r>
          </a:p>
          <a:p>
            <a:pPr marL="274320" lvl="0" indent="-274320"/>
            <a:r>
              <a:rPr lang="en-US" altLang="en-US" dirty="0"/>
              <a:t>8.  With Christ, Paul knows that his needs will be met and he can endure the difficult knowing the good is coming.</a:t>
            </a:r>
          </a:p>
          <a:p>
            <a:pPr marL="274320" lvl="0" indent="-274320"/>
            <a:r>
              <a:rPr lang="en-US" altLang="en-US" dirty="0"/>
              <a:t>9.  Paul writes something related to the Corinthians.</a:t>
            </a:r>
          </a:p>
          <a:p>
            <a:pPr marL="274320" lvl="0" indent="-274320"/>
            <a:r>
              <a:rPr lang="en-US" altLang="en-US" b="1" dirty="0"/>
              <a:t>1 Corinthians 10:13 NIV</a:t>
            </a:r>
            <a:r>
              <a:rPr lang="en-US" altLang="en-US" dirty="0"/>
              <a:t> - 13 No temptation [testing] has overtaken you except what is common to mankind. And God is faithful; he will not let you be tempted [tested] beyond what you can bear. But when you are tempted [tested], he will also provide a way out so that you can endure it.</a:t>
            </a:r>
          </a:p>
          <a:p>
            <a:pPr marL="274320" lvl="0" indent="-274320"/>
            <a:r>
              <a:rPr lang="en-US" altLang="en-US" dirty="0"/>
              <a:t>(The Greek translated temptation can also be translated testing)</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2745090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lvl="0" indent="-274320"/>
            <a:r>
              <a:rPr lang="en-US" b="1" dirty="0"/>
              <a:t>Q1:  What had Paul received from the Philippian Christians?</a:t>
            </a:r>
          </a:p>
          <a:p>
            <a:pPr marL="274320" lvl="0" indent="-274320"/>
            <a:r>
              <a:rPr lang="en-US" dirty="0"/>
              <a:t>1.  They had sent gifts to Paul imprisoned at Rome under house arrest.</a:t>
            </a:r>
          </a:p>
          <a:p>
            <a:pPr marL="274320" lvl="0" indent="-274320"/>
            <a:r>
              <a:rPr lang="en-US" dirty="0"/>
              <a:t>2.  He doesn’t say what the are but he is thankful for them and sees them as amply supplying his needs.</a:t>
            </a:r>
          </a:p>
          <a:p>
            <a:pPr marL="274320" lvl="0" indent="-274320"/>
            <a:r>
              <a:rPr lang="en-US" dirty="0"/>
              <a:t>3.  Just as they have supplied his needs, he assures them that their needs will also be supplied.</a:t>
            </a:r>
          </a:p>
          <a:p>
            <a:pPr marL="274320" lvl="0" indent="-274320"/>
            <a:r>
              <a:rPr lang="en-US" dirty="0"/>
              <a:t>4.  This echoes what Jesus said in the sermon on the mount.</a:t>
            </a:r>
          </a:p>
          <a:p>
            <a:pPr marL="274320" lvl="0" indent="-274320"/>
            <a:r>
              <a:rPr lang="en-US" b="1" dirty="0"/>
              <a:t>Matthew 6:33 KJV </a:t>
            </a:r>
            <a:r>
              <a:rPr lang="en-US" dirty="0"/>
              <a:t>- But seek ye first the kingdom of God, and his righteousness; and all these things shall be added unto you.</a:t>
            </a:r>
          </a:p>
          <a:p>
            <a:pPr marL="274320" lvl="0" indent="-274320"/>
            <a:r>
              <a:rPr lang="en-US" dirty="0"/>
              <a:t>5.  Verse 19 here is worth memorizing.</a:t>
            </a:r>
          </a:p>
          <a:p>
            <a:pPr marL="274320" lvl="0" indent="-274320"/>
            <a:r>
              <a:rPr lang="en-US" dirty="0"/>
              <a:t>6.  Again, we see this common phrase used by the apostle: in Christ Jesus.</a:t>
            </a:r>
          </a:p>
          <a:p>
            <a:pPr marL="274320" lvl="0" indent="-274320"/>
            <a:r>
              <a:rPr lang="en-US" dirty="0"/>
              <a:t>7.  We can go back to second Corinthians where Paul speaks of all the promises of God.</a:t>
            </a:r>
          </a:p>
          <a:p>
            <a:pPr marL="274320" lvl="0" indent="-274320"/>
            <a:r>
              <a:rPr lang="en-US" b="1" dirty="0"/>
              <a:t>2 Corinthians 1:20 NIV</a:t>
            </a:r>
            <a:r>
              <a:rPr lang="en-US" dirty="0"/>
              <a:t> - 20 For no matter how many promises God has made, they are "Yes" in Christ.</a:t>
            </a:r>
          </a:p>
          <a:p>
            <a:pPr marL="274320" lvl="0" indent="-274320"/>
            <a:r>
              <a:rPr lang="en-US" dirty="0"/>
              <a:t>8.  If we are “in Christ” trusting Him as our Savior and Lord, the promises of God are “Yes” for us. </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1581037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used in this lesson.</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1069609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A74A62-FB19-416F-B10B-0286FD1F980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5BA9110-A8D6-47FF-A6EE-08659CF382BA}"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86498" name="Rectangle 2">
            <a:extLst>
              <a:ext uri="{FF2B5EF4-FFF2-40B4-BE49-F238E27FC236}">
                <a16:creationId xmlns:a16="http://schemas.microsoft.com/office/drawing/2014/main" id="{A1F48900-939E-4CB9-B553-EF937C858F82}"/>
              </a:ext>
            </a:extLst>
          </p:cNvPr>
          <p:cNvSpPr>
            <a:spLocks noGrp="1" noRot="1" noChangeAspect="1" noChangeArrowheads="1" noTextEdit="1"/>
          </p:cNvSpPr>
          <p:nvPr>
            <p:ph type="sldImg"/>
          </p:nvPr>
        </p:nvSpPr>
        <p:spPr>
          <a:ln/>
        </p:spPr>
      </p:sp>
      <p:sp>
        <p:nvSpPr>
          <p:cNvPr id="1386499" name="Rectangle 3">
            <a:extLst>
              <a:ext uri="{FF2B5EF4-FFF2-40B4-BE49-F238E27FC236}">
                <a16:creationId xmlns:a16="http://schemas.microsoft.com/office/drawing/2014/main" id="{F3A6D053-56A4-405D-B3D1-E6DFBC328AA8}"/>
              </a:ext>
            </a:extLst>
          </p:cNvPr>
          <p:cNvSpPr>
            <a:spLocks noGrp="1" noChangeArrowheads="1"/>
          </p:cNvSpPr>
          <p:nvPr>
            <p:ph type="body" idx="1"/>
          </p:nvPr>
        </p:nvSpPr>
        <p:spPr/>
        <p:txBody>
          <a:bodyPr/>
          <a:lstStyle/>
          <a:p>
            <a:pPr marL="228600" indent="-228600">
              <a:lnSpc>
                <a:spcPct val="80000"/>
              </a:lnSpc>
            </a:pPr>
            <a:r>
              <a:rPr lang="en-US" altLang="en-US" sz="1000" b="1" dirty="0"/>
              <a:t>B2:</a:t>
            </a:r>
          </a:p>
          <a:p>
            <a:pPr marL="228600" indent="-228600">
              <a:lnSpc>
                <a:spcPct val="80000"/>
              </a:lnSpc>
            </a:pPr>
            <a:r>
              <a:rPr lang="en-US" altLang="en-US" dirty="0"/>
              <a:t>1.  It means to be upset, worried, concerned, nervous, uneasy, fearful.</a:t>
            </a:r>
          </a:p>
          <a:p>
            <a:pPr marL="228600" indent="-228600">
              <a:lnSpc>
                <a:spcPct val="80000"/>
              </a:lnSpc>
            </a:pPr>
            <a:r>
              <a:rPr lang="en-US" altLang="en-US" dirty="0"/>
              <a:t>2.  We might rephrase this as “Don’t be anxious about anything”, or “Don’t worry about anything.”</a:t>
            </a:r>
          </a:p>
          <a:p>
            <a:pPr marL="228600" indent="-228600">
              <a:lnSpc>
                <a:spcPct val="80000"/>
              </a:lnSpc>
            </a:pPr>
            <a:r>
              <a:rPr lang="en-US" altLang="en-US" dirty="0"/>
              <a:t>3.  If we look at some other translations, here’s what we find.</a:t>
            </a:r>
          </a:p>
          <a:p>
            <a:pPr marL="228600" indent="-228600">
              <a:lnSpc>
                <a:spcPct val="80000"/>
              </a:lnSpc>
            </a:pPr>
            <a:r>
              <a:rPr lang="en-US" altLang="en-US" dirty="0"/>
              <a:t>KJV - Be careful for nothing; </a:t>
            </a:r>
          </a:p>
          <a:p>
            <a:pPr marL="228600" indent="-228600">
              <a:lnSpc>
                <a:spcPct val="80000"/>
              </a:lnSpc>
            </a:pPr>
            <a:r>
              <a:rPr lang="en-US" altLang="en-US" dirty="0"/>
              <a:t>NIV - Do not be anxious about anything,</a:t>
            </a:r>
          </a:p>
          <a:p>
            <a:pPr marL="228600" indent="-228600">
              <a:lnSpc>
                <a:spcPct val="80000"/>
              </a:lnSpc>
            </a:pPr>
            <a:r>
              <a:rPr lang="en-US" altLang="en-US" dirty="0"/>
              <a:t>NLT - Don't worry about anything; </a:t>
            </a:r>
          </a:p>
          <a:p>
            <a:pPr marL="228600" indent="-228600">
              <a:lnSpc>
                <a:spcPct val="80000"/>
              </a:lnSpc>
            </a:pPr>
            <a:r>
              <a:rPr lang="en-US" altLang="en-US" dirty="0"/>
              <a:t>4.  So, as the modern expression goes: “Don’t worry, be happy.”</a:t>
            </a:r>
          </a:p>
          <a:p>
            <a:pPr marL="228600" indent="-228600">
              <a:lnSpc>
                <a:spcPct val="80000"/>
              </a:lnSpc>
            </a:pPr>
            <a:r>
              <a:rPr lang="en-US" altLang="en-US" dirty="0"/>
              <a:t>5.  In the simple language of the NLT, this verse begins:</a:t>
            </a:r>
          </a:p>
          <a:p>
            <a:pPr marL="274320" indent="-274320" algn="l" fontAlgn="base"/>
            <a:r>
              <a:rPr lang="en-US" b="1" i="0" dirty="0">
                <a:solidFill>
                  <a:srgbClr val="222222"/>
                </a:solidFill>
                <a:effectLst/>
                <a:latin typeface="Roboto" panose="02000000000000000000" pitchFamily="2" charset="0"/>
              </a:rPr>
              <a:t>Philippians 4:6 NLT</a:t>
            </a:r>
            <a:r>
              <a:rPr lang="en-US" b="0" i="0" dirty="0">
                <a:solidFill>
                  <a:srgbClr val="222222"/>
                </a:solidFill>
                <a:effectLst/>
                <a:latin typeface="Roboto" panose="02000000000000000000" pitchFamily="2" charset="0"/>
              </a:rPr>
              <a:t> - Don't worry about anything; instead, pray about everything. </a:t>
            </a:r>
          </a:p>
          <a:p>
            <a:pPr marL="274320" indent="-274320" algn="l" fontAlgn="base"/>
            <a:r>
              <a:rPr lang="en-US" b="0" i="0" dirty="0">
                <a:solidFill>
                  <a:srgbClr val="222222"/>
                </a:solidFill>
                <a:effectLst/>
                <a:latin typeface="Roboto" panose="02000000000000000000" pitchFamily="2" charset="0"/>
              </a:rPr>
              <a:t>6.  Don’t worry; take your worries and leave them with the Lord.</a:t>
            </a:r>
          </a:p>
          <a:p>
            <a:pPr marL="731520" lvl="1" indent="-274320" algn="l" fontAlgn="base"/>
            <a:r>
              <a:rPr lang="en-US" b="0" i="0" dirty="0">
                <a:solidFill>
                  <a:srgbClr val="222222"/>
                </a:solidFill>
                <a:effectLst/>
                <a:latin typeface="Roboto" panose="02000000000000000000" pitchFamily="2" charset="0"/>
              </a:rPr>
              <a:t>[Illustration]</a:t>
            </a:r>
          </a:p>
          <a:p>
            <a:pPr marL="731520" lvl="1" indent="-274320" algn="l" fontAlgn="base"/>
            <a:r>
              <a:rPr lang="en-US" b="0" i="0" dirty="0">
                <a:solidFill>
                  <a:srgbClr val="222222"/>
                </a:solidFill>
                <a:effectLst/>
                <a:latin typeface="Roboto" panose="02000000000000000000" pitchFamily="2" charset="0"/>
              </a:rPr>
              <a:t>1.  I heard a story of a man who was a total worrywart. </a:t>
            </a:r>
          </a:p>
          <a:p>
            <a:pPr marL="731520" lvl="1" indent="-274320" algn="l" fontAlgn="base"/>
            <a:r>
              <a:rPr lang="en-US" b="0" i="0" dirty="0">
                <a:solidFill>
                  <a:srgbClr val="222222"/>
                </a:solidFill>
                <a:effectLst/>
                <a:latin typeface="Roboto" panose="02000000000000000000" pitchFamily="2" charset="0"/>
              </a:rPr>
              <a:t>2.  He was always stressed out, about his finances, relationships, career — even the weather.</a:t>
            </a:r>
          </a:p>
          <a:p>
            <a:pPr marL="731520" lvl="1" indent="-274320" algn="l" fontAlgn="base"/>
            <a:r>
              <a:rPr lang="en-US" b="0" i="0" dirty="0">
                <a:solidFill>
                  <a:srgbClr val="222222"/>
                </a:solidFill>
                <a:effectLst/>
                <a:latin typeface="Roboto" panose="02000000000000000000" pitchFamily="2" charset="0"/>
              </a:rPr>
              <a:t>3.  But suddenly, one day this man completely stopped worrying.</a:t>
            </a:r>
          </a:p>
          <a:p>
            <a:pPr marL="731520" lvl="1" indent="-274320" algn="l" fontAlgn="base"/>
            <a:r>
              <a:rPr lang="en-US" b="0" i="0" dirty="0">
                <a:solidFill>
                  <a:srgbClr val="222222"/>
                </a:solidFill>
                <a:effectLst/>
                <a:latin typeface="Roboto" panose="02000000000000000000" pitchFamily="2" charset="0"/>
              </a:rPr>
              <a:t>4.  One of his friends noticed and remarked, “You seem to be worry free. What happened?”</a:t>
            </a:r>
          </a:p>
          <a:p>
            <a:pPr marL="731520" lvl="1" indent="-274320" algn="l" fontAlgn="base"/>
            <a:r>
              <a:rPr lang="en-US" b="0" i="0" dirty="0">
                <a:solidFill>
                  <a:srgbClr val="222222"/>
                </a:solidFill>
                <a:effectLst/>
                <a:latin typeface="Roboto" panose="02000000000000000000" pitchFamily="2" charset="0"/>
              </a:rPr>
              <a:t>5.  The man replied, "I hired someone to worry for me. I pay him $5,000 a week."</a:t>
            </a:r>
          </a:p>
          <a:p>
            <a:pPr marL="731520" lvl="1" indent="-274320" algn="l" fontAlgn="base"/>
            <a:r>
              <a:rPr lang="en-US" b="0" i="0" dirty="0">
                <a:solidFill>
                  <a:srgbClr val="222222"/>
                </a:solidFill>
                <a:effectLst/>
                <a:latin typeface="Roboto" panose="02000000000000000000" pitchFamily="2" charset="0"/>
              </a:rPr>
              <a:t>6.  Shocked, the man’s friend exclaimed, "$5,000 a week! You don’t make that kind of money! How in the world are you going to pay this guy?”</a:t>
            </a:r>
          </a:p>
          <a:p>
            <a:pPr marL="731520" lvl="1" indent="-274320" algn="l" fontAlgn="base"/>
            <a:r>
              <a:rPr lang="en-US" b="0" i="0" dirty="0">
                <a:solidFill>
                  <a:srgbClr val="222222"/>
                </a:solidFill>
                <a:effectLst/>
                <a:latin typeface="Roboto" panose="02000000000000000000" pitchFamily="2" charset="0"/>
              </a:rPr>
              <a:t>7.  The man just shrugged and answered, “Well, that’s for him to worry about.”</a:t>
            </a:r>
          </a:p>
          <a:p>
            <a:pPr marL="274320" indent="-274320">
              <a:defRPr/>
            </a:pPr>
            <a:endParaRPr lang="en-US" altLang="en-US" b="0" dirty="0"/>
          </a:p>
          <a:p>
            <a:pPr marL="274320" indent="-274320">
              <a:defRPr/>
            </a:pPr>
            <a:r>
              <a:rPr lang="en-US" altLang="en-US" b="0" dirty="0"/>
              <a:t>7.  Well here’s the good news: we don’t have to hire someone to worry for us.</a:t>
            </a:r>
          </a:p>
          <a:p>
            <a:pPr marL="274320" indent="-274320">
              <a:defRPr/>
            </a:pPr>
            <a:r>
              <a:rPr lang="en-US" altLang="en-US" b="0" dirty="0"/>
              <a:t>8.  God offers to do it for free!</a:t>
            </a:r>
          </a:p>
          <a:p>
            <a:pPr marL="274320" indent="-274320">
              <a:defRPr/>
            </a:pPr>
            <a:r>
              <a:rPr lang="en-US" altLang="en-US" b="0" dirty="0"/>
              <a:t>9. We can pray and let God take care of our worry!</a:t>
            </a:r>
          </a:p>
          <a:p>
            <a:pPr marL="274320" indent="-274320">
              <a:defRPr/>
            </a:pPr>
            <a:endParaRPr lang="en-US" altLang="en-US" b="0" dirty="0"/>
          </a:p>
          <a:p>
            <a:pPr marL="274320" indent="-274320">
              <a:defRPr/>
            </a:pPr>
            <a:r>
              <a:rPr lang="en-US" altLang="en-US" b="1" dirty="0"/>
              <a:t>B3:</a:t>
            </a:r>
          </a:p>
          <a:p>
            <a:pPr marL="274320" indent="-274320"/>
            <a:r>
              <a:rPr lang="en-US" dirty="0"/>
              <a:t>1.  Supplication with thanksgiving.</a:t>
            </a:r>
          </a:p>
          <a:p>
            <a:pPr marL="274320" indent="-274320"/>
            <a:r>
              <a:rPr lang="en-US" dirty="0"/>
              <a:t>2.  Supplication is seeking, asking, petitioning, requesting.</a:t>
            </a:r>
          </a:p>
          <a:p>
            <a:pPr marL="274320" indent="-274320"/>
            <a:r>
              <a:rPr lang="en-US" dirty="0"/>
              <a:t>3.  It is where we actually ask God for something.</a:t>
            </a:r>
          </a:p>
          <a:p>
            <a:pPr marL="274320" indent="-274320"/>
            <a:r>
              <a:rPr lang="en-US" dirty="0"/>
              <a:t>4.  We ask Him to take our worry and give us His peace.</a:t>
            </a:r>
          </a:p>
          <a:p>
            <a:pPr marL="274320" indent="-274320"/>
            <a:r>
              <a:rPr lang="en-US" dirty="0"/>
              <a:t>5.  How about thanksgiving?</a:t>
            </a:r>
          </a:p>
          <a:p>
            <a:pPr marL="274320" indent="-274320"/>
            <a:r>
              <a:rPr lang="en-US" dirty="0"/>
              <a:t>6.  We should be thankful that we have a God who is willing to carry our worries for us.</a:t>
            </a:r>
          </a:p>
          <a:p>
            <a:pPr marL="274320" indent="-274320"/>
            <a:r>
              <a:rPr lang="en-US" dirty="0"/>
              <a:t>7.  We can thank Him for hearing our prayer and for the answers He will provide.</a:t>
            </a:r>
          </a:p>
          <a:p>
            <a:pPr marL="274320" indent="-274320">
              <a:defRPr/>
            </a:pPr>
            <a:r>
              <a:rPr lang="en-US" altLang="en-US" b="0" dirty="0"/>
              <a:t>8.  Do we have a Friend in Jesus who is willing to carry the load?  (Absolutely)</a:t>
            </a:r>
          </a:p>
          <a:p>
            <a:pPr marL="274320" indent="-274320">
              <a:defRPr/>
            </a:pPr>
            <a:r>
              <a:rPr lang="en-US" altLang="en-US" b="0" dirty="0"/>
              <a:t>9.  He invites us saying:</a:t>
            </a:r>
          </a:p>
          <a:p>
            <a:pPr marL="274320" indent="-274320">
              <a:defRPr/>
            </a:pPr>
            <a:r>
              <a:rPr lang="en-US" altLang="en-US" b="1" dirty="0"/>
              <a:t>Matthew 11:28 KJV</a:t>
            </a:r>
            <a:r>
              <a:rPr lang="en-US" altLang="en-US" b="0" dirty="0"/>
              <a:t> - Come unto me, all ye that labor and are heavy laden, and I will give you rest.</a:t>
            </a:r>
          </a:p>
          <a:p>
            <a:pPr marL="274320" indent="-274320">
              <a:defRPr/>
            </a:pPr>
            <a:r>
              <a:rPr lang="en-US" altLang="en-US" b="0" dirty="0"/>
              <a:t>10. You don’t have to labor under the burden of worry and care.</a:t>
            </a:r>
          </a:p>
          <a:p>
            <a:pPr marL="274320" indent="-274320" eaLnBrk="1" hangingPunct="1">
              <a:lnSpc>
                <a:spcPct val="80000"/>
              </a:lnSpc>
              <a:defRPr/>
            </a:pPr>
            <a:r>
              <a:rPr lang="en-US" dirty="0"/>
              <a:t>11. Remember the wonderful hymn, “What a Friend we have in Jesus.”</a:t>
            </a:r>
          </a:p>
          <a:p>
            <a:pPr marL="731520" lvl="1" indent="-274320" eaLnBrk="1" hangingPunct="1">
              <a:lnSpc>
                <a:spcPct val="80000"/>
              </a:lnSpc>
              <a:defRPr/>
            </a:pPr>
            <a:r>
              <a:rPr lang="en-US" dirty="0"/>
              <a:t>Are we weak and heavy laden, Cumbered with a load of care?</a:t>
            </a:r>
          </a:p>
          <a:p>
            <a:pPr marL="731520" lvl="1" indent="-274320" eaLnBrk="1" hangingPunct="1">
              <a:lnSpc>
                <a:spcPct val="80000"/>
              </a:lnSpc>
              <a:defRPr/>
            </a:pPr>
            <a:r>
              <a:rPr lang="en-US" dirty="0"/>
              <a:t>Precious Savior still our refuge, Take it to the Lord in prayer.</a:t>
            </a:r>
          </a:p>
          <a:p>
            <a:pPr marL="731520" lvl="1" indent="-274320" eaLnBrk="1" hangingPunct="1">
              <a:lnSpc>
                <a:spcPct val="80000"/>
              </a:lnSpc>
              <a:defRPr/>
            </a:pPr>
            <a:r>
              <a:rPr lang="en-US" dirty="0"/>
              <a:t>Do thy friends despise, forsake thee, Take it to the Lord in prayer,</a:t>
            </a:r>
          </a:p>
          <a:p>
            <a:pPr marL="731520" lvl="1" indent="-274320" eaLnBrk="1" hangingPunct="1">
              <a:lnSpc>
                <a:spcPct val="80000"/>
              </a:lnSpc>
              <a:defRPr/>
            </a:pPr>
            <a:r>
              <a:rPr lang="en-US" dirty="0"/>
              <a:t>In His arms He’ll take and shield thee, Thou wilt find a solace there.</a:t>
            </a:r>
          </a:p>
          <a:p>
            <a:pPr marL="274320" indent="-274320">
              <a:defRPr/>
            </a:pPr>
            <a:endParaRPr lang="en-US" altLang="en-US" b="0" dirty="0"/>
          </a:p>
          <a:p>
            <a:pPr marL="228600" indent="-228600">
              <a:lnSpc>
                <a:spcPct val="80000"/>
              </a:lnSpc>
            </a:pPr>
            <a:r>
              <a:rPr lang="en-US" altLang="en-US" b="1" dirty="0"/>
              <a:t>B4: </a:t>
            </a:r>
          </a:p>
          <a:p>
            <a:pPr marL="228600" indent="-228600">
              <a:lnSpc>
                <a:spcPct val="80000"/>
              </a:lnSpc>
            </a:pPr>
            <a:r>
              <a:rPr lang="en-US" altLang="en-US" b="1" dirty="0"/>
              <a:t>Philippians 4:7 NIV </a:t>
            </a:r>
            <a:r>
              <a:rPr lang="en-US" altLang="en-US" dirty="0"/>
              <a:t>- And the peace of God, which transcends all understanding, will guard your hearts and your minds in Christ Jesus.</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altLang="en-US" dirty="0"/>
              <a:t>1.  For those who pray instead of worrying, God promises a peace that passes understanding.</a:t>
            </a:r>
          </a:p>
          <a:p>
            <a:pPr marL="274320" indent="-274320">
              <a:defRPr/>
            </a:pPr>
            <a:r>
              <a:rPr lang="en-US" altLang="en-US" b="0" dirty="0"/>
              <a:t>2.  Our part is to live in relationship with Christ, trusting Him to take care of our worries.</a:t>
            </a:r>
          </a:p>
          <a:p>
            <a:pPr marL="274320" indent="-274320">
              <a:defRPr/>
            </a:pPr>
            <a:r>
              <a:rPr lang="en-US" altLang="en-US" b="0" dirty="0"/>
              <a:t>3.  As long as we are “in Christ” we can claim this promise for peace.</a:t>
            </a:r>
          </a:p>
          <a:p>
            <a:pPr marL="228600" indent="-228600">
              <a:lnSpc>
                <a:spcPct val="80000"/>
              </a:lnSpc>
            </a:pPr>
            <a:r>
              <a:rPr lang="en-US" altLang="en-US" dirty="0"/>
              <a:t>4.  We can think of this peace as having both a vertical and a horizontal dimension.</a:t>
            </a:r>
          </a:p>
          <a:p>
            <a:pPr marL="228600" indent="-228600">
              <a:lnSpc>
                <a:spcPct val="80000"/>
              </a:lnSpc>
            </a:pPr>
            <a:r>
              <a:rPr lang="en-US" altLang="en-US" dirty="0"/>
              <a:t>5.  First, in Christ we have peace with God.</a:t>
            </a:r>
          </a:p>
          <a:p>
            <a:pPr marL="228600" indent="-228600">
              <a:lnSpc>
                <a:spcPct val="80000"/>
              </a:lnSpc>
            </a:pPr>
            <a:r>
              <a:rPr lang="en-US" altLang="en-US" b="1" dirty="0"/>
              <a:t>Romans 5:1 KJV </a:t>
            </a:r>
            <a:r>
              <a:rPr lang="en-US" altLang="en-US" dirty="0"/>
              <a:t>- Therefore being justified by faith, we have peace with God through our Lord Jesus Christ:</a:t>
            </a:r>
          </a:p>
          <a:p>
            <a:pPr marL="228600" indent="-228600">
              <a:lnSpc>
                <a:spcPct val="80000"/>
              </a:lnSpc>
            </a:pPr>
            <a:r>
              <a:rPr lang="en-US" altLang="en-US" dirty="0"/>
              <a:t>6.  And then, as we are filled with the Holy Spirit, peace is one of the fruits of the Spirit that makes us peacemakers with our fellow man. </a:t>
            </a:r>
          </a:p>
          <a:p>
            <a:pPr marL="228600" indent="-228600">
              <a:lnSpc>
                <a:spcPct val="80000"/>
              </a:lnSpc>
            </a:pPr>
            <a:r>
              <a:rPr lang="en-US" altLang="en-US" dirty="0"/>
              <a:t>7.  When we think of it, when we are in Christ, in a saving relationship with Him, do we have anything to really worry about?</a:t>
            </a:r>
          </a:p>
          <a:p>
            <a:pPr marL="228600" indent="-228600">
              <a:lnSpc>
                <a:spcPct val="80000"/>
              </a:lnSpc>
            </a:pPr>
            <a:r>
              <a:rPr lang="en-US" altLang="en-US" b="1" dirty="0"/>
              <a:t>Romans 8:28 NIV</a:t>
            </a:r>
            <a:r>
              <a:rPr lang="en-US" altLang="en-US" dirty="0"/>
              <a:t> - And we know that, in all things, God works for the good of those who love him, who have been called according to his purpose.</a:t>
            </a:r>
          </a:p>
          <a:p>
            <a:pPr marL="228600" indent="-228600">
              <a:lnSpc>
                <a:spcPct val="80000"/>
              </a:lnSpc>
            </a:pPr>
            <a:r>
              <a:rPr lang="en-US" altLang="en-US" dirty="0"/>
              <a:t>8.  Paul ends chapter 8 of Romans with the declaration that there is nothing in all of creation that can separate us from the love of God in Christ Jesus our Lord.</a:t>
            </a:r>
          </a:p>
          <a:p>
            <a:pPr marL="228600" indent="-228600">
              <a:lnSpc>
                <a:spcPct val="80000"/>
              </a:lnSpc>
            </a:pPr>
            <a:r>
              <a:rPr lang="en-US" altLang="en-US" dirty="0"/>
              <a:t>9.  We don’t have to worry; it’s all going to work out in the end.</a:t>
            </a:r>
          </a:p>
          <a:p>
            <a:pPr marL="228600" indent="-228600">
              <a:lnSpc>
                <a:spcPct val="80000"/>
              </a:lnSpc>
            </a:pPr>
            <a:endParaRPr lang="en-US" altLang="en-US" dirty="0"/>
          </a:p>
        </p:txBody>
      </p:sp>
    </p:spTree>
    <p:extLst>
      <p:ext uri="{BB962C8B-B14F-4D97-AF65-F5344CB8AC3E}">
        <p14:creationId xmlns:p14="http://schemas.microsoft.com/office/powerpoint/2010/main" val="27381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1712011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r>
              <a:rPr lang="en-US" b="0" dirty="0"/>
              <a:t>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49341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00BEE-D7FE-CD13-0E64-BE8A8F147A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8E077-4251-D9C8-DB5C-8F30EE2685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BC7147-CF78-979F-F8B7-32904CE49C1C}"/>
              </a:ext>
            </a:extLst>
          </p:cNvPr>
          <p:cNvSpPr>
            <a:spLocks noGrp="1"/>
          </p:cNvSpPr>
          <p:nvPr>
            <p:ph type="body" idx="1"/>
          </p:nvPr>
        </p:nvSpPr>
        <p:spPr/>
        <p:txBody>
          <a:bodyPr/>
          <a:lstStyle/>
          <a:p>
            <a:pPr marL="274320" indent="-274320"/>
            <a:r>
              <a:rPr lang="en-US" b="1" dirty="0"/>
              <a:t>B1:</a:t>
            </a:r>
            <a:r>
              <a:rPr lang="en-US" b="0" dirty="0"/>
              <a:t> </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p:txBody>
      </p:sp>
      <p:sp>
        <p:nvSpPr>
          <p:cNvPr id="4" name="Slide Number Placeholder 3">
            <a:extLst>
              <a:ext uri="{FF2B5EF4-FFF2-40B4-BE49-F238E27FC236}">
                <a16:creationId xmlns:a16="http://schemas.microsoft.com/office/drawing/2014/main" id="{D10AC6C1-958C-0C27-91AC-AA3C52173AC9}"/>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07264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dirty="0"/>
              <a:t>[See</a:t>
            </a:r>
            <a:r>
              <a:rPr lang="en-US" baseline="0" dirty="0"/>
              <a:t> notes on linked slide.]</a:t>
            </a:r>
          </a:p>
          <a:p>
            <a:pPr marL="274320" indent="-274320"/>
            <a:endParaRPr lang="en-US" baseline="0" dirty="0"/>
          </a:p>
          <a:p>
            <a:pPr marL="274320" indent="-274320"/>
            <a:r>
              <a:rPr lang="en-US" b="1" baseline="0" dirty="0"/>
              <a:t>B2:</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[See</a:t>
            </a:r>
            <a:r>
              <a:rPr lang="en-US" baseline="0" dirty="0"/>
              <a:t> notes on linked slide.]</a:t>
            </a:r>
          </a:p>
          <a:p>
            <a:pPr marL="274320" marR="0" lvl="0" indent="-27432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964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6281759"/>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916688424"/>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4088258264"/>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40203585"/>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567603215"/>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3533724"/>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854658172"/>
      </p:ext>
    </p:extLst>
  </p:cSld>
  <p:clrMapOvr>
    <a:masterClrMapping/>
  </p:clrMapOvr>
  <p:transition spd="med">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876599167"/>
      </p:ext>
    </p:extLst>
  </p:cSld>
  <p:clrMapOvr>
    <a:masterClrMapping/>
  </p:clrMapOvr>
  <p:transition spd="med">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5552703"/>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3192075206"/>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062268"/>
      </p:ext>
    </p:extLst>
  </p:cSld>
  <p:clrMapOvr>
    <a:masterClrMapping/>
  </p:clrMapOvr>
  <p:transition spd="med">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091450787"/>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3015395652"/>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235935"/>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65254875"/>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6.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9.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11.jp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5.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4109982"/>
      </p:ext>
    </p:extLst>
  </p:cSld>
  <p:clrMap bg1="dk2" tx1="lt1" bg2="dk1" tx2="lt2" accent1="accent1" accent2="accent2" accent3="accent3" accent4="accent4" accent5="accent5" accent6="accent6" hlink="hlink" folHlink="folHlink"/>
  <p:sldLayoutIdLst>
    <p:sldLayoutId id="2147486600" r:id="rId1"/>
    <p:sldLayoutId id="2147486601" r:id="rId2"/>
    <p:sldLayoutId id="2147486602" r:id="rId3"/>
    <p:sldLayoutId id="2147486603" r:id="rId4"/>
    <p:sldLayoutId id="2147486604"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2352540"/>
      </p:ext>
    </p:extLst>
  </p:cSld>
  <p:clrMap bg1="dk2" tx1="lt1" bg2="dk1" tx2="lt2" accent1="accent1" accent2="accent2" accent3="accent3" accent4="accent4" accent5="accent5" accent6="accent6" hlink="hlink" folHlink="folHlink"/>
  <p:sldLayoutIdLst>
    <p:sldLayoutId id="2147486606" r:id="rId1"/>
    <p:sldLayoutId id="2147486607" r:id="rId2"/>
    <p:sldLayoutId id="2147486608" r:id="rId3"/>
    <p:sldLayoutId id="2147486609" r:id="rId4"/>
    <p:sldLayoutId id="214748661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8311343"/>
      </p:ext>
    </p:extLst>
  </p:cSld>
  <p:clrMap bg1="dk2" tx1="lt1" bg2="dk1" tx2="lt2" accent1="accent1" accent2="accent2" accent3="accent3" accent4="accent4" accent5="accent5" accent6="accent6" hlink="hlink" folHlink="folHlink"/>
  <p:sldLayoutIdLst>
    <p:sldLayoutId id="2147486612" r:id="rId1"/>
    <p:sldLayoutId id="2147486613" r:id="rId2"/>
    <p:sldLayoutId id="2147486614" r:id="rId3"/>
    <p:sldLayoutId id="2147486615" r:id="rId4"/>
    <p:sldLayoutId id="2147486616"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slide" Target="slide13.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17.xml"/><Relationship Id="rId4" Type="http://schemas.openxmlformats.org/officeDocument/2006/relationships/slide" Target="slide1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AFE5-D8BF-2335-5F76-579B1C8EC8B0}"/>
              </a:ext>
            </a:extLst>
          </p:cNvPr>
          <p:cNvSpPr>
            <a:spLocks noGrp="1"/>
          </p:cNvSpPr>
          <p:nvPr>
            <p:ph type="ctrTitle"/>
          </p:nvPr>
        </p:nvSpPr>
        <p:spPr/>
        <p:txBody>
          <a:bodyPr>
            <a:normAutofit fontScale="90000"/>
          </a:bodyPr>
          <a:lstStyle/>
          <a:p>
            <a:r>
              <a:rPr lang="en-US" dirty="0"/>
              <a:t>Uniting Heaven and Earth: Christ in Philippians and Colossians</a:t>
            </a:r>
          </a:p>
        </p:txBody>
      </p:sp>
      <p:sp>
        <p:nvSpPr>
          <p:cNvPr id="3" name="Subtitle 2">
            <a:extLst>
              <a:ext uri="{FF2B5EF4-FFF2-40B4-BE49-F238E27FC236}">
                <a16:creationId xmlns:a16="http://schemas.microsoft.com/office/drawing/2014/main" id="{A7332E88-0DAB-13A2-9971-321C4109CCE1}"/>
              </a:ext>
            </a:extLst>
          </p:cNvPr>
          <p:cNvSpPr>
            <a:spLocks noGrp="1"/>
          </p:cNvSpPr>
          <p:nvPr>
            <p:ph type="subTitle" idx="1"/>
          </p:nvPr>
        </p:nvSpPr>
        <p:spPr/>
        <p:txBody>
          <a:bodyPr/>
          <a:lstStyle/>
          <a:p>
            <a:r>
              <a:rPr lang="en-US" dirty="0"/>
              <a:t>Lesson 7</a:t>
            </a:r>
            <a:br>
              <a:rPr lang="en-US" dirty="0"/>
            </a:br>
            <a:r>
              <a:rPr lang="en-US" dirty="0"/>
              <a:t>A Heavenly Citizenship</a:t>
            </a:r>
          </a:p>
        </p:txBody>
      </p:sp>
    </p:spTree>
    <p:extLst>
      <p:ext uri="{BB962C8B-B14F-4D97-AF65-F5344CB8AC3E}">
        <p14:creationId xmlns:p14="http://schemas.microsoft.com/office/powerpoint/2010/main" val="1038408183"/>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838200" y="685800"/>
            <a:ext cx="7696200" cy="762000"/>
          </a:xfrm>
        </p:spPr>
        <p:txBody>
          <a:bodyPr/>
          <a:lstStyle/>
          <a:p>
            <a:r>
              <a:rPr lang="en-US" dirty="0"/>
              <a:t>Philippians 3:17-19 ESV</a:t>
            </a:r>
          </a:p>
        </p:txBody>
      </p:sp>
      <p:sp>
        <p:nvSpPr>
          <p:cNvPr id="1740803" name="Rectangle 3"/>
          <p:cNvSpPr>
            <a:spLocks noGrp="1" noChangeArrowheads="1"/>
          </p:cNvSpPr>
          <p:nvPr>
            <p:ph type="body" idx="1"/>
          </p:nvPr>
        </p:nvSpPr>
        <p:spPr>
          <a:xfrm>
            <a:off x="914400" y="1828800"/>
            <a:ext cx="7620000" cy="4419600"/>
          </a:xfrm>
        </p:spPr>
        <p:txBody>
          <a:bodyPr>
            <a:normAutofit lnSpcReduction="10000"/>
          </a:bodyPr>
          <a:lstStyle/>
          <a:p>
            <a:r>
              <a:rPr lang="en-US" dirty="0"/>
              <a:t>Brothers, join in imitating me, and keep your eyes on those who walk according to the example you have in us. </a:t>
            </a:r>
            <a:r>
              <a:rPr lang="en-US" baseline="30000" dirty="0"/>
              <a:t>18</a:t>
            </a:r>
            <a:r>
              <a:rPr lang="en-US" dirty="0"/>
              <a:t> For many, of whom I have often told you and now tell you even with tears, walk as enemies of the cross of Christ. </a:t>
            </a:r>
            <a:r>
              <a:rPr lang="en-US" baseline="30000" dirty="0"/>
              <a:t>19</a:t>
            </a:r>
            <a:r>
              <a:rPr lang="en-US" dirty="0"/>
              <a:t> Their end is destruction, their god is their belly, and they glory in their shame, with minds set on earthly things.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595951223"/>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a:xfrm>
            <a:off x="914400" y="685800"/>
            <a:ext cx="7239000" cy="914400"/>
          </a:xfrm>
        </p:spPr>
        <p:txBody>
          <a:bodyPr/>
          <a:lstStyle/>
          <a:p>
            <a:r>
              <a:rPr lang="en-US" altLang="en-US" dirty="0"/>
              <a:t>Philippians 3:20-21 ESV</a:t>
            </a:r>
            <a:endParaRPr lang="en-US" dirty="0"/>
          </a:p>
        </p:txBody>
      </p:sp>
      <p:sp>
        <p:nvSpPr>
          <p:cNvPr id="1740803" name="Rectangle 3"/>
          <p:cNvSpPr>
            <a:spLocks noGrp="1" noChangeArrowheads="1"/>
          </p:cNvSpPr>
          <p:nvPr>
            <p:ph type="body" idx="1"/>
          </p:nvPr>
        </p:nvSpPr>
        <p:spPr>
          <a:xfrm>
            <a:off x="533400" y="1828800"/>
            <a:ext cx="8382000" cy="4419600"/>
          </a:xfrm>
        </p:spPr>
        <p:txBody>
          <a:bodyPr>
            <a:normAutofit/>
          </a:bodyPr>
          <a:lstStyle/>
          <a:p>
            <a:r>
              <a:rPr lang="en-US" altLang="en-US" dirty="0"/>
              <a:t>But our citizenship is in heaven, and from it we await a Savior, the Lord Jesus Christ, 21 who will transform our lowly body to be like his glorious body, by the power that enables him even to subject all things to himself.</a:t>
            </a:r>
            <a:r>
              <a:rPr lang="en-US" dirty="0"/>
              <a:t>  [</a:t>
            </a:r>
            <a:r>
              <a:rPr lang="en-US" altLang="en-US" dirty="0">
                <a:hlinkClick r:id="rId4" action="ppaction://hlinksldjump"/>
              </a:rPr>
              <a:t>R</a:t>
            </a:r>
            <a:r>
              <a:rPr lang="en-US" altLang="en-US" dirty="0"/>
              <a:t>]</a:t>
            </a:r>
          </a:p>
          <a:p>
            <a:endParaRPr lang="en-US" dirty="0"/>
          </a:p>
          <a:p>
            <a:endParaRPr lang="en-US" altLang="en-US" dirty="0"/>
          </a:p>
        </p:txBody>
      </p:sp>
      <p:sp>
        <p:nvSpPr>
          <p:cNvPr id="1740804" name="Rectangle 4"/>
          <p:cNvSpPr>
            <a:spLocks noChangeArrowheads="1"/>
          </p:cNvSpPr>
          <p:nvPr/>
        </p:nvSpPr>
        <p:spPr bwMode="auto">
          <a:xfrm>
            <a:off x="914400" y="1295400"/>
            <a:ext cx="7696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rgbClr val="CCFFFF"/>
                </a:solidFill>
                <a:effectLst>
                  <a:outerShdw blurRad="38100" dist="38100" dir="2700000" algn="tl">
                    <a:srgbClr val="000000"/>
                  </a:outerShdw>
                </a:effectLst>
                <a:latin typeface="Arial Rounded MT Bold" pitchFamily="34" charset="0"/>
              </a:defRPr>
            </a:lvl1pPr>
            <a:lvl2pPr marL="742950" indent="-285750">
              <a:spcBef>
                <a:spcPct val="20000"/>
              </a:spcBef>
              <a:buChar char="–"/>
              <a:defRPr sz="2800">
                <a:solidFill>
                  <a:srgbClr val="CCFFFF"/>
                </a:solidFill>
                <a:effectLst>
                  <a:outerShdw blurRad="38100" dist="38100" dir="2700000" algn="tl">
                    <a:srgbClr val="000000"/>
                  </a:outerShdw>
                </a:effectLst>
                <a:latin typeface="Arial Rounded MT Bold" pitchFamily="34" charset="0"/>
              </a:defRPr>
            </a:lvl2pPr>
            <a:lvl3pPr marL="1143000" indent="-228600">
              <a:spcBef>
                <a:spcPct val="20000"/>
              </a:spcBef>
              <a:buChar char="•"/>
              <a:defRPr sz="2400">
                <a:solidFill>
                  <a:srgbClr val="CCFFFF"/>
                </a:solidFill>
                <a:effectLst>
                  <a:outerShdw blurRad="38100" dist="38100" dir="2700000" algn="tl">
                    <a:srgbClr val="000000"/>
                  </a:outerShdw>
                </a:effectLst>
                <a:latin typeface="Arial Rounded MT Bold" pitchFamily="34" charset="0"/>
              </a:defRPr>
            </a:lvl3pPr>
            <a:lvl4pPr marL="16002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4pPr>
            <a:lvl5pPr marL="2057400" indent="-228600">
              <a:spcBef>
                <a:spcPct val="20000"/>
              </a:spcBef>
              <a:buChar char="»"/>
              <a:defRPr sz="2000">
                <a:solidFill>
                  <a:srgbClr val="CCFFFF"/>
                </a:solidFill>
                <a:effectLst>
                  <a:outerShdw blurRad="38100" dist="38100" dir="2700000" algn="tl">
                    <a:srgbClr val="000000"/>
                  </a:outerShdw>
                </a:effectLst>
                <a:latin typeface="Arial Rounded MT Bold" pitchFamily="34" charset="0"/>
              </a:defRPr>
            </a:lvl5pPr>
            <a:lvl6pPr marL="25146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6pPr>
            <a:lvl7pPr marL="29718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7pPr>
            <a:lvl8pPr marL="34290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8pPr>
            <a:lvl9pPr marL="3886200" indent="-228600" fontAlgn="base">
              <a:spcBef>
                <a:spcPct val="20000"/>
              </a:spcBef>
              <a:spcAft>
                <a:spcPct val="0"/>
              </a:spcAft>
              <a:buChar char="»"/>
              <a:defRPr sz="2000">
                <a:solidFill>
                  <a:srgbClr val="CCFFFF"/>
                </a:solidFill>
                <a:effectLst>
                  <a:outerShdw blurRad="38100" dist="38100" dir="2700000" algn="tl">
                    <a:srgbClr val="000000"/>
                  </a:outerShdw>
                </a:effectLst>
                <a:latin typeface="Arial Rounded MT Bold"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altLang="en-US" sz="3200" b="0" i="0" u="none" strike="noStrike" kern="1200" cap="none" spc="0" normalizeH="0" baseline="0" noProof="0" dirty="0">
              <a:ln>
                <a:noFill/>
              </a:ln>
              <a:solidFill>
                <a:srgbClr val="CCFFFF"/>
              </a:solidFill>
              <a:effectLst>
                <a:outerShdw blurRad="38100" dist="38100" dir="2700000" algn="tl">
                  <a:srgbClr val="000000"/>
                </a:outerShdw>
              </a:effectLst>
              <a:uLnTx/>
              <a:uFillTx/>
              <a:latin typeface="Arial Rounded MT Bold" pitchFamily="34" charset="0"/>
              <a:ea typeface="+mn-ea"/>
              <a:cs typeface="Arial" charset="0"/>
            </a:endParaRPr>
          </a:p>
        </p:txBody>
      </p:sp>
    </p:spTree>
    <p:extLst>
      <p:ext uri="{BB962C8B-B14F-4D97-AF65-F5344CB8AC3E}">
        <p14:creationId xmlns:p14="http://schemas.microsoft.com/office/powerpoint/2010/main" val="3515717811"/>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4:4-5 ESV</a:t>
            </a:r>
          </a:p>
        </p:txBody>
      </p:sp>
      <p:sp>
        <p:nvSpPr>
          <p:cNvPr id="3" name="Content Placeholder 2"/>
          <p:cNvSpPr>
            <a:spLocks noGrp="1"/>
          </p:cNvSpPr>
          <p:nvPr>
            <p:ph idx="1"/>
          </p:nvPr>
        </p:nvSpPr>
        <p:spPr/>
        <p:txBody>
          <a:bodyPr>
            <a:normAutofit/>
          </a:bodyPr>
          <a:lstStyle/>
          <a:p>
            <a:r>
              <a:rPr lang="en-US" dirty="0"/>
              <a:t>Rejoice in the Lord always; again I will say, rejoice. </a:t>
            </a:r>
            <a:r>
              <a:rPr lang="en-US" baseline="30000" dirty="0"/>
              <a:t>5</a:t>
            </a:r>
            <a:r>
              <a:rPr lang="en-US" dirty="0"/>
              <a:t> Let your reasonableness be known to everyone. The Lord is at hand;  [</a:t>
            </a:r>
            <a:r>
              <a:rPr lang="en-US" dirty="0">
                <a:hlinkClick r:id="rId3" action="ppaction://hlinksldjump"/>
              </a:rPr>
              <a:t>R</a:t>
            </a:r>
            <a:r>
              <a:rPr lang="en-US" dirty="0"/>
              <a:t>]</a:t>
            </a:r>
          </a:p>
        </p:txBody>
      </p:sp>
    </p:spTree>
    <p:extLst>
      <p:ext uri="{BB962C8B-B14F-4D97-AF65-F5344CB8AC3E}">
        <p14:creationId xmlns:p14="http://schemas.microsoft.com/office/powerpoint/2010/main" val="4066814278"/>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Philippians 4:6-7 NLT</a:t>
            </a:r>
          </a:p>
        </p:txBody>
      </p:sp>
      <p:sp>
        <p:nvSpPr>
          <p:cNvPr id="3" name="Content Placeholder 2"/>
          <p:cNvSpPr>
            <a:spLocks noGrp="1"/>
          </p:cNvSpPr>
          <p:nvPr>
            <p:ph idx="1"/>
          </p:nvPr>
        </p:nvSpPr>
        <p:spPr/>
        <p:txBody>
          <a:bodyPr>
            <a:normAutofit/>
          </a:bodyPr>
          <a:lstStyle/>
          <a:p>
            <a:r>
              <a:rPr lang="en-US" dirty="0"/>
              <a:t>Don't worry about anything; instead, pray about everything. Tell God what you need, and thank him for all he has done. </a:t>
            </a:r>
            <a:r>
              <a:rPr lang="en-US" baseline="30000" dirty="0"/>
              <a:t>7</a:t>
            </a:r>
            <a:r>
              <a:rPr lang="en-US" dirty="0"/>
              <a:t> Then you will experience God's peace, which exceeds anything we can understand. His peace will guard your hearts and minds as you live in Christ Jesus.  [</a:t>
            </a:r>
            <a:r>
              <a:rPr lang="en-US" dirty="0">
                <a:hlinkClick r:id="rId3" action="ppaction://hlinksldjump"/>
              </a:rPr>
              <a:t>R</a:t>
            </a:r>
            <a:r>
              <a:rPr lang="en-US" dirty="0"/>
              <a:t>]</a:t>
            </a:r>
          </a:p>
        </p:txBody>
      </p:sp>
    </p:spTree>
    <p:extLst>
      <p:ext uri="{BB962C8B-B14F-4D97-AF65-F5344CB8AC3E}">
        <p14:creationId xmlns:p14="http://schemas.microsoft.com/office/powerpoint/2010/main" val="2433961056"/>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AE617-64BD-65B1-3E94-1B3AEF5660BC}"/>
              </a:ext>
            </a:extLst>
          </p:cNvPr>
          <p:cNvSpPr>
            <a:spLocks noGrp="1"/>
          </p:cNvSpPr>
          <p:nvPr>
            <p:ph type="title"/>
          </p:nvPr>
        </p:nvSpPr>
        <p:spPr/>
        <p:txBody>
          <a:bodyPr/>
          <a:lstStyle/>
          <a:p>
            <a:r>
              <a:rPr lang="en-US" dirty="0"/>
              <a:t>Philippians 4:8-9 ESV</a:t>
            </a:r>
          </a:p>
        </p:txBody>
      </p:sp>
      <p:sp>
        <p:nvSpPr>
          <p:cNvPr id="3" name="Content Placeholder 2">
            <a:extLst>
              <a:ext uri="{FF2B5EF4-FFF2-40B4-BE49-F238E27FC236}">
                <a16:creationId xmlns:a16="http://schemas.microsoft.com/office/drawing/2014/main" id="{9118C9E0-C1E5-1384-FB73-6E869B13A560}"/>
              </a:ext>
            </a:extLst>
          </p:cNvPr>
          <p:cNvSpPr>
            <a:spLocks noGrp="1"/>
          </p:cNvSpPr>
          <p:nvPr>
            <p:ph idx="1"/>
          </p:nvPr>
        </p:nvSpPr>
        <p:spPr/>
        <p:txBody>
          <a:bodyPr>
            <a:normAutofit lnSpcReduction="10000"/>
          </a:bodyPr>
          <a:lstStyle/>
          <a:p>
            <a:r>
              <a:rPr lang="en-US" dirty="0"/>
              <a:t>Finally, brothers, whatever is true, whatever is honorable, whatever is just, whatever is pure, whatever is lovely, whatever is commendable, if there is any excellence, if there is anything worthy of praise, think about these things. </a:t>
            </a:r>
            <a:r>
              <a:rPr lang="en-US" baseline="30000" dirty="0"/>
              <a:t>9</a:t>
            </a:r>
            <a:r>
              <a:rPr lang="en-US" dirty="0"/>
              <a:t> What you have learned and received and heard and seen in me--practice these things, and the God of peace will be with you.  [</a:t>
            </a:r>
            <a:r>
              <a:rPr lang="en-US" dirty="0">
                <a:hlinkClick r:id="rId3" action="ppaction://hlinksldjump"/>
              </a:rPr>
              <a:t>R</a:t>
            </a:r>
            <a:r>
              <a:rPr lang="en-US" dirty="0"/>
              <a:t>]</a:t>
            </a:r>
          </a:p>
        </p:txBody>
      </p:sp>
    </p:spTree>
    <p:extLst>
      <p:ext uri="{BB962C8B-B14F-4D97-AF65-F5344CB8AC3E}">
        <p14:creationId xmlns:p14="http://schemas.microsoft.com/office/powerpoint/2010/main" val="1423837514"/>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D6D91-EB88-46DE-A21A-7F8E8D8729B9}"/>
              </a:ext>
            </a:extLst>
          </p:cNvPr>
          <p:cNvSpPr>
            <a:spLocks noGrp="1"/>
          </p:cNvSpPr>
          <p:nvPr>
            <p:ph type="title"/>
          </p:nvPr>
        </p:nvSpPr>
        <p:spPr>
          <a:xfrm>
            <a:off x="566530" y="457200"/>
            <a:ext cx="7772400" cy="1066800"/>
          </a:xfrm>
        </p:spPr>
        <p:txBody>
          <a:bodyPr/>
          <a:lstStyle/>
          <a:p>
            <a:r>
              <a:rPr lang="en-US" dirty="0">
                <a:effectLst>
                  <a:outerShdw blurRad="38100" dist="38100" dir="2700000" algn="tl">
                    <a:srgbClr val="000000">
                      <a:alpha val="43137"/>
                    </a:srgbClr>
                  </a:outerShdw>
                </a:effectLst>
              </a:rPr>
              <a:t>Philippians 4:11-13 ESV</a:t>
            </a:r>
          </a:p>
        </p:txBody>
      </p:sp>
      <p:sp>
        <p:nvSpPr>
          <p:cNvPr id="3" name="Content Placeholder 2">
            <a:extLst>
              <a:ext uri="{FF2B5EF4-FFF2-40B4-BE49-F238E27FC236}">
                <a16:creationId xmlns:a16="http://schemas.microsoft.com/office/drawing/2014/main" id="{5122354E-0018-4CA0-8B03-F4E1397EAB56}"/>
              </a:ext>
            </a:extLst>
          </p:cNvPr>
          <p:cNvSpPr>
            <a:spLocks noGrp="1"/>
          </p:cNvSpPr>
          <p:nvPr>
            <p:ph idx="1"/>
          </p:nvPr>
        </p:nvSpPr>
        <p:spPr>
          <a:xfrm>
            <a:off x="919821" y="1524000"/>
            <a:ext cx="7065818" cy="5105400"/>
          </a:xfrm>
        </p:spPr>
        <p:txBody>
          <a:bodyPr>
            <a:normAutofit/>
          </a:bodyPr>
          <a:lstStyle/>
          <a:p>
            <a:r>
              <a:rPr lang="en-US" dirty="0">
                <a:effectLst>
                  <a:outerShdw blurRad="38100" dist="38100" dir="2700000" algn="tl">
                    <a:srgbClr val="000000">
                      <a:alpha val="43137"/>
                    </a:srgbClr>
                  </a:outerShdw>
                </a:effectLst>
              </a:rPr>
              <a:t>Not that I am speaking of being in need, for I have learned, in whatever situation I am, to be content. </a:t>
            </a:r>
            <a:r>
              <a:rPr lang="en-US" baseline="30000" dirty="0">
                <a:effectLst>
                  <a:outerShdw blurRad="38100" dist="38100" dir="2700000" algn="tl">
                    <a:srgbClr val="000000">
                      <a:alpha val="43137"/>
                    </a:srgbClr>
                  </a:outerShdw>
                </a:effectLst>
              </a:rPr>
              <a:t>12</a:t>
            </a:r>
            <a:r>
              <a:rPr lang="en-US" dirty="0">
                <a:effectLst>
                  <a:outerShdw blurRad="38100" dist="38100" dir="2700000" algn="tl">
                    <a:srgbClr val="000000">
                      <a:alpha val="43137"/>
                    </a:srgbClr>
                  </a:outerShdw>
                </a:effectLst>
              </a:rPr>
              <a:t> I know how to be brought low, and I know how to abound. In any and every circumstance, I have learned the secret of facing plenty and hunger, abundance and need. </a:t>
            </a:r>
            <a:r>
              <a:rPr lang="en-US" baseline="30000" dirty="0">
                <a:effectLst>
                  <a:outerShdw blurRad="38100" dist="38100" dir="2700000" algn="tl">
                    <a:srgbClr val="000000">
                      <a:alpha val="43137"/>
                    </a:srgbClr>
                  </a:outerShdw>
                </a:effectLst>
              </a:rPr>
              <a:t>13</a:t>
            </a:r>
            <a:r>
              <a:rPr lang="en-US" dirty="0">
                <a:effectLst>
                  <a:outerShdw blurRad="38100" dist="38100" dir="2700000" algn="tl">
                    <a:srgbClr val="000000">
                      <a:alpha val="43137"/>
                    </a:srgbClr>
                  </a:outerShdw>
                </a:effectLst>
              </a:rPr>
              <a:t> I can do all things through him who strengthens me.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4006421492"/>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Philippians 4:18-19 NIV</a:t>
            </a:r>
            <a:endParaRPr lang="en-US" dirty="0"/>
          </a:p>
        </p:txBody>
      </p:sp>
      <p:sp>
        <p:nvSpPr>
          <p:cNvPr id="3" name="Content Placeholder 2"/>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I have received full payment and have more than enough. I am amply supplied, now that I have received from Epaphroditus the gifts you sent. They are a fragrant offering, an acceptable sacrifice, pleasing to God. </a:t>
            </a:r>
            <a:r>
              <a:rPr lang="en-US" baseline="30000" dirty="0">
                <a:effectLst>
                  <a:outerShdw blurRad="38100" dist="38100" dir="2700000" algn="tl">
                    <a:srgbClr val="000000">
                      <a:alpha val="43137"/>
                    </a:srgbClr>
                  </a:outerShdw>
                </a:effectLst>
              </a:rPr>
              <a:t>19</a:t>
            </a:r>
            <a:r>
              <a:rPr lang="en-US" dirty="0">
                <a:effectLst>
                  <a:outerShdw blurRad="38100" dist="38100" dir="2700000" algn="tl">
                    <a:srgbClr val="000000">
                      <a:alpha val="43137"/>
                    </a:srgbClr>
                  </a:outerShdw>
                </a:effectLst>
              </a:rPr>
              <a:t> And my God will meet all your needs according to the riches of his glory in Christ Jesus.  </a:t>
            </a:r>
            <a:r>
              <a:rPr lang="en-US" dirty="0"/>
              <a:t>[</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3343498936"/>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2AF8-6AB0-AF52-70F2-5ED29DD61AE1}"/>
              </a:ext>
            </a:extLst>
          </p:cNvPr>
          <p:cNvSpPr>
            <a:spLocks noGrp="1"/>
          </p:cNvSpPr>
          <p:nvPr>
            <p:ph type="title"/>
          </p:nvPr>
        </p:nvSpPr>
        <p:spPr/>
        <p:txBody>
          <a:bodyPr/>
          <a:lstStyle/>
          <a:p>
            <a:r>
              <a:rPr lang="en-US" dirty="0"/>
              <a:t>Outline of Philippians</a:t>
            </a:r>
          </a:p>
        </p:txBody>
      </p:sp>
      <p:sp>
        <p:nvSpPr>
          <p:cNvPr id="3" name="Content Placeholder 2">
            <a:extLst>
              <a:ext uri="{FF2B5EF4-FFF2-40B4-BE49-F238E27FC236}">
                <a16:creationId xmlns:a16="http://schemas.microsoft.com/office/drawing/2014/main" id="{055CC3BF-7D82-929B-BF1E-2A0ABF9D6081}"/>
              </a:ext>
            </a:extLst>
          </p:cNvPr>
          <p:cNvSpPr>
            <a:spLocks noGrp="1"/>
          </p:cNvSpPr>
          <p:nvPr>
            <p:ph idx="1"/>
          </p:nvPr>
        </p:nvSpPr>
        <p:spPr/>
        <p:txBody>
          <a:bodyPr>
            <a:normAutofit fontScale="70000" lnSpcReduction="20000"/>
          </a:bodyPr>
          <a:lstStyle/>
          <a:p>
            <a:r>
              <a:rPr lang="en-US" dirty="0"/>
              <a:t>I.  Greeting (1:1-2)</a:t>
            </a:r>
          </a:p>
          <a:p>
            <a:r>
              <a:rPr lang="en-US" dirty="0"/>
              <a:t>II. Thanksgiving and prayer (1:3-11)</a:t>
            </a:r>
          </a:p>
          <a:p>
            <a:r>
              <a:rPr lang="en-US" dirty="0"/>
              <a:t>III. Paul’s personal Circumstances (1:12-26)</a:t>
            </a:r>
          </a:p>
          <a:p>
            <a:r>
              <a:rPr lang="en-US" dirty="0"/>
              <a:t>IV. Exhortations (1:27-2:18)</a:t>
            </a:r>
          </a:p>
          <a:p>
            <a:pPr lvl="1"/>
            <a:r>
              <a:rPr lang="en-US" dirty="0"/>
              <a:t>A. Living a worthy life (1:27-30)</a:t>
            </a:r>
          </a:p>
          <a:p>
            <a:pPr lvl="1"/>
            <a:r>
              <a:rPr lang="en-US" dirty="0"/>
              <a:t>B. Being a Servant like Jesus (2:1-18)</a:t>
            </a:r>
          </a:p>
          <a:p>
            <a:r>
              <a:rPr lang="en-US" dirty="0"/>
              <a:t>V. Fellow Servants in the Gospel (2:19-30)</a:t>
            </a:r>
          </a:p>
          <a:p>
            <a:pPr lvl="1"/>
            <a:r>
              <a:rPr lang="en-US" dirty="0"/>
              <a:t>A. Timothy (2:19-24)</a:t>
            </a:r>
          </a:p>
          <a:p>
            <a:pPr lvl="1"/>
            <a:r>
              <a:rPr lang="en-US" dirty="0"/>
              <a:t>B. Epaphroditus (2:25-30)</a:t>
            </a:r>
          </a:p>
          <a:p>
            <a:r>
              <a:rPr lang="en-US" dirty="0"/>
              <a:t>VI. Warnings (3:1-4:1)</a:t>
            </a:r>
          </a:p>
          <a:p>
            <a:pPr lvl="1"/>
            <a:r>
              <a:rPr lang="en-US" dirty="0"/>
              <a:t>A. Against legalists (3:1-16)</a:t>
            </a:r>
          </a:p>
          <a:p>
            <a:pPr lvl="1"/>
            <a:r>
              <a:rPr lang="en-US" dirty="0"/>
              <a:t>B. Against lawlessness (3:17-4:1)</a:t>
            </a:r>
          </a:p>
          <a:p>
            <a:r>
              <a:rPr lang="en-US" dirty="0"/>
              <a:t>VII. Final exhortations, Thanks, and Conclusions (4:2-23)</a:t>
            </a:r>
          </a:p>
        </p:txBody>
      </p:sp>
    </p:spTree>
    <p:extLst>
      <p:ext uri="{BB962C8B-B14F-4D97-AF65-F5344CB8AC3E}">
        <p14:creationId xmlns:p14="http://schemas.microsoft.com/office/powerpoint/2010/main" val="3608698374"/>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385474" name="Rectangle 2">
            <a:extLst>
              <a:ext uri="{FF2B5EF4-FFF2-40B4-BE49-F238E27FC236}">
                <a16:creationId xmlns:a16="http://schemas.microsoft.com/office/drawing/2014/main" id="{CDB67D83-B0AB-469B-A872-87BF9E346435}"/>
              </a:ext>
            </a:extLst>
          </p:cNvPr>
          <p:cNvSpPr>
            <a:spLocks noGrp="1" noChangeArrowheads="1"/>
          </p:cNvSpPr>
          <p:nvPr>
            <p:ph type="title"/>
          </p:nvPr>
        </p:nvSpPr>
        <p:spPr/>
        <p:txBody>
          <a:bodyPr/>
          <a:lstStyle/>
          <a:p>
            <a:r>
              <a:rPr lang="en-US" altLang="en-US" dirty="0"/>
              <a:t>Memory Text</a:t>
            </a:r>
            <a:br>
              <a:rPr lang="en-US" altLang="en-US" dirty="0"/>
            </a:br>
            <a:r>
              <a:rPr lang="en-US" altLang="en-US" dirty="0"/>
              <a:t>Philippians 4:6 NKJV</a:t>
            </a:r>
          </a:p>
        </p:txBody>
      </p:sp>
      <p:sp>
        <p:nvSpPr>
          <p:cNvPr id="1385475" name="Rectangle 3">
            <a:extLst>
              <a:ext uri="{FF2B5EF4-FFF2-40B4-BE49-F238E27FC236}">
                <a16:creationId xmlns:a16="http://schemas.microsoft.com/office/drawing/2014/main" id="{3C6C71E6-A26F-4751-B1EF-B7B93AA937AB}"/>
              </a:ext>
            </a:extLst>
          </p:cNvPr>
          <p:cNvSpPr>
            <a:spLocks noGrp="1" noChangeArrowheads="1"/>
          </p:cNvSpPr>
          <p:nvPr>
            <p:ph type="body" idx="1"/>
          </p:nvPr>
        </p:nvSpPr>
        <p:spPr>
          <a:xfrm>
            <a:off x="3505200" y="1676400"/>
            <a:ext cx="5638800" cy="5029200"/>
          </a:xfrm>
        </p:spPr>
        <p:txBody>
          <a:bodyPr>
            <a:normAutofit fontScale="92500"/>
          </a:bodyPr>
          <a:lstStyle/>
          <a:p>
            <a:pPr>
              <a:lnSpc>
                <a:spcPct val="90000"/>
              </a:lnSpc>
            </a:pPr>
            <a:r>
              <a:rPr lang="en-US" altLang="en-US" dirty="0"/>
              <a:t>Be anxious for nothing, but in everything by prayer and supplication, with thanksgiving, let your requests be made known to God;</a:t>
            </a:r>
          </a:p>
          <a:p>
            <a:pPr>
              <a:lnSpc>
                <a:spcPct val="90000"/>
              </a:lnSpc>
            </a:pPr>
            <a:r>
              <a:rPr lang="en-US" altLang="en-US" dirty="0"/>
              <a:t>What does it mean to be anxious?  </a:t>
            </a:r>
          </a:p>
          <a:p>
            <a:pPr>
              <a:lnSpc>
                <a:spcPct val="90000"/>
              </a:lnSpc>
            </a:pPr>
            <a:r>
              <a:rPr lang="en-US" altLang="en-US" dirty="0"/>
              <a:t>What goes along with prayer in this text?</a:t>
            </a:r>
          </a:p>
          <a:p>
            <a:pPr>
              <a:lnSpc>
                <a:spcPct val="90000"/>
              </a:lnSpc>
            </a:pPr>
            <a:r>
              <a:rPr lang="en-US" altLang="en-US" dirty="0"/>
              <a:t>What is the promise of verse 7 that follows our memory text?</a:t>
            </a:r>
          </a:p>
        </p:txBody>
      </p:sp>
    </p:spTree>
    <p:extLst>
      <p:ext uri="{BB962C8B-B14F-4D97-AF65-F5344CB8AC3E}">
        <p14:creationId xmlns:p14="http://schemas.microsoft.com/office/powerpoint/2010/main" val="2775360962"/>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85475">
                                            <p:txEl>
                                              <p:pRg st="0" end="0"/>
                                            </p:txEl>
                                          </p:spTgt>
                                        </p:tgtEl>
                                        <p:attrNameLst>
                                          <p:attrName>style.visibility</p:attrName>
                                        </p:attrNameLst>
                                      </p:cBhvr>
                                      <p:to>
                                        <p:strVal val="visible"/>
                                      </p:to>
                                    </p:set>
                                    <p:anim calcmode="lin" valueType="num">
                                      <p:cBhvr>
                                        <p:cTn id="7" dur="500" fill="hold"/>
                                        <p:tgtEl>
                                          <p:spTgt spid="13854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8547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85475">
                                            <p:txEl>
                                              <p:pRg st="1" end="1"/>
                                            </p:txEl>
                                          </p:spTgt>
                                        </p:tgtEl>
                                        <p:attrNameLst>
                                          <p:attrName>style.visibility</p:attrName>
                                        </p:attrNameLst>
                                      </p:cBhvr>
                                      <p:to>
                                        <p:strVal val="visible"/>
                                      </p:to>
                                    </p:set>
                                    <p:anim calcmode="lin" valueType="num">
                                      <p:cBhvr>
                                        <p:cTn id="13" dur="500" fill="hold"/>
                                        <p:tgtEl>
                                          <p:spTgt spid="13854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8547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85475">
                                            <p:txEl>
                                              <p:pRg st="2" end="2"/>
                                            </p:txEl>
                                          </p:spTgt>
                                        </p:tgtEl>
                                        <p:attrNameLst>
                                          <p:attrName>style.visibility</p:attrName>
                                        </p:attrNameLst>
                                      </p:cBhvr>
                                      <p:to>
                                        <p:strVal val="visible"/>
                                      </p:to>
                                    </p:set>
                                    <p:anim calcmode="lin" valueType="num">
                                      <p:cBhvr>
                                        <p:cTn id="19" dur="500" fill="hold"/>
                                        <p:tgtEl>
                                          <p:spTgt spid="138547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38547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385475">
                                            <p:txEl>
                                              <p:pRg st="3" end="3"/>
                                            </p:txEl>
                                          </p:spTgt>
                                        </p:tgtEl>
                                        <p:attrNameLst>
                                          <p:attrName>style.visibility</p:attrName>
                                        </p:attrNameLst>
                                      </p:cBhvr>
                                      <p:to>
                                        <p:strVal val="visible"/>
                                      </p:to>
                                    </p:set>
                                    <p:anim calcmode="lin" valueType="num">
                                      <p:cBhvr>
                                        <p:cTn id="25" dur="500" fill="hold"/>
                                        <p:tgtEl>
                                          <p:spTgt spid="1385475">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385475">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54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BC9C-F02A-EFFE-7A2D-CF46724DC87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43BD40B-A082-11B1-FE1B-09C231B4B5A8}"/>
              </a:ext>
            </a:extLst>
          </p:cNvPr>
          <p:cNvSpPr>
            <a:spLocks noGrp="1"/>
          </p:cNvSpPr>
          <p:nvPr>
            <p:ph idx="1"/>
          </p:nvPr>
        </p:nvSpPr>
        <p:spPr>
          <a:xfrm>
            <a:off x="3505200" y="1676400"/>
            <a:ext cx="5562600" cy="5105400"/>
          </a:xfrm>
        </p:spPr>
        <p:txBody>
          <a:bodyPr>
            <a:normAutofit fontScale="77500" lnSpcReduction="20000"/>
          </a:bodyPr>
          <a:lstStyle/>
          <a:p>
            <a:r>
              <a:rPr lang="en-US" dirty="0"/>
              <a:t>Paul appeals to his readers to avoid the worldly and focus on the heavenly, to live in unity, to  always rejoice, to avoid worry and find peace in prayer,  to think on the virtuous, and follow Godly examples. He is content with God’s provision, in plenty or need, thankful for their gifts to him, and confident that God will meet their needs in Christ as well. </a:t>
            </a:r>
          </a:p>
          <a:p>
            <a:pPr lvl="1"/>
            <a:r>
              <a:rPr lang="en-US" dirty="0"/>
              <a:t>True Citizenship</a:t>
            </a:r>
          </a:p>
          <a:p>
            <a:pPr lvl="1"/>
            <a:r>
              <a:rPr lang="en-US" dirty="0"/>
              <a:t>Right Living</a:t>
            </a:r>
          </a:p>
          <a:p>
            <a:pPr lvl="1"/>
            <a:r>
              <a:rPr lang="en-US" dirty="0"/>
              <a:t>Finding Contentment</a:t>
            </a:r>
          </a:p>
          <a:p>
            <a:pPr lvl="1"/>
            <a:r>
              <a:rPr lang="en-US" dirty="0"/>
              <a:t>Summary</a:t>
            </a:r>
          </a:p>
        </p:txBody>
      </p:sp>
    </p:spTree>
    <p:extLst>
      <p:ext uri="{BB962C8B-B14F-4D97-AF65-F5344CB8AC3E}">
        <p14:creationId xmlns:p14="http://schemas.microsoft.com/office/powerpoint/2010/main" val="3646464307"/>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5029200" cy="990600"/>
          </a:xfrm>
        </p:spPr>
        <p:txBody>
          <a:bodyPr/>
          <a:lstStyle/>
          <a:p>
            <a:r>
              <a:rPr lang="en-US" dirty="0"/>
              <a:t>True Citizenship</a:t>
            </a:r>
          </a:p>
        </p:txBody>
      </p:sp>
      <p:sp>
        <p:nvSpPr>
          <p:cNvPr id="3" name="Content Placeholder 2"/>
          <p:cNvSpPr>
            <a:spLocks noGrp="1"/>
          </p:cNvSpPr>
          <p:nvPr>
            <p:ph idx="1"/>
          </p:nvPr>
        </p:nvSpPr>
        <p:spPr/>
        <p:txBody>
          <a:bodyPr>
            <a:normAutofit/>
          </a:bodyPr>
          <a:lstStyle/>
          <a:p>
            <a:r>
              <a:rPr lang="en-US" dirty="0"/>
              <a:t>What final warning does Paul give against false teachers? (</a:t>
            </a:r>
            <a:r>
              <a:rPr lang="en-US" dirty="0">
                <a:hlinkClick r:id="rId4" action="ppaction://hlinksldjump"/>
              </a:rPr>
              <a:t>Phil 3:17-19</a:t>
            </a:r>
            <a:r>
              <a:rPr lang="en-US" dirty="0"/>
              <a:t>)</a:t>
            </a:r>
          </a:p>
          <a:p>
            <a:r>
              <a:rPr lang="en-US" dirty="0"/>
              <a:t>Where does the apostle Paul locate our true citizenship? (</a:t>
            </a:r>
            <a:r>
              <a:rPr lang="en-US" dirty="0">
                <a:hlinkClick r:id="rId5" action="ppaction://hlinksldjump"/>
              </a:rPr>
              <a:t>Phil 3:20-21</a:t>
            </a:r>
            <a:r>
              <a:rPr lang="en-US" dirty="0"/>
              <a:t>)</a:t>
            </a:r>
          </a:p>
          <a:p>
            <a:endParaRPr lang="en-US" dirty="0"/>
          </a:p>
        </p:txBody>
      </p:sp>
    </p:spTree>
    <p:extLst>
      <p:ext uri="{BB962C8B-B14F-4D97-AF65-F5344CB8AC3E}">
        <p14:creationId xmlns:p14="http://schemas.microsoft.com/office/powerpoint/2010/main" val="411201200"/>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44D92C56-3648-235F-2210-E26CADD97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DAAAB3-6EE0-03FB-DF49-3FFBB578D5D1}"/>
              </a:ext>
            </a:extLst>
          </p:cNvPr>
          <p:cNvSpPr>
            <a:spLocks noGrp="1"/>
          </p:cNvSpPr>
          <p:nvPr>
            <p:ph type="title"/>
          </p:nvPr>
        </p:nvSpPr>
        <p:spPr/>
        <p:txBody>
          <a:bodyPr/>
          <a:lstStyle/>
          <a:p>
            <a:r>
              <a:rPr lang="en-US" dirty="0"/>
              <a:t>Right Living</a:t>
            </a:r>
          </a:p>
        </p:txBody>
      </p:sp>
      <p:sp>
        <p:nvSpPr>
          <p:cNvPr id="3" name="Content Placeholder 2">
            <a:extLst>
              <a:ext uri="{FF2B5EF4-FFF2-40B4-BE49-F238E27FC236}">
                <a16:creationId xmlns:a16="http://schemas.microsoft.com/office/drawing/2014/main" id="{7E7AFEFC-86ED-3CEE-FACE-E24BC81E5E59}"/>
              </a:ext>
            </a:extLst>
          </p:cNvPr>
          <p:cNvSpPr>
            <a:spLocks noGrp="1"/>
          </p:cNvSpPr>
          <p:nvPr>
            <p:ph idx="1"/>
          </p:nvPr>
        </p:nvSpPr>
        <p:spPr/>
        <p:txBody>
          <a:bodyPr>
            <a:normAutofit fontScale="92500" lnSpcReduction="10000"/>
          </a:bodyPr>
          <a:lstStyle/>
          <a:p>
            <a:r>
              <a:rPr lang="en-US" dirty="0"/>
              <a:t>What joyful exhortation does Paul give these believers even from prison in Rome? (</a:t>
            </a:r>
            <a:r>
              <a:rPr lang="en-US" dirty="0">
                <a:hlinkClick r:id="rId4" action="ppaction://hlinksldjump"/>
              </a:rPr>
              <a:t>Phil 4:4-5</a:t>
            </a:r>
            <a:r>
              <a:rPr lang="en-US" dirty="0"/>
              <a:t>)</a:t>
            </a:r>
          </a:p>
          <a:p>
            <a:r>
              <a:rPr lang="en-US" dirty="0"/>
              <a:t>What prescription against worry does Paul give to the believers? (</a:t>
            </a:r>
            <a:r>
              <a:rPr lang="en-US" dirty="0">
                <a:hlinkClick r:id="rId5" action="ppaction://hlinksldjump"/>
              </a:rPr>
              <a:t>Phil 4:6-7</a:t>
            </a:r>
            <a:r>
              <a:rPr lang="en-US" dirty="0"/>
              <a:t>)</a:t>
            </a:r>
          </a:p>
          <a:p>
            <a:r>
              <a:rPr lang="en-US" dirty="0"/>
              <a:t>What appeal does Paul make for the kinds of things Christians should think about? (</a:t>
            </a:r>
            <a:r>
              <a:rPr lang="en-US" dirty="0">
                <a:hlinkClick r:id="rId6" action="ppaction://hlinksldjump"/>
              </a:rPr>
              <a:t>Phil 4:8-9</a:t>
            </a:r>
            <a:r>
              <a:rPr lang="en-US" dirty="0"/>
              <a:t>)</a:t>
            </a:r>
          </a:p>
          <a:p>
            <a:endParaRPr lang="en-US" dirty="0"/>
          </a:p>
        </p:txBody>
      </p:sp>
    </p:spTree>
    <p:extLst>
      <p:ext uri="{BB962C8B-B14F-4D97-AF65-F5344CB8AC3E}">
        <p14:creationId xmlns:p14="http://schemas.microsoft.com/office/powerpoint/2010/main" val="1445418698"/>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Contentment</a:t>
            </a:r>
          </a:p>
        </p:txBody>
      </p:sp>
      <p:sp>
        <p:nvSpPr>
          <p:cNvPr id="3" name="Content Placeholder 2"/>
          <p:cNvSpPr>
            <a:spLocks noGrp="1"/>
          </p:cNvSpPr>
          <p:nvPr>
            <p:ph idx="1"/>
          </p:nvPr>
        </p:nvSpPr>
        <p:spPr/>
        <p:txBody>
          <a:bodyPr>
            <a:normAutofit/>
          </a:bodyPr>
          <a:lstStyle/>
          <a:p>
            <a:r>
              <a:rPr lang="en-US" altLang="en-US" dirty="0"/>
              <a:t>How does Paul describe his contentment in His relationship with Jesus? (</a:t>
            </a:r>
            <a:r>
              <a:rPr lang="en-US" altLang="en-US" dirty="0">
                <a:hlinkClick r:id="rId4" action="ppaction://hlinksldjump"/>
              </a:rPr>
              <a:t>Phil 4:11-13</a:t>
            </a:r>
            <a:r>
              <a:rPr lang="en-US" altLang="en-US" dirty="0"/>
              <a:t>)</a:t>
            </a:r>
          </a:p>
          <a:p>
            <a:r>
              <a:rPr lang="en-US" altLang="en-US" dirty="0"/>
              <a:t>How does Paul assure the Philippians that their needs will also be met? (</a:t>
            </a:r>
            <a:r>
              <a:rPr lang="en-US" altLang="en-US" dirty="0">
                <a:hlinkClick r:id="rId5" action="ppaction://hlinksldjump"/>
              </a:rPr>
              <a:t>Phil 4:18-19</a:t>
            </a:r>
            <a:r>
              <a:rPr lang="en-US" altLang="en-US" dirty="0"/>
              <a:t>)</a:t>
            </a:r>
          </a:p>
        </p:txBody>
      </p:sp>
    </p:spTree>
    <p:extLst>
      <p:ext uri="{BB962C8B-B14F-4D97-AF65-F5344CB8AC3E}">
        <p14:creationId xmlns:p14="http://schemas.microsoft.com/office/powerpoint/2010/main" val="3091843596"/>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505200" y="1676400"/>
            <a:ext cx="5562600" cy="5029200"/>
          </a:xfrm>
        </p:spPr>
        <p:txBody>
          <a:bodyPr>
            <a:normAutofit fontScale="70000" lnSpcReduction="20000"/>
          </a:bodyPr>
          <a:lstStyle/>
          <a:p>
            <a:r>
              <a:rPr lang="en-US" dirty="0">
                <a:effectLst>
                  <a:outerShdw blurRad="38100" dist="38100" dir="2700000" algn="tl">
                    <a:srgbClr val="000000">
                      <a:alpha val="43137"/>
                    </a:srgbClr>
                  </a:outerShdw>
                </a:effectLst>
              </a:rPr>
              <a:t>Paul appealed to the Philippians to follow his example while doing his best to follow the example of Christ.</a:t>
            </a:r>
          </a:p>
          <a:p>
            <a:r>
              <a:rPr lang="en-US" dirty="0">
                <a:effectLst>
                  <a:outerShdw blurRad="38100" dist="38100" dir="2700000" algn="tl">
                    <a:srgbClr val="000000">
                      <a:alpha val="43137"/>
                    </a:srgbClr>
                  </a:outerShdw>
                </a:effectLst>
              </a:rPr>
              <a:t>He warned them against false teachers, this time the antinomians that ignored the law rather than the legalists that taught salvation by it.</a:t>
            </a:r>
          </a:p>
          <a:p>
            <a:r>
              <a:rPr lang="en-US" dirty="0">
                <a:effectLst>
                  <a:outerShdw blurRad="38100" dist="38100" dir="2700000" algn="tl">
                    <a:srgbClr val="000000">
                      <a:alpha val="43137"/>
                    </a:srgbClr>
                  </a:outerShdw>
                </a:effectLst>
              </a:rPr>
              <a:t>He pointed believers to their citizenship in heaven as of surpassing value, and reminded us of the change that is coming for these vile bodies when Jesus returns.</a:t>
            </a:r>
          </a:p>
          <a:p>
            <a:r>
              <a:rPr lang="en-US" dirty="0">
                <a:effectLst>
                  <a:outerShdw blurRad="38100" dist="38100" dir="2700000" algn="tl">
                    <a:srgbClr val="000000">
                      <a:alpha val="43137"/>
                    </a:srgbClr>
                  </a:outerShdw>
                </a:effectLst>
              </a:rPr>
              <a:t>In the resurrection we will have glorious bodies like Jesus in His resurrection with a spiritual dimension that Paul refers to as a spiritual body rather than a natural body.</a:t>
            </a:r>
          </a:p>
          <a:p>
            <a:r>
              <a:rPr lang="en-US" dirty="0">
                <a:effectLst>
                  <a:outerShdw blurRad="38100" dist="38100" dir="2700000" algn="tl">
                    <a:srgbClr val="000000">
                      <a:alpha val="43137"/>
                    </a:srgbClr>
                  </a:outerShdw>
                </a:effectLst>
              </a:rPr>
              <a:t>Perhaps this change gives us access to the spiritual realm  </a:t>
            </a: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eaLnBrk="1" hangingPunct="1">
              <a:defRPr/>
            </a:pPr>
            <a:r>
              <a:rPr lang="en-US" altLang="en-US" dirty="0"/>
              <a:t>After a call for unity, Paul appeals for the Philippians to rejoice in the Lord always.</a:t>
            </a:r>
          </a:p>
          <a:p>
            <a:pPr eaLnBrk="1" hangingPunct="1">
              <a:defRPr/>
            </a:pPr>
            <a:r>
              <a:rPr lang="en-US" altLang="en-US" dirty="0"/>
              <a:t>While there are times in our lives (and in the life of Jesus) when mourning is appropriate, we can always look to the future confident that we will rejoice when His promises are fulfilled.</a:t>
            </a:r>
          </a:p>
          <a:p>
            <a:pPr eaLnBrk="1" hangingPunct="1">
              <a:defRPr/>
            </a:pPr>
            <a:r>
              <a:rPr lang="en-US" altLang="en-US" dirty="0"/>
              <a:t>Paul also appeals to us not to worry about anything but pray about everything.  As we bring our requests to God with thanksgiving, we can claim the promise that He will give us a peace that transcends our understanding.</a:t>
            </a:r>
          </a:p>
          <a:p>
            <a:pPr eaLnBrk="1" hangingPunct="1">
              <a:defRPr/>
            </a:pPr>
            <a:r>
              <a:rPr lang="en-US" altLang="en-US" dirty="0"/>
              <a:t>We can be confident that God works in all things for the good of those who love Him.</a:t>
            </a:r>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marL="274320" indent="-274320"/>
            <a:r>
              <a:rPr lang="en-US" dirty="0"/>
              <a:t>Paul lists six virtues that Christians should think about and aim their lives toward: Things that are true, honorable, just, pure, acceptable, and commendable.  </a:t>
            </a:r>
          </a:p>
          <a:p>
            <a:pPr marL="274320" indent="-274320"/>
            <a:r>
              <a:rPr lang="en-US" dirty="0"/>
              <a:t>From a divine perspective, these virtues are achievable only in a saving relationship with Jesus Christ.</a:t>
            </a:r>
          </a:p>
          <a:p>
            <a:pPr marL="274320" indent="-274320"/>
            <a:r>
              <a:rPr lang="en-US" dirty="0"/>
              <a:t>Paul goes on to explain that he is content in every circumstance in life whether he has much or little.  </a:t>
            </a:r>
          </a:p>
          <a:p>
            <a:pPr marL="274320" indent="-274320"/>
            <a:r>
              <a:rPr lang="en-US" dirty="0"/>
              <a:t>Knowing that God will supply all his need, he can endure whatever test the Lord allows by the strength Christ gives him.</a:t>
            </a:r>
          </a:p>
          <a:p>
            <a:pPr marL="274320" indent="-274320"/>
            <a:r>
              <a:rPr lang="en-US" dirty="0"/>
              <a:t>Will you obey the appeal of our Lord this week to Seek first the kingdom of God and His righteousness, confident that all the promises of God are “yes” in Christ?</a:t>
            </a:r>
          </a:p>
          <a:p>
            <a:pPr marL="274320" indent="-274320"/>
            <a:endParaRPr lang="en-US" dirty="0"/>
          </a:p>
          <a:p>
            <a:pPr marL="274320" indent="-274320"/>
            <a:endParaRPr lang="en-US" dirty="0"/>
          </a:p>
          <a:p>
            <a:pPr marL="274320" indent="-274320"/>
            <a:endParaRPr lang="en-US" dirty="0"/>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1395738</TotalTime>
  <Words>4995</Words>
  <Application>Microsoft Office PowerPoint</Application>
  <PresentationFormat>On-screen Show (4:3)</PresentationFormat>
  <Paragraphs>314</Paragraphs>
  <Slides>18</Slides>
  <Notes>17</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18</vt:i4>
      </vt:variant>
    </vt:vector>
  </HeadingPairs>
  <TitlesOfParts>
    <vt:vector size="27" baseType="lpstr">
      <vt:lpstr>Arial</vt:lpstr>
      <vt:lpstr>Arial Rounded MT Bold</vt:lpstr>
      <vt:lpstr>Calibri</vt:lpstr>
      <vt:lpstr>Roboto</vt:lpstr>
      <vt:lpstr>2_Default Design</vt:lpstr>
      <vt:lpstr>Default Design</vt:lpstr>
      <vt:lpstr>3_Default Design</vt:lpstr>
      <vt:lpstr>4_Default Design</vt:lpstr>
      <vt:lpstr>1_Default Design</vt:lpstr>
      <vt:lpstr>Uniting Heaven and Earth: Christ in Philippians and Colossians</vt:lpstr>
      <vt:lpstr>Memory Text Philippians 4:6 NKJV</vt:lpstr>
      <vt:lpstr>Overview</vt:lpstr>
      <vt:lpstr>True Citizenship</vt:lpstr>
      <vt:lpstr>Right Living</vt:lpstr>
      <vt:lpstr>Finding Contentment</vt:lpstr>
      <vt:lpstr>Summary</vt:lpstr>
      <vt:lpstr>Summary</vt:lpstr>
      <vt:lpstr>Summary</vt:lpstr>
      <vt:lpstr>PowerPoint Presentation</vt:lpstr>
      <vt:lpstr>Philippians 3:17-19 ESV</vt:lpstr>
      <vt:lpstr>Philippians 3:20-21 ESV</vt:lpstr>
      <vt:lpstr>Philippians 4:4-5 ESV</vt:lpstr>
      <vt:lpstr>Philippians 4:6-7 NLT</vt:lpstr>
      <vt:lpstr>Philippians 4:8-9 ESV</vt:lpstr>
      <vt:lpstr>Philippians 4:11-13 ESV</vt:lpstr>
      <vt:lpstr>Philippians 4:18-19 NIV</vt:lpstr>
      <vt:lpstr>Outline of Philippians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7: A Hevenly Citizenship</dc:title>
  <dc:subject>Uniting Heaven and Earth: Christ in Philippians and Colossians</dc:subject>
  <dc:creator>Kenneth J. McNulty</dc:creator>
  <cp:lastModifiedBy>Kenneth McNulty</cp:lastModifiedBy>
  <cp:revision>23421</cp:revision>
  <cp:lastPrinted>2016-06-03T16:02:10Z</cp:lastPrinted>
  <dcterms:created xsi:type="dcterms:W3CDTF">2005-09-30T23:50:48Z</dcterms:created>
  <dcterms:modified xsi:type="dcterms:W3CDTF">2026-02-14T02:01:23Z</dcterms:modified>
  <cp:category>Bible Book</cp:category>
</cp:coreProperties>
</file>