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5"/>
  </p:notesMasterIdLst>
  <p:handoutMasterIdLst>
    <p:handoutMasterId r:id="rId26"/>
  </p:handoutMasterIdLst>
  <p:sldIdLst>
    <p:sldId id="3170" r:id="rId6"/>
    <p:sldId id="2375" r:id="rId7"/>
    <p:sldId id="3171" r:id="rId8"/>
    <p:sldId id="2376" r:id="rId9"/>
    <p:sldId id="2250" r:id="rId10"/>
    <p:sldId id="1100" r:id="rId11"/>
    <p:sldId id="3159" r:id="rId12"/>
    <p:sldId id="3160" r:id="rId13"/>
    <p:sldId id="3176" r:id="rId14"/>
    <p:sldId id="3118" r:id="rId15"/>
    <p:sldId id="2289" r:id="rId16"/>
    <p:sldId id="2366" r:id="rId17"/>
    <p:sldId id="3186" r:id="rId18"/>
    <p:sldId id="1853" r:id="rId19"/>
    <p:sldId id="3187" r:id="rId20"/>
    <p:sldId id="2880" r:id="rId21"/>
    <p:sldId id="1216" r:id="rId22"/>
    <p:sldId id="3188" r:id="rId23"/>
    <p:sldId id="3185"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2/6/2026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For what does Paul first appeal in this passage?</a:t>
            </a:r>
          </a:p>
          <a:p>
            <a:pPr marL="274320" indent="-274320"/>
            <a:r>
              <a:rPr lang="en-US" sz="1000" b="0" i="0" dirty="0"/>
              <a:t>1.  He calls them to rejoice in the Lord.</a:t>
            </a:r>
          </a:p>
          <a:p>
            <a:pPr marL="274320" indent="-274320"/>
            <a:r>
              <a:rPr lang="en-US" sz="1000" b="0" i="0" dirty="0"/>
              <a:t>2.  We think of Joy as one facet of the fruit of the Spirit.</a:t>
            </a:r>
          </a:p>
          <a:p>
            <a:pPr marL="274320" indent="-274320"/>
            <a:r>
              <a:rPr lang="en-US" sz="1000" b="0" i="0" dirty="0"/>
              <a:t>3.  And rejoicing in the Lord is evidence of the presence of the Spirit in the hearts of the believers.</a:t>
            </a:r>
          </a:p>
          <a:p>
            <a:pPr marL="274320" indent="-274320"/>
            <a:r>
              <a:rPr lang="en-US" sz="1000" b="0" i="0" dirty="0"/>
              <a:t>4.  The Holy Spirit brings unity as He impresses us with the truth and convicts us of sin.</a:t>
            </a:r>
          </a:p>
          <a:p>
            <a:pPr marL="274320" indent="-274320"/>
            <a:r>
              <a:rPr lang="en-US" sz="1000" b="0" i="0" dirty="0"/>
              <a:t>5.  Jesus said:</a:t>
            </a:r>
          </a:p>
          <a:p>
            <a:pPr marL="274320" indent="-274320"/>
            <a:r>
              <a:rPr lang="en-US" b="1" dirty="0"/>
              <a:t>John 16:13 NKJV </a:t>
            </a:r>
            <a:r>
              <a:rPr lang="en-US" b="0" dirty="0"/>
              <a:t>- "However, when He, the Spirit of truth, has come, He will guide you into all truth; </a:t>
            </a:r>
          </a:p>
          <a:p>
            <a:pPr marL="274320" indent="-274320"/>
            <a:r>
              <a:rPr lang="en-US" b="0" dirty="0"/>
              <a:t>6.  When the church is the temple of the Holy Spirit, we are unified in our understanding of the truth as it is in Jesus.</a:t>
            </a:r>
          </a:p>
          <a:p>
            <a:pPr marL="274320" indent="-274320"/>
            <a:r>
              <a:rPr lang="en-US" b="0" dirty="0"/>
              <a:t>7.  We are unified on the gospel and the fundamentals of the apostolic faith.</a:t>
            </a:r>
          </a:p>
          <a:p>
            <a:pPr marL="274320" indent="-274320"/>
            <a:r>
              <a:rPr lang="en-US" b="0" dirty="0"/>
              <a:t>8.  A unified church is a joyful church that can rejoice in the Lord.</a:t>
            </a:r>
          </a:p>
          <a:p>
            <a:pPr marL="274320" indent="-274320"/>
            <a:endParaRPr lang="en-US" b="0" dirty="0"/>
          </a:p>
          <a:p>
            <a:pPr marL="274320" indent="-274320"/>
            <a:r>
              <a:rPr lang="en-US" b="1" dirty="0"/>
              <a:t>Q2: What do you think  Paul may be referring to when he says he is writing the same things to them again?</a:t>
            </a:r>
          </a:p>
          <a:p>
            <a:pPr marL="274320" indent="-274320"/>
            <a:r>
              <a:rPr lang="en-US" b="0" dirty="0"/>
              <a:t>1.  This probably doesn’t refer to a previous letter.</a:t>
            </a:r>
          </a:p>
          <a:p>
            <a:pPr marL="274320" indent="-274320"/>
            <a:r>
              <a:rPr lang="en-US" b="0" dirty="0"/>
              <a:t>2.  More likely it is referring to the same things he taught them when he was there in person to establish the church.</a:t>
            </a:r>
          </a:p>
          <a:p>
            <a:pPr marL="274320" indent="-274320"/>
            <a:r>
              <a:rPr lang="en-US" b="0" dirty="0"/>
              <a:t>3.  In the following verses he is warning them about false teacher, the Judaizers that continually followed Paul and tried to pervert the gospel.</a:t>
            </a:r>
          </a:p>
          <a:p>
            <a:pPr marL="274320" indent="-274320"/>
            <a:r>
              <a:rPr lang="en-US" b="0" dirty="0"/>
              <a:t>4.  It was a common theme in Paul’s writing, and no doubt in his preaching, to warn against the false teachers.</a:t>
            </a:r>
          </a:p>
          <a:p>
            <a:pPr marL="274320" indent="-274320"/>
            <a:r>
              <a:rPr lang="en-US" b="0" dirty="0"/>
              <a:t>5.  So Paul doesn’t mind repeating himself in these warnings, and it is to safeguard them from being led astray by false teachers.</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Who do you think Paul has in mind here as false teachers?</a:t>
            </a:r>
          </a:p>
          <a:p>
            <a:pPr marL="274320" indent="-274320"/>
            <a:r>
              <a:rPr lang="en-US" sz="1000" b="0" i="0" dirty="0"/>
              <a:t>1.  He calls them dogs, evil workers, and the mutilation!</a:t>
            </a:r>
          </a:p>
          <a:p>
            <a:pPr marL="274320" indent="-274320"/>
            <a:r>
              <a:rPr lang="en-US" sz="1000" b="0" i="0" dirty="0"/>
              <a:t>2.  His mention of circumcision in the very next verse indicates that this was the focus of these false teachers.</a:t>
            </a:r>
          </a:p>
          <a:p>
            <a:pPr marL="274320" indent="-274320"/>
            <a:r>
              <a:rPr lang="en-US" sz="1000" b="0" i="0" dirty="0"/>
              <a:t>3.  These were Jews that were teaching that faith in Christ was not enough.</a:t>
            </a:r>
          </a:p>
          <a:p>
            <a:pPr marL="274320" indent="-274320"/>
            <a:r>
              <a:rPr lang="en-US" sz="1000" b="0" i="0" dirty="0"/>
              <a:t>4.  To be a Christian you had to become a Jewish proselyte first and be circumcised.</a:t>
            </a:r>
          </a:p>
          <a:p>
            <a:pPr marL="274320" indent="-274320"/>
            <a:r>
              <a:rPr lang="en-US" b="0" dirty="0"/>
              <a:t>5.  This was a major problem in the early church, and it seems that these Judaizers followed Paul wherever he went.</a:t>
            </a:r>
          </a:p>
          <a:p>
            <a:pPr marL="274320" indent="-274320"/>
            <a:r>
              <a:rPr lang="en-US" b="0" dirty="0"/>
              <a:t>6.  The whole book of Galatians was written to combat these false teachers.</a:t>
            </a:r>
          </a:p>
          <a:p>
            <a:pPr marL="274320" indent="-274320"/>
            <a:r>
              <a:rPr lang="en-US" b="0" dirty="0"/>
              <a:t>7.  This was the major subject at the Jerusalem council in Acts 15:</a:t>
            </a:r>
          </a:p>
          <a:p>
            <a:pPr marL="274320" indent="-274320"/>
            <a:r>
              <a:rPr lang="en-US" b="1" dirty="0"/>
              <a:t>Acts 15:1 NKJV </a:t>
            </a:r>
            <a:r>
              <a:rPr lang="en-US" b="0" dirty="0"/>
              <a:t>- And certain men came down from Judea and taught the brethren, "Unless you are circumcised according to the custom of Moses, you cannot be saved." </a:t>
            </a:r>
          </a:p>
          <a:p>
            <a:pPr marL="274320" indent="-274320"/>
            <a:r>
              <a:rPr lang="en-US" b="0" dirty="0"/>
              <a:t>8.  And, of course, the Jerusalem council agreed with Peter and Paul that the church should not require circumcision or other Jewish customs for salvation.</a:t>
            </a:r>
          </a:p>
          <a:p>
            <a:pPr marL="274320" indent="-274320"/>
            <a:r>
              <a:rPr lang="en-US" b="0" dirty="0"/>
              <a:t>9.  The apostolic gospel was salvation by grace alone through faith alone in Christ alone, nothing else being necessary.</a:t>
            </a:r>
          </a:p>
          <a:p>
            <a:pPr marL="274320" indent="-274320"/>
            <a:r>
              <a:rPr lang="en-US" b="0" dirty="0"/>
              <a:t>10. So Paul warns them against dogs, referring to the false teachers as unclean animals that would attack whatever was defenseless.</a:t>
            </a:r>
          </a:p>
          <a:p>
            <a:pPr marL="274320" indent="-274320"/>
            <a:r>
              <a:rPr lang="en-US" b="0" dirty="0"/>
              <a:t>11. He warns them against evil workers, implying that the false teachers were focused on works rather than faith.</a:t>
            </a:r>
          </a:p>
          <a:p>
            <a:pPr marL="274320" indent="-274320"/>
            <a:r>
              <a:rPr lang="en-US" b="0" dirty="0"/>
              <a:t>12. And he warns them against “the mutilation” rather than their common title, “the circumcision.”</a:t>
            </a:r>
          </a:p>
          <a:p>
            <a:pPr marL="274320" indent="-274320"/>
            <a:endParaRPr lang="en-US" b="0" dirty="0"/>
          </a:p>
          <a:p>
            <a:pPr marL="274320" indent="-274320"/>
            <a:r>
              <a:rPr lang="en-US" b="1" dirty="0"/>
              <a:t>Q2:  In what sense does he refer in verse three to the Christians as “the circumcision?”</a:t>
            </a:r>
          </a:p>
          <a:p>
            <a:pPr marL="274320" indent="-274320"/>
            <a:r>
              <a:rPr lang="en-US" b="0" dirty="0"/>
              <a:t> 1.  For Paul, true circumcision is not of the flesh but of the heart and of the spirit.</a:t>
            </a:r>
          </a:p>
          <a:p>
            <a:pPr marL="274320" indent="-274320"/>
            <a:r>
              <a:rPr lang="en-US" b="0" dirty="0"/>
              <a:t>2.  Paul writes this to the Romans:</a:t>
            </a:r>
          </a:p>
          <a:p>
            <a:pPr marL="274320" indent="-274320"/>
            <a:r>
              <a:rPr lang="en-US" b="1" dirty="0"/>
              <a:t>Romans 2:28-29 ESV</a:t>
            </a:r>
            <a:r>
              <a:rPr lang="en-US" b="0" dirty="0"/>
              <a:t> -  For no one is a Jew who is merely one outwardly, nor is circumcision outward and physical. </a:t>
            </a:r>
            <a:r>
              <a:rPr lang="en-US" b="0" baseline="30000" dirty="0"/>
              <a:t>29</a:t>
            </a:r>
            <a:r>
              <a:rPr lang="en-US" b="0" dirty="0"/>
              <a:t> But a Jew is one inwardly, and circumcision is a matter of the heart, by the Spirit, not by the letter. His praise is not from man but from God.</a:t>
            </a:r>
          </a:p>
          <a:p>
            <a:pPr marL="274320" indent="-274320"/>
            <a:r>
              <a:rPr lang="en-US" b="0" dirty="0"/>
              <a:t>3.  Being circumcised of heart means to remove our stubborn resistance to God.</a:t>
            </a:r>
          </a:p>
          <a:p>
            <a:pPr marL="274320" indent="-274320"/>
            <a:r>
              <a:rPr lang="en-US" sz="1200" b="0" i="0" kern="1200" dirty="0">
                <a:solidFill>
                  <a:schemeClr val="tx1"/>
                </a:solidFill>
                <a:effectLst/>
                <a:latin typeface="+mn-lt"/>
                <a:ea typeface="+mn-ea"/>
                <a:cs typeface="+mn-cs"/>
              </a:rPr>
              <a:t>4.  It produces an inner change where a person’s hard, stubborn, sinful attitudes are cut away so they can love, trust, and obey God sincerely from within.</a:t>
            </a:r>
            <a:r>
              <a:rPr lang="en-US" b="0" dirty="0"/>
              <a:t> </a:t>
            </a:r>
          </a:p>
          <a:p>
            <a:pPr marL="274320" indent="-274320"/>
            <a:r>
              <a:rPr lang="en-US" b="0" dirty="0"/>
              <a:t>5.  It is what we today call being born again, or being born of the Spirit.</a:t>
            </a:r>
          </a:p>
          <a:p>
            <a:pPr marL="274320" indent="-274320"/>
            <a:r>
              <a:rPr lang="en-US" b="0" dirty="0"/>
              <a:t>6.  It is a result of trusting Christ and being justified and filled with the Holy Spirit.</a:t>
            </a:r>
          </a:p>
          <a:p>
            <a:pPr marL="274320" indent="-274320"/>
            <a:r>
              <a:rPr lang="en-US" b="0" dirty="0"/>
              <a:t>7.  Circumcision of the heart is the work of the Holy Spirit.</a:t>
            </a:r>
          </a:p>
          <a:p>
            <a:pPr marL="274320" indent="-274320"/>
            <a:r>
              <a:rPr lang="en-US" b="0" dirty="0"/>
              <a:t>8.  So in verse 3, those who are circumcised of heart worship God in the Spirit, rejoice in their salvation in Christ Jesus, and put their confidence in the work of the Spirit in their lives, not in some outward change in their flesh.</a:t>
            </a:r>
          </a:p>
          <a:p>
            <a:pPr marL="274320" indent="-274320"/>
            <a:r>
              <a:rPr lang="en-US" b="0" dirty="0"/>
              <a:t>9.  Contrary to circumcision of the flesh, circumcision of the heart applies both to men and to women.</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Paul compare himself to the ideal that Jewish tradition would hold up as a man worthy of salvation?</a:t>
            </a:r>
          </a:p>
          <a:p>
            <a:pPr marL="274320" indent="-274320"/>
            <a:r>
              <a:rPr lang="en-US" dirty="0"/>
              <a:t>1.  He had all the credentials of the ideal Jew.</a:t>
            </a:r>
          </a:p>
          <a:p>
            <a:pPr marL="274320" indent="-274320"/>
            <a:r>
              <a:rPr lang="en-US" dirty="0"/>
              <a:t>2.  If anyone could brag about his standing as an ideal religious Jew, it was Paul.</a:t>
            </a:r>
          </a:p>
          <a:p>
            <a:pPr marL="274320" indent="-274320"/>
            <a:r>
              <a:rPr lang="en-US" dirty="0"/>
              <a:t>3.  He had all the qualifications.</a:t>
            </a:r>
          </a:p>
          <a:p>
            <a:pPr marL="274320" indent="-274320"/>
            <a:r>
              <a:rPr lang="en-US" dirty="0"/>
              <a:t>4.  Full blooded Hebrew, a Jew of the tribe of Benjamin, a Pharisee, a persecutor of those who dared depart from Jewish tradition.</a:t>
            </a:r>
          </a:p>
          <a:p>
            <a:pPr marL="274320" indent="-274320"/>
            <a:r>
              <a:rPr lang="en-US" dirty="0"/>
              <a:t>5.  Blameless in his appearance to himself and fellow Jews at keeping the laws and traditions in the prescribed way.</a:t>
            </a:r>
          </a:p>
          <a:p>
            <a:pPr marL="274320" indent="-274320"/>
            <a:r>
              <a:rPr lang="en-US" dirty="0"/>
              <a:t>6.  If anyone had reason to trust the flesh for acceptance with God it was him.</a:t>
            </a:r>
          </a:p>
          <a:p>
            <a:pPr marL="274320" indent="-274320"/>
            <a:r>
              <a:rPr lang="en-US" dirty="0"/>
              <a:t>7.  Here Paul sets the stage for a rude awakening as to his true condition before a holy God.</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Once Paul met Christ, how does he value his Jewish qualifications as one worthy of acceptance with God?</a:t>
            </a:r>
          </a:p>
          <a:p>
            <a:pPr marL="274320" indent="-274320" eaLnBrk="1" hangingPunct="1">
              <a:lnSpc>
                <a:spcPct val="80000"/>
              </a:lnSpc>
              <a:defRPr/>
            </a:pPr>
            <a:r>
              <a:rPr lang="en-US" sz="1200" b="0" i="0" kern="1200" baseline="0" dirty="0">
                <a:solidFill>
                  <a:schemeClr val="tx1"/>
                </a:solidFill>
                <a:effectLst/>
                <a:latin typeface="+mn-lt"/>
                <a:ea typeface="+mn-ea"/>
                <a:cs typeface="+mn-cs"/>
              </a:rPr>
              <a:t>1.  Whatever gain he had because of his Jewish heritage, because of his education under the great Rabbi Gamaliel, because of his position in Jewish society as a Pharisee, because of his zealous persecution of “heretics,” because of his fastidious keeping of the laws and traditions of the Jews…</a:t>
            </a:r>
          </a:p>
          <a:p>
            <a:pPr marL="274320" indent="-274320" eaLnBrk="1" hangingPunct="1">
              <a:lnSpc>
                <a:spcPct val="80000"/>
              </a:lnSpc>
              <a:defRPr/>
            </a:pPr>
            <a:r>
              <a:rPr lang="en-US" sz="1200" b="0" i="0" kern="1200" baseline="0" dirty="0">
                <a:solidFill>
                  <a:schemeClr val="tx1"/>
                </a:solidFill>
                <a:effectLst/>
                <a:latin typeface="+mn-lt"/>
                <a:ea typeface="+mn-ea"/>
                <a:cs typeface="+mn-cs"/>
              </a:rPr>
              <a:t>2.  He considered it all a loss.  </a:t>
            </a:r>
          </a:p>
          <a:p>
            <a:pPr marL="274320" indent="-274320" eaLnBrk="1" hangingPunct="1">
              <a:lnSpc>
                <a:spcPct val="80000"/>
              </a:lnSpc>
              <a:defRPr/>
            </a:pPr>
            <a:r>
              <a:rPr lang="en-US" sz="1200" b="0" i="0" kern="1200" baseline="0" dirty="0">
                <a:solidFill>
                  <a:schemeClr val="tx1"/>
                </a:solidFill>
                <a:effectLst/>
                <a:latin typeface="+mn-lt"/>
                <a:ea typeface="+mn-ea"/>
                <a:cs typeface="+mn-cs"/>
              </a:rPr>
              <a:t>3.  It not only became worthless in procuring acceptance with God, it became a hindrance.</a:t>
            </a:r>
          </a:p>
          <a:p>
            <a:pPr marL="274320" indent="-274320" eaLnBrk="1" hangingPunct="1">
              <a:lnSpc>
                <a:spcPct val="80000"/>
              </a:lnSpc>
              <a:defRPr/>
            </a:pPr>
            <a:r>
              <a:rPr lang="en-US" sz="1200" b="0" i="0" kern="1200" baseline="0" dirty="0">
                <a:solidFill>
                  <a:schemeClr val="tx1"/>
                </a:solidFill>
                <a:effectLst/>
                <a:latin typeface="+mn-lt"/>
                <a:ea typeface="+mn-ea"/>
                <a:cs typeface="+mn-cs"/>
              </a:rPr>
              <a:t>4.  His religious fervor blinded him to his need for Christ.</a:t>
            </a:r>
          </a:p>
          <a:p>
            <a:pPr marL="274320" indent="-274320" eaLnBrk="1" hangingPunct="1">
              <a:lnSpc>
                <a:spcPct val="80000"/>
              </a:lnSpc>
              <a:defRPr/>
            </a:pPr>
            <a:r>
              <a:rPr lang="en-US" sz="1200" b="0" i="0" kern="1200" baseline="0" dirty="0">
                <a:solidFill>
                  <a:schemeClr val="tx1"/>
                </a:solidFill>
                <a:effectLst/>
                <a:latin typeface="+mn-lt"/>
                <a:ea typeface="+mn-ea"/>
                <a:cs typeface="+mn-cs"/>
              </a:rPr>
              <a:t>5.  He thought he was fighting for God; in fact, he was fighting against Him.</a:t>
            </a:r>
          </a:p>
          <a:p>
            <a:pPr marL="274320" indent="-274320" eaLnBrk="1" hangingPunct="1">
              <a:lnSpc>
                <a:spcPct val="80000"/>
              </a:lnSpc>
              <a:defRPr/>
            </a:pPr>
            <a:r>
              <a:rPr lang="en-US" sz="1200" b="0" i="0" kern="1200" baseline="0" dirty="0">
                <a:solidFill>
                  <a:schemeClr val="tx1"/>
                </a:solidFill>
                <a:effectLst/>
                <a:latin typeface="+mn-lt"/>
                <a:ea typeface="+mn-ea"/>
                <a:cs typeface="+mn-cs"/>
              </a:rPr>
              <a:t>6.  He was trusting in his own righteousness for acceptance with God.</a:t>
            </a:r>
          </a:p>
          <a:p>
            <a:pPr marL="274320" indent="-274320" eaLnBrk="1" hangingPunct="1">
              <a:lnSpc>
                <a:spcPct val="80000"/>
              </a:lnSpc>
              <a:defRPr/>
            </a:pPr>
            <a:r>
              <a:rPr lang="en-US" sz="1200" b="0" i="0" kern="1200" baseline="0" dirty="0">
                <a:solidFill>
                  <a:schemeClr val="tx1"/>
                </a:solidFill>
                <a:effectLst/>
                <a:latin typeface="+mn-lt"/>
                <a:ea typeface="+mn-ea"/>
                <a:cs typeface="+mn-cs"/>
              </a:rPr>
              <a:t>7.  In fact, his own righteousness was still filthy rags.</a:t>
            </a:r>
          </a:p>
          <a:p>
            <a:pPr marL="274320" indent="-274320" eaLnBrk="1" hangingPunct="1">
              <a:lnSpc>
                <a:spcPct val="80000"/>
              </a:lnSpc>
              <a:defRPr/>
            </a:pPr>
            <a:r>
              <a:rPr lang="en-US" sz="1200" b="0" i="0" kern="1200" baseline="0" dirty="0">
                <a:solidFill>
                  <a:schemeClr val="tx1"/>
                </a:solidFill>
                <a:effectLst/>
                <a:latin typeface="+mn-lt"/>
                <a:ea typeface="+mn-ea"/>
                <a:cs typeface="+mn-cs"/>
              </a:rPr>
              <a:t>8.  Works of the law cannot forgive our sins; only the blood of Jesus can do that.</a:t>
            </a:r>
          </a:p>
          <a:p>
            <a:pPr marL="274320" indent="-274320" eaLnBrk="1" hangingPunct="1">
              <a:lnSpc>
                <a:spcPct val="80000"/>
              </a:lnSpc>
              <a:defRPr/>
            </a:pPr>
            <a:endParaRPr lang="en-US" sz="1200" b="0" i="0" kern="1200" baseline="0" dirty="0">
              <a:solidFill>
                <a:schemeClr val="tx1"/>
              </a:solidFill>
              <a:effectLst/>
              <a:latin typeface="+mn-lt"/>
              <a:ea typeface="+mn-ea"/>
              <a:cs typeface="+mn-cs"/>
            </a:endParaRPr>
          </a:p>
          <a:p>
            <a:pPr marL="274320" indent="-274320" eaLnBrk="1" hangingPunct="1">
              <a:lnSpc>
                <a:spcPct val="80000"/>
              </a:lnSpc>
              <a:defRPr/>
            </a:pPr>
            <a:r>
              <a:rPr lang="en-US" sz="1200" b="1" i="0" kern="1200" baseline="0" dirty="0">
                <a:solidFill>
                  <a:schemeClr val="tx1"/>
                </a:solidFill>
                <a:effectLst/>
                <a:latin typeface="+mn-lt"/>
                <a:ea typeface="+mn-ea"/>
                <a:cs typeface="+mn-cs"/>
              </a:rPr>
              <a:t>Q2: To what does he compare all the things he was trusting in for salvation?</a:t>
            </a:r>
          </a:p>
          <a:p>
            <a:pPr marL="274320" indent="-274320" eaLnBrk="1" hangingPunct="1">
              <a:lnSpc>
                <a:spcPct val="80000"/>
              </a:lnSpc>
              <a:defRPr/>
            </a:pPr>
            <a:r>
              <a:rPr lang="en-US" sz="1200" b="0" i="0" kern="1200" baseline="0" dirty="0">
                <a:solidFill>
                  <a:schemeClr val="tx1"/>
                </a:solidFill>
                <a:effectLst/>
                <a:latin typeface="+mn-lt"/>
                <a:ea typeface="+mn-ea"/>
                <a:cs typeface="+mn-cs"/>
              </a:rPr>
              <a:t>1.  He compares them to garbage in this translation.</a:t>
            </a:r>
          </a:p>
          <a:p>
            <a:pPr marL="274320" indent="-274320" eaLnBrk="1" hangingPunct="1">
              <a:lnSpc>
                <a:spcPct val="80000"/>
              </a:lnSpc>
              <a:defRPr/>
            </a:pPr>
            <a:r>
              <a:rPr lang="en-US" sz="1200" b="0" i="0" kern="1200" baseline="0" dirty="0">
                <a:solidFill>
                  <a:schemeClr val="tx1"/>
                </a:solidFill>
                <a:effectLst/>
                <a:latin typeface="+mn-lt"/>
                <a:ea typeface="+mn-ea"/>
                <a:cs typeface="+mn-cs"/>
              </a:rPr>
              <a:t>2.  In other translations, rubbish or dung, </a:t>
            </a:r>
          </a:p>
          <a:p>
            <a:pPr marL="274320" indent="-457200"/>
            <a:r>
              <a:rPr lang="en-US" sz="1200" b="0" i="0" kern="1200" baseline="0" dirty="0">
                <a:solidFill>
                  <a:schemeClr val="tx1"/>
                </a:solidFill>
                <a:effectLst/>
                <a:latin typeface="+mn-lt"/>
                <a:ea typeface="+mn-ea"/>
                <a:cs typeface="+mn-cs"/>
              </a:rPr>
              <a:t>3.  The Greek word (</a:t>
            </a:r>
            <a:r>
              <a:rPr lang="en-US" sz="1200" b="0" i="0" kern="1200" baseline="0" dirty="0" err="1">
                <a:solidFill>
                  <a:schemeClr val="tx1"/>
                </a:solidFill>
                <a:effectLst/>
                <a:latin typeface="+mn-lt"/>
                <a:ea typeface="+mn-ea"/>
                <a:cs typeface="+mn-cs"/>
              </a:rPr>
              <a:t>Skoo</a:t>
            </a:r>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ba-lon</a:t>
            </a:r>
            <a:r>
              <a:rPr lang="en-US" sz="1200" b="0" i="0" kern="1200" baseline="0" dirty="0">
                <a:solidFill>
                  <a:schemeClr val="tx1"/>
                </a:solidFill>
                <a:effectLst/>
                <a:latin typeface="+mn-lt"/>
                <a:ea typeface="+mn-ea"/>
                <a:cs typeface="+mn-cs"/>
              </a:rPr>
              <a:t>) can mean </a:t>
            </a:r>
            <a:r>
              <a:rPr lang="en-US" sz="1200" b="0" i="0" kern="1200" dirty="0">
                <a:solidFill>
                  <a:schemeClr val="tx1"/>
                </a:solidFill>
                <a:effectLst/>
                <a:latin typeface="+mn-lt"/>
                <a:ea typeface="+mn-ea"/>
                <a:cs typeface="+mn-cs"/>
              </a:rPr>
              <a:t>any refuse, such as the excrement of animals, offscourings, rubbish, dregs, things worthless and detestable,</a:t>
            </a:r>
          </a:p>
          <a:p>
            <a:pPr marL="274320" indent="-457200" eaLnBrk="1" hangingPunct="1">
              <a:lnSpc>
                <a:spcPct val="80000"/>
              </a:lnSpc>
              <a:defRPr/>
            </a:pPr>
            <a:endParaRPr lang="en-US" sz="1200" b="0" i="0" kern="1200" baseline="0" dirty="0">
              <a:solidFill>
                <a:schemeClr val="tx1"/>
              </a:solidFill>
              <a:effectLst/>
              <a:latin typeface="+mn-lt"/>
              <a:ea typeface="+mn-ea"/>
              <a:cs typeface="+mn-cs"/>
            </a:endParaRPr>
          </a:p>
          <a:p>
            <a:pPr marL="274320" indent="-457200" eaLnBrk="1" hangingPunct="1">
              <a:lnSpc>
                <a:spcPct val="80000"/>
              </a:lnSpc>
              <a:defRPr/>
            </a:pPr>
            <a:r>
              <a:rPr lang="en-US" sz="1200" b="1" i="0" kern="1200" baseline="0" dirty="0">
                <a:solidFill>
                  <a:schemeClr val="tx1"/>
                </a:solidFill>
                <a:effectLst/>
                <a:latin typeface="+mn-lt"/>
                <a:ea typeface="+mn-ea"/>
                <a:cs typeface="+mn-cs"/>
              </a:rPr>
              <a:t>Q3:  What has made all that he used to trust in so worthless?</a:t>
            </a:r>
          </a:p>
          <a:p>
            <a:pPr marL="274320" indent="-457200" eaLnBrk="1" hangingPunct="1">
              <a:lnSpc>
                <a:spcPct val="80000"/>
              </a:lnSpc>
              <a:defRPr/>
            </a:pPr>
            <a:r>
              <a:rPr lang="en-US" sz="1200" b="0" i="0" kern="1200" baseline="0" dirty="0">
                <a:solidFill>
                  <a:schemeClr val="tx1"/>
                </a:solidFill>
                <a:effectLst/>
                <a:latin typeface="+mn-lt"/>
                <a:ea typeface="+mn-ea"/>
                <a:cs typeface="+mn-cs"/>
              </a:rPr>
              <a:t>1.  He has found the pearl of great Price.</a:t>
            </a:r>
          </a:p>
          <a:p>
            <a:pPr marL="274320" indent="-457200" eaLnBrk="1" hangingPunct="1">
              <a:lnSpc>
                <a:spcPct val="80000"/>
              </a:lnSpc>
              <a:defRPr/>
            </a:pPr>
            <a:r>
              <a:rPr lang="en-US" sz="1200" b="0" i="0" kern="1200" baseline="0" dirty="0">
                <a:solidFill>
                  <a:schemeClr val="tx1"/>
                </a:solidFill>
                <a:effectLst/>
                <a:latin typeface="+mn-lt"/>
                <a:ea typeface="+mn-ea"/>
                <a:cs typeface="+mn-cs"/>
              </a:rPr>
              <a:t>2.  He has now found the surpassing worth of knowing Christ Jesus.</a:t>
            </a:r>
          </a:p>
          <a:p>
            <a:pPr marL="274320" indent="-457200" eaLnBrk="1" hangingPunct="1">
              <a:lnSpc>
                <a:spcPct val="80000"/>
              </a:lnSpc>
              <a:defRPr/>
            </a:pPr>
            <a:r>
              <a:rPr lang="en-US" sz="1200" b="0" i="0" kern="1200" baseline="0" dirty="0">
                <a:solidFill>
                  <a:schemeClr val="tx1"/>
                </a:solidFill>
                <a:effectLst/>
                <a:latin typeface="+mn-lt"/>
                <a:ea typeface="+mn-ea"/>
                <a:cs typeface="+mn-cs"/>
              </a:rPr>
              <a:t>3.  Compared to knowing Christ everything else trusted for religious gain is rubbish.</a:t>
            </a:r>
          </a:p>
          <a:p>
            <a:pPr marL="274320" indent="-457200" eaLnBrk="1" hangingPunct="1">
              <a:lnSpc>
                <a:spcPct val="80000"/>
              </a:lnSpc>
              <a:defRPr/>
            </a:pPr>
            <a:r>
              <a:rPr lang="en-US" sz="1200" b="0" i="0" kern="1200" baseline="0" dirty="0">
                <a:solidFill>
                  <a:schemeClr val="tx1"/>
                </a:solidFill>
                <a:effectLst/>
                <a:latin typeface="+mn-lt"/>
                <a:ea typeface="+mn-ea"/>
                <a:cs typeface="+mn-cs"/>
              </a:rPr>
              <a:t>4.  Everything else is useless compared to gaining Christ and the salvation He can bring.</a:t>
            </a:r>
          </a:p>
          <a:p>
            <a:pPr marL="274320" indent="-457200" eaLnBrk="1" hangingPunct="1">
              <a:lnSpc>
                <a:spcPct val="80000"/>
              </a:lnSpc>
              <a:defRPr/>
            </a:pPr>
            <a:r>
              <a:rPr lang="en-US" sz="1200" b="0" i="0" kern="1200" baseline="0" dirty="0">
                <a:solidFill>
                  <a:schemeClr val="tx1"/>
                </a:solidFill>
                <a:effectLst/>
                <a:latin typeface="+mn-lt"/>
                <a:ea typeface="+mn-ea"/>
                <a:cs typeface="+mn-cs"/>
              </a:rPr>
              <a:t>5.  Looking back, Paul admits that he has lost everything for the sake of Christ, everything that he had worked to become in the Jewish religion.</a:t>
            </a:r>
          </a:p>
          <a:p>
            <a:pPr marL="274320" indent="-457200" eaLnBrk="1" hangingPunct="1">
              <a:lnSpc>
                <a:spcPct val="80000"/>
              </a:lnSpc>
              <a:defRPr/>
            </a:pPr>
            <a:r>
              <a:rPr lang="en-US" sz="1200" b="0" i="0" kern="1200" baseline="0" dirty="0">
                <a:solidFill>
                  <a:schemeClr val="tx1"/>
                </a:solidFill>
                <a:effectLst/>
                <a:latin typeface="+mn-lt"/>
                <a:ea typeface="+mn-ea"/>
                <a:cs typeface="+mn-cs"/>
              </a:rPr>
              <a:t>6.  But compared to gaining Christ, it is all rubbish, garbage, dung.</a:t>
            </a:r>
          </a:p>
          <a:p>
            <a:pPr marL="274320" indent="-457200" eaLnBrk="1" hangingPunct="1">
              <a:lnSpc>
                <a:spcPct val="80000"/>
              </a:lnSpc>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two types of righteousness does Paul contrast here?</a:t>
            </a:r>
          </a:p>
          <a:p>
            <a:pPr marL="274320" indent="-274320"/>
            <a:r>
              <a:rPr lang="en-US" b="0" dirty="0"/>
              <a:t>1.  The first is a righteousness of his own that comes from keeping the law.</a:t>
            </a:r>
          </a:p>
          <a:p>
            <a:pPr marL="274320" indent="-274320"/>
            <a:r>
              <a:rPr lang="en-US" b="0" dirty="0"/>
              <a:t>2.  The second is a righteousness that comes from God through faith in Christ.</a:t>
            </a:r>
          </a:p>
          <a:p>
            <a:pPr marL="274320" indent="-274320"/>
            <a:endParaRPr lang="en-US" b="0" dirty="0"/>
          </a:p>
          <a:p>
            <a:pPr marL="274320" indent="-274320"/>
            <a:r>
              <a:rPr lang="en-US" b="1" dirty="0"/>
              <a:t>Q2: Which of these two is more important to the apostle Paul?</a:t>
            </a:r>
          </a:p>
          <a:p>
            <a:pPr marL="274320" indent="-274320"/>
            <a:r>
              <a:rPr lang="en-US" b="0" dirty="0"/>
              <a:t>1.  The second; the righteousness that comes from God by faith.</a:t>
            </a:r>
          </a:p>
          <a:p>
            <a:pPr marL="274320" indent="-274320"/>
            <a:r>
              <a:rPr lang="en-US" b="0" dirty="0"/>
              <a:t>2.  The righteousness that comes from God is the perfect righteousness of Christ that saves sinners.</a:t>
            </a:r>
          </a:p>
          <a:p>
            <a:pPr marL="274320" indent="-274320"/>
            <a:r>
              <a:rPr lang="en-US" dirty="0"/>
              <a:t>3.  This is imputed righteousness that is placed to our account when we trust Jesus as our Savior and Lord.</a:t>
            </a:r>
          </a:p>
          <a:p>
            <a:pPr marL="274320" indent="-274320"/>
            <a:r>
              <a:rPr lang="en-US" dirty="0"/>
              <a:t>4.  It is also called “positional righteousness” because it places us in the position of being saved.</a:t>
            </a:r>
          </a:p>
          <a:p>
            <a:pPr marL="274320" indent="-274320"/>
            <a:r>
              <a:rPr lang="en-US" dirty="0"/>
              <a:t>5.  Positional righteousness is what Christ does for us.</a:t>
            </a:r>
          </a:p>
          <a:p>
            <a:pPr marL="274320" indent="-274320"/>
            <a:r>
              <a:rPr lang="en-US" b="0" dirty="0"/>
              <a:t>6.  This is what Luther called the great exchange described in:</a:t>
            </a:r>
          </a:p>
          <a:p>
            <a:pPr marL="274320" indent="-274320"/>
            <a:r>
              <a:rPr lang="en-US" b="1" dirty="0"/>
              <a:t>2 Corinthians 5:21 NKJV</a:t>
            </a:r>
            <a:r>
              <a:rPr lang="en-US" b="0" dirty="0"/>
              <a:t> - For He made Him who knew no sin to be sin for us, that we might become the righteousness of God in Him.</a:t>
            </a:r>
          </a:p>
          <a:p>
            <a:pPr marL="274320" indent="-274320"/>
            <a:r>
              <a:rPr lang="en-US" b="0" dirty="0"/>
              <a:t>7.  God lays our sins on Jesus, who pays their penalty, and lays His righteousness on us when we trust in Him.</a:t>
            </a:r>
          </a:p>
          <a:p>
            <a:pPr marL="274320" indent="-274320"/>
            <a:r>
              <a:rPr lang="en-US" b="0" dirty="0"/>
              <a:t>8.  The righteousness from God is the righteousness that saves.</a:t>
            </a:r>
          </a:p>
          <a:p>
            <a:pPr marL="274320" indent="-274320"/>
            <a:endParaRPr lang="en-US" b="0" dirty="0"/>
          </a:p>
          <a:p>
            <a:pPr marL="274320" indent="-274320"/>
            <a:r>
              <a:rPr lang="en-US" b="1" dirty="0"/>
              <a:t>Q3:  Now is our own righteousness unimportant?</a:t>
            </a:r>
          </a:p>
          <a:p>
            <a:pPr marL="274320" indent="-274320"/>
            <a:r>
              <a:rPr lang="en-US" b="0" dirty="0"/>
              <a:t>1.  Paul is not saying that here.  </a:t>
            </a:r>
          </a:p>
          <a:p>
            <a:pPr marL="274320" indent="-274320"/>
            <a:r>
              <a:rPr lang="en-US" b="0" dirty="0"/>
              <a:t>2.  He is just saying that our own righteousness that comes from obeying the commandments cannot save us.</a:t>
            </a:r>
          </a:p>
          <a:p>
            <a:pPr marL="274320" indent="-274320"/>
            <a:r>
              <a:rPr lang="en-US" b="0" dirty="0"/>
              <a:t>3.  In Romans, Paul writes this:</a:t>
            </a:r>
          </a:p>
          <a:p>
            <a:pPr marL="274320" indent="-274320"/>
            <a:r>
              <a:rPr lang="en-US" b="1" dirty="0"/>
              <a:t>Romans 8:4 NKJV </a:t>
            </a:r>
            <a:r>
              <a:rPr lang="en-US" b="0" dirty="0"/>
              <a:t>- that the righteous requirement of the law might be fulfilled in us who do not walk according to the flesh but according to the Spirit.</a:t>
            </a:r>
          </a:p>
          <a:p>
            <a:pPr marL="274320" indent="-274320"/>
            <a:r>
              <a:rPr lang="en-US" b="0" dirty="0"/>
              <a:t>4.  Paul calls the law holy, and the commandment holy and just and good. (Rom 7:12)</a:t>
            </a:r>
          </a:p>
          <a:p>
            <a:pPr marL="274320" indent="-274320"/>
            <a:r>
              <a:rPr lang="en-US" dirty="0"/>
              <a:t>5.  The righteousness of Rom 8:4 is a “practical righteousness.”</a:t>
            </a:r>
          </a:p>
          <a:p>
            <a:pPr marL="274320" indent="-274320"/>
            <a:r>
              <a:rPr lang="en-US" dirty="0"/>
              <a:t>6.  It is what the Holy Spirit does in us. </a:t>
            </a:r>
          </a:p>
          <a:p>
            <a:pPr marL="274320" indent="-274320"/>
            <a:r>
              <a:rPr lang="en-US" dirty="0"/>
              <a:t>7.  When we walk in the Spirit, we live in obedience to the law of God and keep His commandments.</a:t>
            </a:r>
          </a:p>
          <a:p>
            <a:pPr marL="274320" indent="-274320"/>
            <a:r>
              <a:rPr lang="en-US" dirty="0"/>
              <a:t>8.  This is also called “imparted righteousness.”</a:t>
            </a:r>
          </a:p>
          <a:p>
            <a:pPr marL="274320" indent="-274320"/>
            <a:endParaRPr lang="en-US" dirty="0"/>
          </a:p>
          <a:p>
            <a:pPr marL="274320" indent="-274320"/>
            <a:r>
              <a:rPr lang="en-US" b="1" dirty="0"/>
              <a:t>Q4:  What do each of these types of righteousness do for us?</a:t>
            </a:r>
          </a:p>
          <a:p>
            <a:pPr marL="274320" indent="-274320"/>
            <a:r>
              <a:rPr lang="en-US" dirty="0"/>
              <a:t>1.  We have imputed and imparted; we have positional and practical; we have the righteousness of Christ and our own righteousness.</a:t>
            </a:r>
          </a:p>
          <a:p>
            <a:pPr marL="274320" indent="-274320"/>
            <a:r>
              <a:rPr lang="en-US" dirty="0"/>
              <a:t>2.  It is the imputed, positional, righteousness of Christ that saves us.</a:t>
            </a:r>
          </a:p>
          <a:p>
            <a:pPr marL="274320" indent="-274320"/>
            <a:r>
              <a:rPr lang="en-US" dirty="0"/>
              <a:t>3.  It is the imparted, practical, righteousness produced in us by the HS that brings glory to God.</a:t>
            </a:r>
          </a:p>
          <a:p>
            <a:pPr marL="274320" indent="-274320"/>
            <a:r>
              <a:rPr lang="en-US" dirty="0"/>
              <a:t>4.  Our own personal righteousness is never good enough to save us; only the perfect righteousness of Christ can do that.</a:t>
            </a:r>
          </a:p>
          <a:p>
            <a:pPr marL="274320" indent="-274320"/>
            <a:r>
              <a:rPr lang="en-US" dirty="0"/>
              <a:t>5.  The reason our personal righteousness cannot save us is that the good that we do by walking in the Spirit does not cancel out the bad that we have done when we have walked in the flesh.</a:t>
            </a:r>
          </a:p>
          <a:p>
            <a:pPr marL="274320" indent="-274320"/>
            <a:r>
              <a:rPr lang="en-US" dirty="0"/>
              <a:t>6.  So our own personal righteousness is always tainted with transgression, sin and iniquity.</a:t>
            </a:r>
          </a:p>
          <a:p>
            <a:pPr marL="274320" indent="-274320"/>
            <a:r>
              <a:rPr lang="en-US" dirty="0"/>
              <a:t>7.  It is only by coming to Christ and trusting His blood for the forgiveness of our sins that we can be justified and declared righteous.</a:t>
            </a:r>
          </a:p>
          <a:p>
            <a:pPr marL="274320" indent="-274320"/>
            <a:r>
              <a:rPr lang="en-US" dirty="0"/>
              <a:t>8.  And that righteousness is imputed rather than imparted.</a:t>
            </a:r>
          </a:p>
          <a:p>
            <a:pPr marL="274320" indent="-274320"/>
            <a:r>
              <a:rPr lang="en-US" dirty="0"/>
              <a:t>9.  Does that make sense?</a:t>
            </a:r>
          </a:p>
          <a:p>
            <a:pPr marL="274320" indent="-274320"/>
            <a:endParaRPr lang="en-US" dirty="0"/>
          </a:p>
          <a:p>
            <a:pPr marL="274320" indent="-274320"/>
            <a:endParaRPr lang="en-US" dirty="0"/>
          </a:p>
          <a:p>
            <a:pPr marL="274320" indent="-274320"/>
            <a:endParaRPr lang="en-US" dirty="0"/>
          </a:p>
          <a:p>
            <a:pPr marL="274320" indent="-274320"/>
            <a:endParaRPr lang="en-US" dirty="0"/>
          </a:p>
          <a:p>
            <a:pPr marL="18288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dirty="0"/>
              <a:t>1.  This is our memory text that we discussed in some detail as our introduction.</a:t>
            </a:r>
          </a:p>
          <a:p>
            <a:pPr marL="274320" lvl="0" indent="-274320"/>
            <a:r>
              <a:rPr lang="en-US" altLang="en-US" dirty="0"/>
              <a:t>2.  Having found Christ and a saving relationship with Him, Paul is determined to follow Him all the way.</a:t>
            </a:r>
          </a:p>
          <a:p>
            <a:pPr marL="274320" lvl="0" indent="-274320"/>
            <a:r>
              <a:rPr lang="en-US" altLang="en-US" dirty="0"/>
              <a:t>3.  He is living a new life in the power of the resurrection.</a:t>
            </a:r>
          </a:p>
          <a:p>
            <a:pPr marL="274320" lvl="0" indent="-274320"/>
            <a:r>
              <a:rPr lang="en-US" altLang="en-US" dirty="0"/>
              <a:t>4.  He finds fellowship with Christ in his own suffering.</a:t>
            </a:r>
          </a:p>
          <a:p>
            <a:pPr marL="274320" lvl="0" indent="-274320"/>
            <a:r>
              <a:rPr lang="en-US" altLang="en-US" dirty="0"/>
              <a:t>5.  He is willing to die for the faith as an innocent victim like Christ.</a:t>
            </a:r>
          </a:p>
          <a:p>
            <a:pPr marL="274320" lvl="0" indent="-274320"/>
            <a:r>
              <a:rPr lang="en-US" altLang="en-US" dirty="0"/>
              <a:t>6.  He has confidence now in the resurrection of the dead.</a:t>
            </a:r>
          </a:p>
          <a:p>
            <a:pPr marL="274320" lvl="0" indent="-274320"/>
            <a:r>
              <a:rPr lang="en-US" altLang="en-US" dirty="0"/>
              <a:t>7.  If God’s divine power raised up Christ, we can have confidence that Christ was God’s Son, the Messiah, and that His sacrifice for our sins was acceptable to His Father in heaven.</a:t>
            </a:r>
          </a:p>
          <a:p>
            <a:pPr marL="274320" lvl="0" indent="-274320"/>
            <a:r>
              <a:rPr lang="en-US" altLang="en-US" dirty="0"/>
              <a:t>8.  The resurrection was God’s stamp of approval on all that Jesus said and did.</a:t>
            </a:r>
          </a:p>
          <a:p>
            <a:pPr marL="274320" lvl="0" indent="-274320"/>
            <a:endParaRPr lang="en-US" altLang="en-US" dirty="0"/>
          </a:p>
          <a:p>
            <a:pPr marL="274320" lvl="0" indent="-274320"/>
            <a:r>
              <a:rPr lang="en-US" altLang="en-US" b="1" dirty="0"/>
              <a:t>Q1: How do we attain to the resurrection of the dead?</a:t>
            </a:r>
          </a:p>
          <a:p>
            <a:pPr marL="274320" lvl="0" indent="-274320"/>
            <a:r>
              <a:rPr lang="en-US" altLang="en-US" dirty="0"/>
              <a:t>1.  Hold on to Jesus.  Know Him, love Him; serve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2.  Receive Him as Savior and Lord.</a:t>
            </a:r>
          </a:p>
          <a:p>
            <a:pPr marL="274320" lvl="0" indent="-274320"/>
            <a:r>
              <a:rPr lang="en-US" altLang="en-US" dirty="0"/>
              <a:t>3.  Trust in His shed blood for the forgiveness of sin and a righteousness that saves.</a:t>
            </a:r>
          </a:p>
          <a:p>
            <a:pPr marL="274320" lvl="0" indent="-274320"/>
            <a:r>
              <a:rPr lang="en-US" altLang="en-US" dirty="0"/>
              <a:t>4.  Pray for the Holy Spirit to make us like Him.</a:t>
            </a:r>
          </a:p>
          <a:p>
            <a:pPr marL="274320" lvl="0" indent="-274320"/>
            <a:r>
              <a:rPr lang="en-US" altLang="en-US" dirty="0"/>
              <a:t>5.  Walk in the Spirit and grow in grace.</a:t>
            </a:r>
          </a:p>
          <a:p>
            <a:pPr marL="274320" lvl="0" indent="-274320"/>
            <a:r>
              <a:rPr lang="en-US" altLang="en-US" dirty="0"/>
              <a:t>6.  Stand on the promises of God till we see them all fulfilled.</a:t>
            </a:r>
          </a:p>
          <a:p>
            <a:pPr marL="274320" lvl="0" indent="-274320"/>
            <a:r>
              <a:rPr lang="en-US" altLang="en-US" dirty="0"/>
              <a:t>7.  Believe and be saved by grace through faith.</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limitations does the apostle Paul admit to here?</a:t>
            </a:r>
          </a:p>
          <a:p>
            <a:pPr marL="274320" lvl="0" indent="-274320"/>
            <a:r>
              <a:rPr lang="en-US" b="0" dirty="0"/>
              <a:t>1.  He admits that he has not reached his goal, but he is still running the race.</a:t>
            </a:r>
          </a:p>
          <a:p>
            <a:pPr marL="274320" lvl="0" indent="-274320"/>
            <a:r>
              <a:rPr lang="en-US" b="0" dirty="0"/>
              <a:t>2.  He is still learning what it means to know Christ fully and experience the power of His resurrection life and His fellowship in suffering.</a:t>
            </a:r>
          </a:p>
          <a:p>
            <a:pPr marL="274320" lvl="0" indent="-274320"/>
            <a:r>
              <a:rPr lang="en-US" b="0" dirty="0"/>
              <a:t>3.  And, of course, he has not yet attained to the resurrection of the dead.</a:t>
            </a:r>
          </a:p>
          <a:p>
            <a:pPr marL="274320" lvl="0" indent="-274320"/>
            <a:r>
              <a:rPr lang="en-US" b="0" dirty="0"/>
              <a:t>4.  He is still running the race like we are, and looking forward to taking hold of the prize at the end.</a:t>
            </a:r>
          </a:p>
          <a:p>
            <a:pPr marL="274320" lvl="0" indent="-274320"/>
            <a:r>
              <a:rPr lang="en-US" b="0" dirty="0"/>
              <a:t>5.  It is interesting that he looks back to how he got into this race and sees the start as the point when Christ Jesus took hold of him on the road to Damascus.</a:t>
            </a:r>
          </a:p>
          <a:p>
            <a:pPr marL="274320" lvl="0" indent="-274320"/>
            <a:r>
              <a:rPr lang="en-US" b="0" dirty="0"/>
              <a:t>6.  We too can look back in our lives and see the times that we started the race or restarted it, maybe multiple times.</a:t>
            </a:r>
          </a:p>
          <a:p>
            <a:pPr marL="274320" lvl="0" indent="-274320"/>
            <a:r>
              <a:rPr lang="en-US" b="0" dirty="0"/>
              <a:t>7.  We can all be thankful for the gospel of what Jesus did on the cross to even make such a race possible.</a:t>
            </a:r>
          </a:p>
          <a:p>
            <a:pPr marL="274320" lvl="0" indent="-274320"/>
            <a:r>
              <a:rPr lang="en-US" b="0" dirty="0"/>
              <a:t>8.  And by loving us, to appeal to our hearts to get into the race and arrive at the goal. </a:t>
            </a:r>
          </a:p>
          <a:p>
            <a:pPr marL="274320" lvl="0" indent="-274320"/>
            <a:endParaRPr lang="en-US" b="0" dirty="0"/>
          </a:p>
          <a:p>
            <a:pPr marL="274320" lvl="0" indent="-274320"/>
            <a:endParaRPr lang="en-US" b="0" dirty="0"/>
          </a:p>
          <a:p>
            <a:pPr marL="274320" lvl="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is Paul doing in this passage?</a:t>
            </a:r>
          </a:p>
          <a:p>
            <a:pPr marL="274320" indent="-457200"/>
            <a:r>
              <a:rPr lang="en-US" dirty="0"/>
              <a:t>1.  He is running a race.</a:t>
            </a:r>
          </a:p>
          <a:p>
            <a:pPr marL="274320" lvl="0" indent="-457200"/>
            <a:r>
              <a:rPr lang="en-US" dirty="0"/>
              <a:t>2.  Here Paul is using this race as</a:t>
            </a:r>
            <a:r>
              <a:rPr lang="en-US" baseline="0" dirty="0"/>
              <a:t> a metaphor for living the Christian life.</a:t>
            </a:r>
          </a:p>
          <a:p>
            <a:pPr marL="274320" lvl="0" indent="-457200"/>
            <a:r>
              <a:rPr lang="en-US" baseline="0" dirty="0"/>
              <a:t>3.  The finish line is in heaven.</a:t>
            </a:r>
          </a:p>
          <a:p>
            <a:pPr marL="274320" lvl="0" indent="-457200"/>
            <a:r>
              <a:rPr lang="en-US" baseline="0" dirty="0"/>
              <a:t>4.  God the Father has called us into this race by His gracious gift of His Son to die for our sins.</a:t>
            </a:r>
          </a:p>
          <a:p>
            <a:pPr marL="274320" lvl="0" indent="-457200"/>
            <a:r>
              <a:rPr lang="en-US" baseline="0" dirty="0"/>
              <a:t>5.  God calls us heavenward by His love and grace manifested in Jesus Christ our Lord.</a:t>
            </a:r>
          </a:p>
          <a:p>
            <a:pPr marL="274320" lvl="0" indent="-457200"/>
            <a:endParaRPr lang="en-US" baseline="0" dirty="0"/>
          </a:p>
          <a:p>
            <a:pPr marL="274320" lvl="0" indent="-457200"/>
            <a:r>
              <a:rPr lang="en-US" b="1" baseline="0" dirty="0"/>
              <a:t>Q2:  And what is the prize?</a:t>
            </a:r>
          </a:p>
          <a:p>
            <a:pPr marL="274320" lvl="0" indent="-457200"/>
            <a:r>
              <a:rPr lang="en-US" baseline="0" dirty="0"/>
              <a:t>1.  It is eternal life with the godhead and with the redeemed of all ages.</a:t>
            </a:r>
          </a:p>
          <a:p>
            <a:pPr marL="274320" lvl="0" indent="-457200"/>
            <a:r>
              <a:rPr lang="en-US" baseline="0" dirty="0"/>
              <a:t>2.  It is being adopted into the family of God.</a:t>
            </a:r>
          </a:p>
          <a:p>
            <a:pPr marL="274320" lvl="0" indent="-457200"/>
            <a:r>
              <a:rPr lang="en-US" baseline="0" dirty="0"/>
              <a:t>3.  It is eternal friendship and love and joy and peace centered in Jesus our Redeemer.</a:t>
            </a:r>
          </a:p>
          <a:p>
            <a:pPr marL="274320" lvl="0" indent="-457200"/>
            <a:endParaRPr lang="en-US" baseline="0" dirty="0"/>
          </a:p>
          <a:p>
            <a:pPr marL="274320" lvl="0" indent="-457200"/>
            <a:r>
              <a:rPr lang="en-US" b="1" baseline="0" dirty="0"/>
              <a:t>Q3:  How does Paul intend to reach the finish line in this race?</a:t>
            </a:r>
          </a:p>
          <a:p>
            <a:pPr marL="274320" lvl="0" indent="-457200"/>
            <a:r>
              <a:rPr lang="en-US" baseline="0" dirty="0"/>
              <a:t>1.  He’s going to focus his life on just one thing.</a:t>
            </a:r>
          </a:p>
          <a:p>
            <a:pPr marL="274320" lvl="0" indent="-457200"/>
            <a:r>
              <a:rPr lang="en-US" baseline="0" dirty="0"/>
              <a:t>2.  Just like a runner in a race that is totally focused on the finish line.</a:t>
            </a:r>
          </a:p>
          <a:p>
            <a:pPr marL="274320" lvl="0" indent="-457200"/>
            <a:r>
              <a:rPr lang="en-US" baseline="0" dirty="0"/>
              <a:t>3.  He’s not looking back behind him to see whose catching up.</a:t>
            </a:r>
          </a:p>
          <a:p>
            <a:pPr marL="274320" lvl="0" indent="-457200"/>
            <a:r>
              <a:rPr lang="en-US" baseline="0" dirty="0"/>
              <a:t>4.  He’s not looking to the side to see supporters or distractors.</a:t>
            </a:r>
          </a:p>
          <a:p>
            <a:pPr marL="274320" lvl="0" indent="-457200"/>
            <a:r>
              <a:rPr lang="en-US" baseline="0" dirty="0"/>
              <a:t>5.  His life is focused on ONE thing: reaching the goal for the prize.</a:t>
            </a:r>
          </a:p>
          <a:p>
            <a:pPr marL="274320" indent="-457200"/>
            <a:endParaRPr lang="en-US" dirty="0"/>
          </a:p>
          <a:p>
            <a:pPr marL="274320" indent="-457200"/>
            <a:r>
              <a:rPr lang="en-US" b="1" dirty="0"/>
              <a:t>Q4:  Are we as focused as the apostle Paul describes himself in this passage?</a:t>
            </a:r>
          </a:p>
          <a:p>
            <a:pPr marL="274320" indent="-457200"/>
            <a:r>
              <a:rPr lang="en-US" dirty="0"/>
              <a:t>1.  It is good to be reminded of the important things in life.</a:t>
            </a:r>
          </a:p>
          <a:p>
            <a:pPr marL="274320" indent="-457200"/>
            <a:r>
              <a:rPr lang="en-US" dirty="0"/>
              <a:t>2.  As we consider this passage, let’s resolve to get our priorities in order.</a:t>
            </a:r>
          </a:p>
          <a:p>
            <a:pPr marL="274320" indent="-457200"/>
            <a:r>
              <a:rPr lang="en-US" dirty="0"/>
              <a:t>3.  Nothing is more important than reaching the finish line and winning the prize of eternal life in the heavenly Kingdom.</a:t>
            </a:r>
          </a:p>
          <a:p>
            <a:pPr marL="274320" indent="-274320"/>
            <a:r>
              <a:rPr lang="en-US" altLang="en-US" dirty="0"/>
              <a:t>4.  When I look at myself, I see my love of ease, of entertainment, of leisure, of pleasure.</a:t>
            </a:r>
          </a:p>
          <a:p>
            <a:pPr marL="274320" indent="-274320"/>
            <a:r>
              <a:rPr lang="en-US" altLang="en-US" dirty="0"/>
              <a:t>5.  I look at all the things that occupy my time and attention.</a:t>
            </a:r>
          </a:p>
          <a:p>
            <a:pPr marL="274320" indent="-274320"/>
            <a:r>
              <a:rPr lang="en-US" altLang="en-US" dirty="0"/>
              <a:t>6.  They are things that I think I need to do, but they are not really important in the long run.</a:t>
            </a:r>
          </a:p>
          <a:p>
            <a:pPr marL="274320" indent="-274320"/>
            <a:r>
              <a:rPr lang="en-US" altLang="en-US" dirty="0"/>
              <a:t>7.  President Eisenhower once said: “The important is seldom urgent and the urgent is seldom important.”</a:t>
            </a:r>
          </a:p>
          <a:p>
            <a:pPr marL="274320" indent="-274320"/>
            <a:r>
              <a:rPr lang="en-US" altLang="en-US" dirty="0"/>
              <a:t>8.  Let us pray that we will have the wisdom, like the apostle Paul, to focus on the important rather than the urgent.</a:t>
            </a:r>
          </a:p>
          <a:p>
            <a:pPr marL="274320" indent="-274320"/>
            <a:r>
              <a:rPr lang="en-US" altLang="en-US" dirty="0"/>
              <a:t>9.  May we each press toward the goal for the prize that God offers us in Christ Jesus.</a:t>
            </a:r>
          </a:p>
          <a:p>
            <a:pPr marL="274320" indent="-274320"/>
            <a:endParaRPr lang="en-US" altLang="en-US" dirty="0"/>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21673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28600" indent="-228600">
              <a:lnSpc>
                <a:spcPct val="80000"/>
              </a:lnSpc>
            </a:pPr>
            <a:r>
              <a:rPr lang="en-US" altLang="en-US" sz="1000" b="0" dirty="0"/>
              <a:t>1.  He wants to know Christ.</a:t>
            </a:r>
          </a:p>
          <a:p>
            <a:pPr marL="228600" indent="-228600">
              <a:lnSpc>
                <a:spcPct val="80000"/>
              </a:lnSpc>
            </a:pPr>
            <a:r>
              <a:rPr lang="en-US" altLang="en-US" sz="1000" b="0" dirty="0"/>
              <a:t>2.  This is the essence of what it means to be a Christian.</a:t>
            </a:r>
          </a:p>
          <a:p>
            <a:pPr marL="228600" indent="-228600">
              <a:lnSpc>
                <a:spcPct val="80000"/>
              </a:lnSpc>
            </a:pPr>
            <a:r>
              <a:rPr lang="en-US" altLang="en-US" sz="1000" b="0" dirty="0"/>
              <a:t>3.  To know Christ, to know His grace, His love, His forgiveness, His goodness, His mercy and compassion and faithfulness.</a:t>
            </a:r>
          </a:p>
          <a:p>
            <a:pPr marL="228600" indent="-228600">
              <a:lnSpc>
                <a:spcPct val="80000"/>
              </a:lnSpc>
            </a:pPr>
            <a:r>
              <a:rPr lang="en-US" altLang="en-US" sz="1000" b="0" dirty="0"/>
              <a:t>4.  To know Him is to love Him and to come to trust in Him as our Savior and Lord.</a:t>
            </a:r>
          </a:p>
          <a:p>
            <a:pPr marL="228600" indent="-228600">
              <a:lnSpc>
                <a:spcPct val="80000"/>
              </a:lnSpc>
            </a:pPr>
            <a:r>
              <a:rPr lang="en-US" altLang="en-US" sz="1000" b="0" dirty="0"/>
              <a:t>5.  O that we may each follow Paul in this desire to know Jesus.</a:t>
            </a:r>
          </a:p>
          <a:p>
            <a:pPr marL="228600" indent="-228600">
              <a:lnSpc>
                <a:spcPct val="80000"/>
              </a:lnSpc>
            </a:pPr>
            <a:r>
              <a:rPr lang="en-US" altLang="en-US" sz="1000" b="0" dirty="0"/>
              <a:t>6.  Not just to know about Him, but to know Him as our personal Savior and Lord and Friend.</a:t>
            </a:r>
          </a:p>
          <a:p>
            <a:pPr marL="228600" indent="-228600">
              <a:lnSpc>
                <a:spcPct val="80000"/>
              </a:lnSpc>
            </a:pPr>
            <a:r>
              <a:rPr lang="en-US" altLang="en-US" sz="1000" b="0" dirty="0"/>
              <a:t>7.  Knowing, loving, trusting, surrendering to Jesus makes all the difference in our destiny.</a:t>
            </a:r>
          </a:p>
          <a:p>
            <a:pPr marL="228600" indent="-228600">
              <a:lnSpc>
                <a:spcPct val="80000"/>
              </a:lnSpc>
            </a:pPr>
            <a:r>
              <a:rPr lang="en-US" altLang="en-US" sz="1000" b="1" dirty="0"/>
              <a:t>1 John 5:12 NKJV</a:t>
            </a:r>
            <a:r>
              <a:rPr lang="en-US" altLang="en-US" sz="1000" b="0" dirty="0"/>
              <a:t> - He who has the Son has life [eternal life]; he who does not have the Son of God does not have life.</a:t>
            </a:r>
          </a:p>
          <a:p>
            <a:pPr marL="228600" indent="-228600">
              <a:lnSpc>
                <a:spcPct val="80000"/>
              </a:lnSpc>
            </a:pPr>
            <a:r>
              <a:rPr lang="en-US" altLang="en-US" sz="1000" b="0" dirty="0"/>
              <a:t>8.  We “have the Son” by having a loving, saving, faithful relationship with Him.</a:t>
            </a:r>
          </a:p>
          <a:p>
            <a:pPr marL="228600" indent="-228600">
              <a:lnSpc>
                <a:spcPct val="80000"/>
              </a:lnSpc>
            </a:pPr>
            <a:endParaRPr lang="en-US" altLang="en-US" sz="1000" b="0" dirty="0"/>
          </a:p>
          <a:p>
            <a:pPr marL="228600" indent="-228600">
              <a:lnSpc>
                <a:spcPct val="80000"/>
              </a:lnSpc>
            </a:pPr>
            <a:r>
              <a:rPr lang="en-US" altLang="en-US" sz="1000" b="1" dirty="0"/>
              <a:t>B3: </a:t>
            </a:r>
          </a:p>
          <a:p>
            <a:pPr marL="228600" indent="-228600">
              <a:lnSpc>
                <a:spcPct val="80000"/>
              </a:lnSpc>
            </a:pPr>
            <a:r>
              <a:rPr lang="en-US" altLang="en-US" sz="1000" b="0" dirty="0"/>
              <a:t>1.  Paul wanted to know or experience the power of Christ’s resurrection.</a:t>
            </a:r>
          </a:p>
          <a:p>
            <a:pPr marL="228600" indent="-228600">
              <a:lnSpc>
                <a:spcPct val="80000"/>
              </a:lnSpc>
            </a:pPr>
            <a:r>
              <a:rPr lang="en-US" altLang="en-US" sz="1000" b="0" dirty="0"/>
              <a:t>2.  We worship a living Savor who is able to empower us to live a new life in Christ.</a:t>
            </a:r>
          </a:p>
          <a:p>
            <a:pPr marL="228600" indent="-228600">
              <a:lnSpc>
                <a:spcPct val="80000"/>
              </a:lnSpc>
            </a:pPr>
            <a:r>
              <a:rPr lang="en-US" altLang="en-US" sz="1000" b="0" dirty="0"/>
              <a:t>3.  Paul speaks of this in Romans 6 where he talks about the change the Holy Spirit makes in us when we are buried in baptism and raised to walk in newness of life.</a:t>
            </a:r>
          </a:p>
          <a:p>
            <a:pPr marL="228600" indent="-228600">
              <a:lnSpc>
                <a:spcPct val="80000"/>
              </a:lnSpc>
            </a:pPr>
            <a:r>
              <a:rPr lang="en-US" altLang="en-US" sz="1000" b="1" dirty="0"/>
              <a:t>Romans 6:4 NKJV </a:t>
            </a:r>
            <a:r>
              <a:rPr lang="en-US" altLang="en-US" sz="1000" b="0" dirty="0"/>
              <a:t>- Therefore we were buried with Him through baptism into death, that just as Christ was raised from the dead by the glory of the Father, even so we also should walk in newness of life.</a:t>
            </a:r>
          </a:p>
          <a:p>
            <a:pPr marL="228600" indent="-228600">
              <a:lnSpc>
                <a:spcPct val="80000"/>
              </a:lnSpc>
            </a:pPr>
            <a:r>
              <a:rPr lang="en-US" altLang="en-US" sz="1000" b="0" dirty="0"/>
              <a:t>4.  So the old man dies and is buried, and the new man is raised, born again by the Spirit of God, to live a new life in Christ.</a:t>
            </a:r>
          </a:p>
          <a:p>
            <a:pPr marL="228600" indent="-228600">
              <a:lnSpc>
                <a:spcPct val="80000"/>
              </a:lnSpc>
            </a:pPr>
            <a:r>
              <a:rPr lang="en-US" altLang="en-US" sz="1000" b="0" dirty="0"/>
              <a:t>5.  The same power that raised Christ from the dead raises us to a new spiritual life in Him.</a:t>
            </a:r>
          </a:p>
          <a:p>
            <a:pPr marL="228600" indent="-228600">
              <a:lnSpc>
                <a:spcPct val="80000"/>
              </a:lnSpc>
            </a:pPr>
            <a:r>
              <a:rPr lang="en-US" altLang="en-US" sz="1000" b="0" dirty="0"/>
              <a:t>6.  And the fact the God raised Jesus from the dead assures us that the same power will raise us from the dead as well.</a:t>
            </a:r>
          </a:p>
          <a:p>
            <a:pPr marL="228600" indent="-228600">
              <a:lnSpc>
                <a:spcPct val="80000"/>
              </a:lnSpc>
            </a:pPr>
            <a:r>
              <a:rPr lang="en-US" altLang="en-US" sz="1000" b="1" dirty="0"/>
              <a:t>2 Corinthians 4:14 NKJV </a:t>
            </a:r>
            <a:r>
              <a:rPr lang="en-US" altLang="en-US" sz="1000" b="0" dirty="0"/>
              <a:t>- knowing that He who raised up the Lord Jesus will also raise us up with Jesus, and will present us with you.</a:t>
            </a:r>
          </a:p>
          <a:p>
            <a:pPr marL="228600" indent="-228600">
              <a:lnSpc>
                <a:spcPct val="80000"/>
              </a:lnSpc>
            </a:pPr>
            <a:endParaRPr lang="en-US" altLang="en-US" sz="1000" b="0" dirty="0"/>
          </a:p>
          <a:p>
            <a:pPr marL="228600" indent="-228600">
              <a:lnSpc>
                <a:spcPct val="80000"/>
              </a:lnSpc>
            </a:pPr>
            <a:r>
              <a:rPr lang="en-US" altLang="en-US" sz="1000" b="1" dirty="0"/>
              <a:t>B4:</a:t>
            </a:r>
          </a:p>
          <a:p>
            <a:pPr marL="228600" indent="-228600">
              <a:lnSpc>
                <a:spcPct val="80000"/>
              </a:lnSpc>
            </a:pPr>
            <a:r>
              <a:rPr lang="en-US" altLang="en-US" sz="1000" b="0" dirty="0"/>
              <a:t>1.  He views them as bringing him fellowship with Jesus.</a:t>
            </a:r>
          </a:p>
          <a:p>
            <a:pPr marL="228600" indent="-228600">
              <a:lnSpc>
                <a:spcPct val="80000"/>
              </a:lnSpc>
            </a:pPr>
            <a:r>
              <a:rPr lang="en-US" altLang="en-US" sz="1000" b="0" dirty="0"/>
              <a:t>2.  If Jesus, the innocent Son of God, was willing to suffer and die for our sins, we should be willing to bear the trials, tribulations, and persecutions He allows us to go through.</a:t>
            </a:r>
          </a:p>
          <a:p>
            <a:pPr marL="228600" indent="-228600">
              <a:lnSpc>
                <a:spcPct val="80000"/>
              </a:lnSpc>
            </a:pPr>
            <a:r>
              <a:rPr lang="en-US" altLang="en-US" sz="1000" b="0" dirty="0"/>
              <a:t>3.  Paul saw all his difficulties, persecutions, and afflictions as a way of identifying with Christ and growing their friendship.</a:t>
            </a:r>
          </a:p>
          <a:p>
            <a:pPr marL="228600" indent="-228600">
              <a:lnSpc>
                <a:spcPct val="80000"/>
              </a:lnSpc>
            </a:pPr>
            <a:r>
              <a:rPr lang="en-US" altLang="en-US" sz="1000" b="0" dirty="0"/>
              <a:t>4.  In chapter 4 of this same epistle, Paul writes this:</a:t>
            </a:r>
          </a:p>
          <a:p>
            <a:pPr marL="228600" indent="-228600">
              <a:lnSpc>
                <a:spcPct val="80000"/>
              </a:lnSpc>
            </a:pPr>
            <a:r>
              <a:rPr lang="en-US" altLang="en-US" sz="1000" b="1" dirty="0"/>
              <a:t>Philippians 4:13 NKJV</a:t>
            </a:r>
            <a:r>
              <a:rPr lang="en-US" altLang="en-US" sz="1000" b="0" dirty="0"/>
              <a:t> - I can do all things through Christ who strengthens me.</a:t>
            </a:r>
          </a:p>
          <a:p>
            <a:pPr marL="228600" indent="-228600">
              <a:lnSpc>
                <a:spcPct val="80000"/>
              </a:lnSpc>
            </a:pPr>
            <a:r>
              <a:rPr lang="en-US" altLang="en-US" sz="1000" b="0" dirty="0"/>
              <a:t>5.  In the context of that verse, he is saying, “I can endure all things through Christ who strengthens me.”</a:t>
            </a:r>
          </a:p>
          <a:p>
            <a:pPr marL="228600" indent="-228600">
              <a:lnSpc>
                <a:spcPct val="80000"/>
              </a:lnSpc>
            </a:pPr>
            <a:r>
              <a:rPr lang="en-US" altLang="en-US" sz="1000" b="0" dirty="0"/>
              <a:t>6.  Paul looked at all his sufferings as bringing him fellowship with Jesus and conforming him to the kind of death that Jesus died.</a:t>
            </a:r>
          </a:p>
          <a:p>
            <a:pPr marL="228600" indent="-228600">
              <a:lnSpc>
                <a:spcPct val="80000"/>
              </a:lnSpc>
            </a:pPr>
            <a:r>
              <a:rPr lang="en-US" altLang="en-US" sz="1000" b="0" dirty="0"/>
              <a:t>7.  Jesus was innocent, but put to death by the guilty. </a:t>
            </a:r>
          </a:p>
          <a:p>
            <a:pPr marL="228600" indent="-228600">
              <a:lnSpc>
                <a:spcPct val="80000"/>
              </a:lnSpc>
            </a:pPr>
            <a:r>
              <a:rPr lang="en-US" altLang="en-US" sz="1000" b="0" dirty="0"/>
              <a:t>8.  Like Jesus, Paul saw himself as innocent, but on the path to die a similar death at the hands of the guilty.</a:t>
            </a:r>
          </a:p>
          <a:p>
            <a:pPr marL="228600" indent="-228600">
              <a:lnSpc>
                <a:spcPct val="80000"/>
              </a:lnSpc>
            </a:pPr>
            <a:endParaRPr lang="en-US" altLang="en-US" sz="1000" b="0" dirty="0"/>
          </a:p>
          <a:p>
            <a:pPr marL="228600" indent="-228600">
              <a:lnSpc>
                <a:spcPct val="80000"/>
              </a:lnSpc>
            </a:pPr>
            <a:r>
              <a:rPr lang="en-US" altLang="en-US" sz="1000" b="1" dirty="0"/>
              <a:t>B5:</a:t>
            </a:r>
          </a:p>
          <a:p>
            <a:pPr marL="228600" indent="-228600">
              <a:lnSpc>
                <a:spcPct val="80000"/>
              </a:lnSpc>
            </a:pPr>
            <a:r>
              <a:rPr lang="en-US" altLang="en-US" sz="1000" b="0" dirty="0"/>
              <a:t>1.  His final desire in this verse is to attain to the resurrection of the dead.</a:t>
            </a:r>
          </a:p>
          <a:p>
            <a:pPr marL="228600" indent="-228600">
              <a:lnSpc>
                <a:spcPct val="80000"/>
              </a:lnSpc>
            </a:pPr>
            <a:r>
              <a:rPr lang="en-US" altLang="en-US" sz="1000" b="0" dirty="0"/>
              <a:t>2.  He wants to be raised in the resurrection when Christ returns.</a:t>
            </a:r>
          </a:p>
          <a:p>
            <a:pPr marL="228600" indent="-228600">
              <a:lnSpc>
                <a:spcPct val="80000"/>
              </a:lnSpc>
            </a:pPr>
            <a:r>
              <a:rPr lang="en-US" altLang="en-US" sz="1000" b="0" dirty="0"/>
              <a:t>3.  He wants to suffer like Christ, die like Christ, and be raised like Christ.</a:t>
            </a:r>
          </a:p>
          <a:p>
            <a:pPr marL="228600" indent="-228600">
              <a:lnSpc>
                <a:spcPct val="80000"/>
              </a:lnSpc>
            </a:pPr>
            <a:r>
              <a:rPr lang="en-US" altLang="en-US" sz="1000" b="0" dirty="0"/>
              <a:t>4.  There is no hint here of any immortal souls going to heaven at death.</a:t>
            </a:r>
          </a:p>
          <a:p>
            <a:pPr marL="228600" indent="-228600">
              <a:lnSpc>
                <a:spcPct val="80000"/>
              </a:lnSpc>
            </a:pPr>
            <a:r>
              <a:rPr lang="en-US" altLang="en-US" sz="1000" b="0" dirty="0"/>
              <a:t>5.  Paul’s hope is in the resurrection, not in an immortal soul.</a:t>
            </a:r>
          </a:p>
          <a:p>
            <a:pPr marL="228600" indent="-228600">
              <a:lnSpc>
                <a:spcPct val="80000"/>
              </a:lnSpc>
            </a:pPr>
            <a:r>
              <a:rPr lang="en-US" altLang="en-US" sz="1000" b="0" dirty="0"/>
              <a:t>6.  We can think back to chapter 1 of Philippians where Paul says that to depart this life and be with Christ is far better for him.</a:t>
            </a:r>
          </a:p>
          <a:p>
            <a:pPr marL="228600" indent="-228600">
              <a:lnSpc>
                <a:spcPct val="80000"/>
              </a:lnSpc>
            </a:pPr>
            <a:r>
              <a:rPr lang="en-US" altLang="en-US" sz="1000" b="0" dirty="0"/>
              <a:t>7.  Based on everything else he wrote on the subject, we have to understand that statement as expressing a desire to lay down the burdens of this life, giving glory to God in the way that he dies for his faith, and looking forward to the resurrection when Christ returns.</a:t>
            </a:r>
          </a:p>
          <a:p>
            <a:pPr marL="228600" indent="-228600">
              <a:lnSpc>
                <a:spcPct val="80000"/>
              </a:lnSpc>
            </a:pPr>
            <a:r>
              <a:rPr lang="en-US" altLang="en-US" sz="1000" b="0" dirty="0"/>
              <a:t>8.  Hebrews 11:35 speaks of “a better resurrection” for those who endured persecution and suffering and martyrdom for their faith.</a:t>
            </a:r>
          </a:p>
          <a:p>
            <a:pPr marL="228600" indent="-228600">
              <a:lnSpc>
                <a:spcPct val="80000"/>
              </a:lnSpc>
            </a:pPr>
            <a:r>
              <a:rPr lang="en-US" altLang="en-US" sz="1000" b="0" dirty="0"/>
              <a:t>9.  And perhaps Paul is thinking that he will attain a better resurrection by suffering for Christ and dying for Him.</a:t>
            </a:r>
          </a:p>
          <a:p>
            <a:pPr marL="228600" indent="-228600">
              <a:lnSpc>
                <a:spcPct val="80000"/>
              </a:lnSpc>
            </a:pPr>
            <a:endParaRPr lang="en-US" altLang="en-US" sz="1000" b="0" dirty="0"/>
          </a:p>
          <a:p>
            <a:pPr marL="228600" indent="-228600">
              <a:lnSpc>
                <a:spcPct val="80000"/>
              </a:lnSpc>
            </a:pPr>
            <a:endParaRPr lang="en-US" altLang="en-US" sz="1000" b="0" dirty="0"/>
          </a:p>
          <a:p>
            <a:pPr marL="228600" indent="-228600">
              <a:lnSpc>
                <a:spcPct val="80000"/>
              </a:lnSpc>
            </a:pPr>
            <a:endParaRPr lang="en-US" altLang="en-US" sz="1000" b="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01135D-1B3E-46E7-8F64-47B9E6E5F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A8C0B-450E-4FEE-BC76-E6FEFA6FBC4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1794" name="Rectangle 2">
            <a:extLst>
              <a:ext uri="{FF2B5EF4-FFF2-40B4-BE49-F238E27FC236}">
                <a16:creationId xmlns:a16="http://schemas.microsoft.com/office/drawing/2014/main" id="{4969DAEF-75DE-4842-A3DC-BA3B94B6B718}"/>
              </a:ext>
            </a:extLst>
          </p:cNvPr>
          <p:cNvSpPr>
            <a:spLocks noGrp="1" noRot="1" noChangeAspect="1" noChangeArrowheads="1" noTextEdit="1"/>
          </p:cNvSpPr>
          <p:nvPr>
            <p:ph type="sldImg"/>
          </p:nvPr>
        </p:nvSpPr>
        <p:spPr>
          <a:ln/>
        </p:spPr>
      </p:sp>
      <p:sp>
        <p:nvSpPr>
          <p:cNvPr id="1441795" name="Rectangle 3">
            <a:extLst>
              <a:ext uri="{FF2B5EF4-FFF2-40B4-BE49-F238E27FC236}">
                <a16:creationId xmlns:a16="http://schemas.microsoft.com/office/drawing/2014/main" id="{4550E693-F2E2-4729-9C30-6BE2D1C11C37}"/>
              </a:ext>
            </a:extLst>
          </p:cNvPr>
          <p:cNvSpPr>
            <a:spLocks noGrp="1" noChangeArrowheads="1"/>
          </p:cNvSpPr>
          <p:nvPr>
            <p:ph type="body" idx="1"/>
          </p:nvPr>
        </p:nvSpPr>
        <p:spPr/>
        <p:txBody>
          <a:bodyPr/>
          <a:lstStyle/>
          <a:p>
            <a:r>
              <a:rPr lang="en-US" altLang="en-US" b="1" dirty="0"/>
              <a:t>B1:</a:t>
            </a:r>
          </a:p>
          <a:p>
            <a:r>
              <a:rPr lang="en-US" altLang="en-US" b="0" dirty="0"/>
              <a:t>[See notes on linked slide.]</a:t>
            </a:r>
          </a:p>
          <a:p>
            <a:endParaRPr lang="en-US" altLang="en-US" b="1" dirty="0"/>
          </a:p>
          <a:p>
            <a:r>
              <a:rPr lang="en-US" alt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dirty="0"/>
          </a:p>
          <a:p>
            <a:pPr marL="274320" indent="-274320"/>
            <a:r>
              <a:rPr lang="en-US" altLang="en-US" b="1"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b="1" dirty="0"/>
          </a:p>
        </p:txBody>
      </p:sp>
    </p:spTree>
    <p:extLst>
      <p:ext uri="{BB962C8B-B14F-4D97-AF65-F5344CB8AC3E}">
        <p14:creationId xmlns:p14="http://schemas.microsoft.com/office/powerpoint/2010/main" val="398465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6</a:t>
            </a:r>
            <a:br>
              <a:rPr lang="en-US" dirty="0"/>
            </a:br>
            <a:r>
              <a:rPr lang="en-US" dirty="0"/>
              <a:t>Confidence Only in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Philippians 3:1 NIV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Further, my brothers and sisters, rejoice in the Lord! It is no trouble for me to write the same things to you again, and it is a safeguard for you.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Philippians 3:2-3 NKJV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Beware of dogs, beware of evil workers, beware of the mutilation! </a:t>
            </a:r>
            <a:r>
              <a:rPr lang="en-US" altLang="en-US" baseline="30000" dirty="0"/>
              <a:t>3</a:t>
            </a:r>
            <a:r>
              <a:rPr lang="en-US" altLang="en-US" dirty="0"/>
              <a:t> For we are the circumcision, who worship God in the Spirit, rejoice in Christ Jesus, and have no confidence in the flesh,</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3:4-6 ESV</a:t>
            </a:r>
          </a:p>
        </p:txBody>
      </p:sp>
      <p:sp>
        <p:nvSpPr>
          <p:cNvPr id="3" name="Content Placeholder 2"/>
          <p:cNvSpPr>
            <a:spLocks noGrp="1"/>
          </p:cNvSpPr>
          <p:nvPr>
            <p:ph idx="1"/>
          </p:nvPr>
        </p:nvSpPr>
        <p:spPr/>
        <p:txBody>
          <a:bodyPr>
            <a:normAutofit fontScale="92500"/>
          </a:bodyPr>
          <a:lstStyle/>
          <a:p>
            <a:r>
              <a:rPr lang="en-US" dirty="0"/>
              <a:t>though I myself have reason for confidence in the flesh also. If anyone else thinks he has reason for confidence in the flesh, I have more: </a:t>
            </a:r>
            <a:r>
              <a:rPr lang="en-US" baseline="30000" dirty="0"/>
              <a:t>5</a:t>
            </a:r>
            <a:r>
              <a:rPr lang="en-US" dirty="0"/>
              <a:t> circumcised on the eighth day, of the people of Israel, of the tribe of Benjamin, a Hebrew of Hebrews; as to the law, a Pharisee; </a:t>
            </a:r>
            <a:r>
              <a:rPr lang="en-US" baseline="30000" dirty="0"/>
              <a:t>6</a:t>
            </a:r>
            <a:r>
              <a:rPr lang="en-US" dirty="0"/>
              <a:t> as to zeal, a persecutor of the church; as to righteousness under the law, blameless.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3:7-8 ESV</a:t>
            </a:r>
          </a:p>
        </p:txBody>
      </p:sp>
      <p:sp>
        <p:nvSpPr>
          <p:cNvPr id="3" name="Content Placeholder 2"/>
          <p:cNvSpPr>
            <a:spLocks noGrp="1"/>
          </p:cNvSpPr>
          <p:nvPr>
            <p:ph idx="1"/>
          </p:nvPr>
        </p:nvSpPr>
        <p:spPr/>
        <p:txBody>
          <a:bodyPr>
            <a:normAutofit/>
          </a:bodyPr>
          <a:lstStyle/>
          <a:p>
            <a:r>
              <a:rPr lang="en-US" dirty="0"/>
              <a:t>But whatever gain I had, I counted as loss for the sake of Christ. </a:t>
            </a:r>
            <a:r>
              <a:rPr lang="en-US" baseline="30000" dirty="0"/>
              <a:t>8</a:t>
            </a:r>
            <a:r>
              <a:rPr lang="en-US" dirty="0"/>
              <a:t> Indeed, I count everything as loss because of the surpassing worth of knowing Christ Jesus my Lord. For his sake I have suffered the loss of all things and count them as rubbish, in order that I may gain Christ.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Philippians 3:8c-9 ESV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that I may gain Christ </a:t>
            </a:r>
            <a:r>
              <a:rPr lang="en-US" baseline="30000" dirty="0"/>
              <a:t>9</a:t>
            </a:r>
            <a:r>
              <a:rPr lang="en-US" dirty="0"/>
              <a:t> and be found in him, not having a righteousness of my own that comes from the law, but that which comes through faith in Christ, the righteousness from God that depends on faith.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3:10-11 NKJV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that I may know Him and the power of His resurrection, and the fellowship of His sufferings, being conformed to His death, </a:t>
            </a:r>
            <a:r>
              <a:rPr lang="en-US" baseline="30000"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if, by any means, I may attain to the resurrection from the dead.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3:12 NIV</a:t>
            </a:r>
            <a:endParaRPr lang="en-US" dirty="0"/>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Not that I have already obtained all this, or have already arrived at my goal, but I press on to take hold of that for which Christ Jesus took hold of me.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EDA2-9A02-8481-B44A-1C7BAFF7BEDA}"/>
              </a:ext>
            </a:extLst>
          </p:cNvPr>
          <p:cNvSpPr>
            <a:spLocks noGrp="1"/>
          </p:cNvSpPr>
          <p:nvPr>
            <p:ph type="title"/>
          </p:nvPr>
        </p:nvSpPr>
        <p:spPr/>
        <p:txBody>
          <a:bodyPr/>
          <a:lstStyle/>
          <a:p>
            <a:r>
              <a:rPr lang="en-US" dirty="0"/>
              <a:t>Philippians 3:13-14 NIV</a:t>
            </a:r>
          </a:p>
        </p:txBody>
      </p:sp>
      <p:sp>
        <p:nvSpPr>
          <p:cNvPr id="3" name="Content Placeholder 2">
            <a:extLst>
              <a:ext uri="{FF2B5EF4-FFF2-40B4-BE49-F238E27FC236}">
                <a16:creationId xmlns:a16="http://schemas.microsoft.com/office/drawing/2014/main" id="{F9664F90-BA39-4E6C-B8A9-277AB2B1D3B1}"/>
              </a:ext>
            </a:extLst>
          </p:cNvPr>
          <p:cNvSpPr>
            <a:spLocks noGrp="1"/>
          </p:cNvSpPr>
          <p:nvPr>
            <p:ph idx="1"/>
          </p:nvPr>
        </p:nvSpPr>
        <p:spPr/>
        <p:txBody>
          <a:bodyPr/>
          <a:lstStyle/>
          <a:p>
            <a:r>
              <a:rPr lang="en-US" dirty="0"/>
              <a:t>Brothers and sisters, I do not consider myself yet to have taken hold of it. But one thing I do: Forgetting what is behind and straining toward what is ahead, </a:t>
            </a:r>
            <a:r>
              <a:rPr lang="en-US" baseline="30000" dirty="0"/>
              <a:t>14</a:t>
            </a:r>
            <a:r>
              <a:rPr lang="en-US" dirty="0"/>
              <a:t> I press on toward the goal to win the prize for which God has called me heavenward in Christ Jesus.  [</a:t>
            </a:r>
            <a:r>
              <a:rPr lang="en-US" dirty="0">
                <a:hlinkClick r:id="rId3" action="ppaction://hlinksldjump"/>
              </a:rPr>
              <a:t>R</a:t>
            </a:r>
            <a:r>
              <a:rPr lang="en-US" dirty="0"/>
              <a:t>]</a:t>
            </a:r>
          </a:p>
        </p:txBody>
      </p:sp>
    </p:spTree>
    <p:extLst>
      <p:ext uri="{BB962C8B-B14F-4D97-AF65-F5344CB8AC3E}">
        <p14:creationId xmlns:p14="http://schemas.microsoft.com/office/powerpoint/2010/main" val="1090559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3:10-11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85000" lnSpcReduction="10000"/>
          </a:bodyPr>
          <a:lstStyle/>
          <a:p>
            <a:pPr>
              <a:lnSpc>
                <a:spcPct val="90000"/>
              </a:lnSpc>
            </a:pPr>
            <a:r>
              <a:rPr lang="en-US" altLang="en-US" dirty="0"/>
              <a:t>“That I may know Him and the power of His resurrection, and the fellowship of His sufferings, being conformed to His death, </a:t>
            </a:r>
            <a:r>
              <a:rPr lang="en-US" altLang="en-US" baseline="30000" dirty="0"/>
              <a:t>11</a:t>
            </a:r>
            <a:r>
              <a:rPr lang="en-US" altLang="en-US" dirty="0"/>
              <a:t> if, by any means, I may attain to the resurrection from the dead.</a:t>
            </a:r>
          </a:p>
          <a:p>
            <a:pPr>
              <a:lnSpc>
                <a:spcPct val="90000"/>
              </a:lnSpc>
            </a:pPr>
            <a:r>
              <a:rPr lang="en-US" altLang="en-US" dirty="0"/>
              <a:t>What is the first thing Paul wants to do in this text?</a:t>
            </a:r>
          </a:p>
          <a:p>
            <a:pPr>
              <a:lnSpc>
                <a:spcPct val="90000"/>
              </a:lnSpc>
            </a:pPr>
            <a:r>
              <a:rPr lang="en-US" altLang="en-US" dirty="0"/>
              <a:t>What effect does the power of Christ’s resurrection have on us?</a:t>
            </a:r>
          </a:p>
          <a:p>
            <a:pPr>
              <a:lnSpc>
                <a:spcPct val="90000"/>
              </a:lnSpc>
            </a:pPr>
            <a:r>
              <a:rPr lang="en-US" altLang="en-US" dirty="0"/>
              <a:t>How does Paul view his own sufferings here?</a:t>
            </a:r>
          </a:p>
          <a:p>
            <a:pPr>
              <a:lnSpc>
                <a:spcPct val="90000"/>
              </a:lnSpc>
            </a:pPr>
            <a:r>
              <a:rPr lang="en-US" altLang="en-US" dirty="0"/>
              <a:t>What was Paul’s final desire in this text?</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10000"/>
          </a:bodyPr>
          <a:lstStyle/>
          <a:p>
            <a:r>
              <a:rPr lang="en-US" dirty="0"/>
              <a:t>In our lesson this week, Paul warns the Philippians about false teachers that pervert the gospel of righteousness by faith.  He points to faith in Christ alone as the source of the righteousness that saves. He calls them to follow his example and focus on the goal of eternal life.</a:t>
            </a:r>
          </a:p>
          <a:p>
            <a:pPr lvl="1"/>
            <a:r>
              <a:rPr lang="en-US" dirty="0"/>
              <a:t>Joys and Warnings</a:t>
            </a:r>
          </a:p>
          <a:p>
            <a:pPr lvl="1"/>
            <a:r>
              <a:rPr lang="en-US" dirty="0"/>
              <a:t>Rubish and Righteousness</a:t>
            </a:r>
          </a:p>
          <a:p>
            <a:pPr lvl="1"/>
            <a:r>
              <a:rPr lang="en-US" dirty="0"/>
              <a:t>One Focus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7F91A6F8-60EF-48EF-810B-34CFE37D37A7}"/>
              </a:ext>
            </a:extLst>
          </p:cNvPr>
          <p:cNvSpPr>
            <a:spLocks noGrp="1" noChangeArrowheads="1"/>
          </p:cNvSpPr>
          <p:nvPr>
            <p:ph type="title"/>
          </p:nvPr>
        </p:nvSpPr>
        <p:spPr/>
        <p:txBody>
          <a:bodyPr/>
          <a:lstStyle/>
          <a:p>
            <a:r>
              <a:rPr lang="en-US" altLang="en-US" dirty="0"/>
              <a:t>Joys and Warnings</a:t>
            </a:r>
          </a:p>
        </p:txBody>
      </p:sp>
      <p:sp>
        <p:nvSpPr>
          <p:cNvPr id="1440771" name="Rectangle 3">
            <a:extLst>
              <a:ext uri="{FF2B5EF4-FFF2-40B4-BE49-F238E27FC236}">
                <a16:creationId xmlns:a16="http://schemas.microsoft.com/office/drawing/2014/main" id="{D6837730-7779-404F-8F84-7FB98079C70D}"/>
              </a:ext>
            </a:extLst>
          </p:cNvPr>
          <p:cNvSpPr>
            <a:spLocks noGrp="1" noChangeArrowheads="1"/>
          </p:cNvSpPr>
          <p:nvPr>
            <p:ph type="body" idx="1"/>
          </p:nvPr>
        </p:nvSpPr>
        <p:spPr>
          <a:xfrm>
            <a:off x="3505200" y="1676400"/>
            <a:ext cx="5638800" cy="5181600"/>
          </a:xfrm>
        </p:spPr>
        <p:txBody>
          <a:bodyPr/>
          <a:lstStyle/>
          <a:p>
            <a:pPr>
              <a:lnSpc>
                <a:spcPct val="80000"/>
              </a:lnSpc>
            </a:pPr>
            <a:r>
              <a:rPr lang="en-US" altLang="en-US" dirty="0"/>
              <a:t>How does Paul begin his warning to the Philippian church? (</a:t>
            </a:r>
            <a:r>
              <a:rPr lang="en-US" altLang="en-US" dirty="0">
                <a:hlinkClick r:id="rId4" action="ppaction://hlinksldjump"/>
              </a:rPr>
              <a:t>Phil 3:1</a:t>
            </a:r>
            <a:r>
              <a:rPr lang="en-US" altLang="en-US" dirty="0"/>
              <a:t>)</a:t>
            </a:r>
          </a:p>
          <a:p>
            <a:pPr>
              <a:lnSpc>
                <a:spcPct val="80000"/>
              </a:lnSpc>
            </a:pPr>
            <a:r>
              <a:rPr lang="en-US" altLang="en-US" dirty="0"/>
              <a:t>How does Paul describe the false teachers who would pervert the gospel? (</a:t>
            </a:r>
            <a:r>
              <a:rPr lang="en-US" altLang="en-US" dirty="0">
                <a:hlinkClick r:id="rId5" action="ppaction://hlinksldjump"/>
              </a:rPr>
              <a:t>Phil 3:2-3</a:t>
            </a:r>
            <a:r>
              <a:rPr lang="en-US" altLang="en-US" dirty="0"/>
              <a:t>)</a:t>
            </a:r>
          </a:p>
          <a:p>
            <a:pPr>
              <a:lnSpc>
                <a:spcPct val="80000"/>
              </a:lnSpc>
            </a:pPr>
            <a:r>
              <a:rPr lang="en-US" altLang="en-US" dirty="0"/>
              <a:t>How would Paul qualify to boast in the flesh if he were still a Pharisee? (</a:t>
            </a:r>
            <a:r>
              <a:rPr lang="en-US" altLang="en-US" dirty="0">
                <a:hlinkClick r:id="rId6" action="ppaction://hlinksldjump"/>
              </a:rPr>
              <a:t>Phil 3:4-6</a:t>
            </a:r>
            <a:r>
              <a:rPr lang="en-US" altLang="en-US" dirty="0"/>
              <a:t>)</a:t>
            </a:r>
          </a:p>
          <a:p>
            <a:pPr>
              <a:lnSpc>
                <a:spcPct val="80000"/>
              </a:lnSpc>
            </a:pPr>
            <a:endParaRPr lang="en-US" altLang="en-US" sz="2800" dirty="0"/>
          </a:p>
        </p:txBody>
      </p:sp>
    </p:spTree>
    <p:extLst>
      <p:ext uri="{BB962C8B-B14F-4D97-AF65-F5344CB8AC3E}">
        <p14:creationId xmlns:p14="http://schemas.microsoft.com/office/powerpoint/2010/main" val="31923999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Rubish and Righteousness</a:t>
            </a:r>
          </a:p>
        </p:txBody>
      </p:sp>
      <p:sp>
        <p:nvSpPr>
          <p:cNvPr id="3" name="Content Placeholder 2"/>
          <p:cNvSpPr>
            <a:spLocks noGrp="1"/>
          </p:cNvSpPr>
          <p:nvPr>
            <p:ph idx="1"/>
          </p:nvPr>
        </p:nvSpPr>
        <p:spPr/>
        <p:txBody>
          <a:bodyPr>
            <a:normAutofit fontScale="92500"/>
          </a:bodyPr>
          <a:lstStyle/>
          <a:p>
            <a:r>
              <a:rPr lang="en-US" dirty="0"/>
              <a:t>What value does the apostle place on his Jewish qualification once he has come to know Christ? (</a:t>
            </a:r>
            <a:r>
              <a:rPr lang="en-US" dirty="0">
                <a:hlinkClick r:id="rId4" action="ppaction://hlinksldjump"/>
              </a:rPr>
              <a:t>Phil 3:7-8</a:t>
            </a:r>
            <a:r>
              <a:rPr lang="en-US" dirty="0"/>
              <a:t>)</a:t>
            </a:r>
          </a:p>
          <a:p>
            <a:r>
              <a:rPr lang="en-US" dirty="0"/>
              <a:t>What can Christ do for us that the law cannot? (</a:t>
            </a:r>
            <a:r>
              <a:rPr lang="en-US" dirty="0">
                <a:hlinkClick r:id="rId5" action="ppaction://hlinksldjump"/>
              </a:rPr>
              <a:t>Phil 3:8c-9</a:t>
            </a:r>
            <a:r>
              <a:rPr lang="en-US" dirty="0"/>
              <a:t>)</a:t>
            </a:r>
          </a:p>
          <a:p>
            <a:r>
              <a:rPr lang="en-US" dirty="0"/>
              <a:t>What did gaining Christ and being found in Him do for the apostle Paul? (</a:t>
            </a:r>
            <a:r>
              <a:rPr lang="en-US" dirty="0">
                <a:hlinkClick r:id="rId6" action="ppaction://hlinksldjump"/>
              </a:rPr>
              <a:t>Phil 3:10-11</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Focus</a:t>
            </a:r>
          </a:p>
        </p:txBody>
      </p:sp>
      <p:sp>
        <p:nvSpPr>
          <p:cNvPr id="3" name="Content Placeholder 2"/>
          <p:cNvSpPr>
            <a:spLocks noGrp="1"/>
          </p:cNvSpPr>
          <p:nvPr>
            <p:ph idx="1"/>
          </p:nvPr>
        </p:nvSpPr>
        <p:spPr/>
        <p:txBody>
          <a:bodyPr>
            <a:normAutofit/>
          </a:bodyPr>
          <a:lstStyle/>
          <a:p>
            <a:r>
              <a:rPr lang="en-US" altLang="en-US" dirty="0"/>
              <a:t>What limitations does the good apostle admit when considering fully experiencing the love of Christ? (</a:t>
            </a:r>
            <a:r>
              <a:rPr lang="en-US" altLang="en-US" dirty="0">
                <a:hlinkClick r:id="rId4" action="ppaction://hlinksldjump"/>
              </a:rPr>
              <a:t>Phil 3:12</a:t>
            </a:r>
            <a:r>
              <a:rPr lang="en-US" altLang="en-US" dirty="0"/>
              <a:t>)</a:t>
            </a:r>
          </a:p>
          <a:p>
            <a:r>
              <a:rPr lang="en-US" altLang="en-US" dirty="0"/>
              <a:t>What is Paul’s one focus as he considers the surpassing value of knowing Jesus Christ as his Savior and Lord? (</a:t>
            </a:r>
            <a:r>
              <a:rPr lang="en-US" altLang="en-US" dirty="0">
                <a:hlinkClick r:id="rId5" action="ppaction://hlinksldjump"/>
              </a:rPr>
              <a:t>Phil 3:13-14</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warned the church to beware of the Judaizers and legalists that were teaching that circumcision was necessary for salvation.</a:t>
            </a:r>
          </a:p>
          <a:p>
            <a:r>
              <a:rPr lang="en-US" dirty="0">
                <a:effectLst>
                  <a:outerShdw blurRad="38100" dist="38100" dir="2700000" algn="tl">
                    <a:srgbClr val="000000">
                      <a:alpha val="43137"/>
                    </a:srgbClr>
                  </a:outerShdw>
                </a:effectLst>
              </a:rPr>
              <a:t> Their legalistic approach caused Paul to recall his own legalism, trusting in his heritage, education, dedication, and strict obedience to the law to find acceptance with God.</a:t>
            </a:r>
          </a:p>
          <a:p>
            <a:r>
              <a:rPr lang="en-US" dirty="0">
                <a:effectLst>
                  <a:outerShdw blurRad="38100" dist="38100" dir="2700000" algn="tl">
                    <a:srgbClr val="000000">
                      <a:alpha val="43137"/>
                    </a:srgbClr>
                  </a:outerShdw>
                </a:effectLst>
              </a:rPr>
              <a:t>His encounter with the risen Christ on the road to Damascus changed all of that. </a:t>
            </a:r>
          </a:p>
          <a:p>
            <a:r>
              <a:rPr lang="en-US" dirty="0">
                <a:effectLst>
                  <a:outerShdw blurRad="38100" dist="38100" dir="2700000" algn="tl">
                    <a:srgbClr val="000000">
                      <a:alpha val="43137"/>
                    </a:srgbClr>
                  </a:outerShdw>
                </a:effectLst>
              </a:rPr>
              <a:t>Finding Christ and the truth of righteousness by faith, he turned from his former legalistic religion, lost everything he had worked for, and considered it rubbish compared to the surpassing value of knowing Jesus as Savior and Lord.</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draws a contrast between two types of righteousness: his own righteousness that comes from the law, and the righteousness that comes from God by faith.  </a:t>
            </a:r>
          </a:p>
          <a:p>
            <a:pPr eaLnBrk="1" hangingPunct="1">
              <a:defRPr/>
            </a:pPr>
            <a:r>
              <a:rPr lang="en-US" altLang="en-US" dirty="0"/>
              <a:t>It is only the perfect righteousness of God that brings salvation. When we ae justified by trusting Jesus for the forgiveness of our sins, His blood cleanses us from all sin and we are reckoned to be as righteous as Christ. This is imputed righteousness.</a:t>
            </a:r>
          </a:p>
          <a:p>
            <a:pPr eaLnBrk="1" hangingPunct="1">
              <a:defRPr/>
            </a:pPr>
            <a:r>
              <a:rPr lang="en-US" altLang="en-US" dirty="0"/>
              <a:t>There is also an imparted righteousness that we have as we walk in the Spirit and obey the commandments. But this righteousness cannot save because it is always tainted by sin.  Our good works done while walking in the Spirit cannot cancel our sin committed in the flesh.</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Righteousness by faith produced in Paul a deep desire to know Christ in a more intimate way, to find fellowship with Him in suffering, to be conformed to His death, and to be raised to life as He was.</a:t>
            </a:r>
          </a:p>
          <a:p>
            <a:pPr marL="274320" indent="-274320"/>
            <a:r>
              <a:rPr lang="en-US" dirty="0"/>
              <a:t>It appears that Paul saw an advantage of a better resurrection by identifying as a martyr with Christ in His suffering and death.  That would explain his view of how death could be gain for him.</a:t>
            </a:r>
          </a:p>
          <a:p>
            <a:pPr marL="274320" indent="-274320"/>
            <a:r>
              <a:rPr lang="en-US" dirty="0"/>
              <a:t>Aware that he had not yet attained all that there was to  know and experience in a relationship with Christ, he likened the Christian life to a race where he had his eyes firmly fixed on the goal.</a:t>
            </a:r>
          </a:p>
          <a:p>
            <a:pPr marL="274320" indent="-274320"/>
            <a:r>
              <a:rPr lang="en-US" dirty="0"/>
              <a:t>Will you pray this week that God will keep you focused on the important things in life, and that you will finish the race as Paul did?</a:t>
            </a:r>
          </a:p>
          <a:p>
            <a:pPr marL="274320" indent="-274320"/>
            <a:endParaRPr lang="en-US" dirty="0"/>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1395008</TotalTime>
  <Words>5088</Words>
  <Application>Microsoft Office PowerPoint</Application>
  <PresentationFormat>On-screen Show (4:3)</PresentationFormat>
  <Paragraphs>322</Paragraphs>
  <Slides>19</Slides>
  <Notes>18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Arial Rounded MT Bold</vt:lpstr>
      <vt:lpstr>Calibri</vt:lpstr>
      <vt:lpstr>2_Default Design</vt:lpstr>
      <vt:lpstr>Default Design</vt:lpstr>
      <vt:lpstr>3_Default Design</vt:lpstr>
      <vt:lpstr>4_Default Design</vt:lpstr>
      <vt:lpstr>1_Default Design</vt:lpstr>
      <vt:lpstr>Uniting Heaven and Earth: Christ in Philippians and Colossians</vt:lpstr>
      <vt:lpstr>Memory Text Philippians 3:10-11 NKJV</vt:lpstr>
      <vt:lpstr>Overview</vt:lpstr>
      <vt:lpstr>Joys and Warnings</vt:lpstr>
      <vt:lpstr>Rubish and Righteousness</vt:lpstr>
      <vt:lpstr>One Focus</vt:lpstr>
      <vt:lpstr>Summary</vt:lpstr>
      <vt:lpstr>Summary</vt:lpstr>
      <vt:lpstr>Summary</vt:lpstr>
      <vt:lpstr>PowerPoint Presentation</vt:lpstr>
      <vt:lpstr>Philippians 3:1 NIV</vt:lpstr>
      <vt:lpstr>Philippians 3:2-3 NKJV</vt:lpstr>
      <vt:lpstr>Philippians 3:4-6 ESV</vt:lpstr>
      <vt:lpstr>Philippians 3:7-8 ESV</vt:lpstr>
      <vt:lpstr>Philippians 3:8c-9 ESV</vt:lpstr>
      <vt:lpstr>Philippians 3:10-11 NKJV</vt:lpstr>
      <vt:lpstr>Philippians 3:12 NIV</vt:lpstr>
      <vt:lpstr>Philippians 3:13-14 NIV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Confidence Only in Christ</dc:title>
  <dc:subject>Uniting Heaven and Earth: Christ in Philippians and Colossians</dc:subject>
  <dc:creator>Kenneth J. McNulty</dc:creator>
  <cp:lastModifiedBy>Kenneth McNulty</cp:lastModifiedBy>
  <cp:revision>23408</cp:revision>
  <cp:lastPrinted>2016-06-03T16:02:10Z</cp:lastPrinted>
  <dcterms:created xsi:type="dcterms:W3CDTF">2005-09-30T23:50:48Z</dcterms:created>
  <dcterms:modified xsi:type="dcterms:W3CDTF">2026-02-07T01:21:58Z</dcterms:modified>
  <cp:category>Bible Book</cp:category>
</cp:coreProperties>
</file>