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4"/>
  </p:notesMasterIdLst>
  <p:handoutMasterIdLst>
    <p:handoutMasterId r:id="rId25"/>
  </p:handoutMasterIdLst>
  <p:sldIdLst>
    <p:sldId id="3170" r:id="rId6"/>
    <p:sldId id="2375" r:id="rId7"/>
    <p:sldId id="3171" r:id="rId8"/>
    <p:sldId id="2376" r:id="rId9"/>
    <p:sldId id="2250" r:id="rId10"/>
    <p:sldId id="1100" r:id="rId11"/>
    <p:sldId id="3159" r:id="rId12"/>
    <p:sldId id="3160" r:id="rId13"/>
    <p:sldId id="3176" r:id="rId14"/>
    <p:sldId id="3118" r:id="rId15"/>
    <p:sldId id="2289" r:id="rId16"/>
    <p:sldId id="2366" r:id="rId17"/>
    <p:sldId id="3186" r:id="rId18"/>
    <p:sldId id="1853" r:id="rId19"/>
    <p:sldId id="2880" r:id="rId20"/>
    <p:sldId id="1216" r:id="rId21"/>
    <p:sldId id="3013" r:id="rId22"/>
    <p:sldId id="3185"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84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1/22/2026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the context of these words of Jesus and this prayer for His disciples?</a:t>
            </a:r>
          </a:p>
          <a:p>
            <a:pPr marL="274320" indent="-274320"/>
            <a:r>
              <a:rPr lang="en-US" sz="1000" b="0" i="0" dirty="0"/>
              <a:t>1.  These words and this prayer were spoken by Jesus as he was about to be betrayed and crucified the next day.</a:t>
            </a:r>
          </a:p>
          <a:p>
            <a:pPr marL="228600" indent="-228600"/>
            <a:r>
              <a:rPr lang="en-US" altLang="en-US" sz="1000" dirty="0"/>
              <a:t>2.  As He was about to leave His disciples, love and unity among them were uppermost in His mind.</a:t>
            </a:r>
          </a:p>
          <a:p>
            <a:pPr marL="228600" indent="-228600"/>
            <a:r>
              <a:rPr lang="en-US" altLang="en-US" sz="1000" dirty="0"/>
              <a:t>3.  John 13 records Jesus washing the Disciples feet on the night on which He was betrayed</a:t>
            </a:r>
          </a:p>
          <a:p>
            <a:pPr marL="228600" indent="-228600"/>
            <a:r>
              <a:rPr lang="en-US" altLang="en-US" sz="1000" dirty="0"/>
              <a:t>4.  John 17 is Jesus’ prayer just after the Last Supper before He leaves for the Garden of Gethsemane where Judas betrays Him.</a:t>
            </a:r>
          </a:p>
          <a:p>
            <a:pPr marL="228600" indent="-228600">
              <a:buAutoNum type="arabicPeriod" startAt="5"/>
            </a:pPr>
            <a:r>
              <a:rPr lang="en-US" altLang="en-US" sz="1000" dirty="0"/>
              <a:t>With all that was happening on His mind, Jesus prays for love and unity among His disciples.</a:t>
            </a:r>
          </a:p>
          <a:p>
            <a:pPr marL="228600" indent="-228600">
              <a:buAutoNum type="arabicPeriod" startAt="5"/>
            </a:pPr>
            <a:endParaRPr lang="en-US" altLang="en-US" sz="1000" dirty="0"/>
          </a:p>
          <a:p>
            <a:pPr marL="228600" indent="-228600"/>
            <a:r>
              <a:rPr lang="en-US" altLang="en-US" sz="1000" b="1" dirty="0"/>
              <a:t>Q2:  Why was love and unity so important to Him?</a:t>
            </a:r>
          </a:p>
          <a:p>
            <a:pPr marL="228600" indent="-228600"/>
            <a:r>
              <a:rPr lang="en-US" altLang="en-US" sz="1000" dirty="0"/>
              <a:t>1.  He tells us: Love and unity would be the sign to the world that God (who is love) had sent Jesus, and love was to be the hallmark of His true disciples.</a:t>
            </a:r>
          </a:p>
          <a:p>
            <a:pPr marL="228600" indent="-228600"/>
            <a:r>
              <a:rPr lang="en-US" altLang="en-US" sz="1000" dirty="0"/>
              <a:t>2.  A church filled with arguments, divisions, disputes, cliques, and gossip cannot properly represent the God of love and His message of love.</a:t>
            </a:r>
          </a:p>
          <a:p>
            <a:pPr marL="228600" indent="-228600"/>
            <a:r>
              <a:rPr lang="en-US" altLang="en-US" sz="1000" dirty="0"/>
              <a:t>3.  The Hallmark of Christianity is love and unity.</a:t>
            </a:r>
          </a:p>
          <a:p>
            <a:pPr marL="228600" indent="-228600"/>
            <a:r>
              <a:rPr lang="en-US" altLang="en-US" sz="1000" dirty="0"/>
              <a:t>4.  How different form the Muslim terrorists whose Hallmark is “death to the infidels!” </a:t>
            </a:r>
          </a:p>
          <a:p>
            <a:pPr marL="274320" indent="-274320"/>
            <a:r>
              <a:rPr lang="en-US" sz="1000" b="0" i="0" dirty="0"/>
              <a:t>5.  Love between His followers is the sign Jesus gives us here of being His true disciples.</a:t>
            </a:r>
          </a:p>
          <a:p>
            <a:pPr marL="274320" indent="-274320"/>
            <a:r>
              <a:rPr lang="en-US" sz="1000" b="0" i="0" dirty="0"/>
              <a:t>6.  So how are we doing?</a:t>
            </a:r>
          </a:p>
          <a:p>
            <a:pPr marL="274320" indent="-274320"/>
            <a:r>
              <a:rPr lang="en-US" sz="1000" b="0" i="0" dirty="0"/>
              <a:t>7.  Do we have some love cooking here in the Haverhill SDA Church?</a:t>
            </a:r>
          </a:p>
          <a:p>
            <a:pPr marL="274320" indent="-274320"/>
            <a:r>
              <a:rPr lang="en-US" sz="1000" b="0" i="0" dirty="0"/>
              <a:t>8.  Let us each be praying daily for the Holy Spirit to do His work to give us the fruit of the Spirit beginning with love, to bring love and unity to our church family.</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Paul’s plea to the Corinthians in this verse?</a:t>
            </a:r>
          </a:p>
          <a:p>
            <a:pPr marL="274320" indent="-274320"/>
            <a:r>
              <a:rPr lang="en-US" sz="1000" b="0" i="0" dirty="0"/>
              <a:t>1.  Once again Paul is here calling for unity in the church.</a:t>
            </a:r>
          </a:p>
          <a:p>
            <a:pPr marL="274320" indent="-274320"/>
            <a:r>
              <a:rPr lang="en-US" sz="1000" b="0" i="0" dirty="0"/>
              <a:t>2.  This theme is repeated in many of his epistles: most notable in Romans 14-15, 1 Corinthians 1, Philippians 2 and 4, Ephesians 4.</a:t>
            </a:r>
          </a:p>
          <a:p>
            <a:pPr marL="274320" indent="-274320"/>
            <a:r>
              <a:rPr lang="en-US" sz="1000" b="0" i="0" dirty="0"/>
              <a:t>3.  He wants to see no divisions and everyone in agreement.</a:t>
            </a:r>
          </a:p>
          <a:p>
            <a:pPr marL="274320" indent="-274320"/>
            <a:r>
              <a:rPr lang="en-US" sz="1000" b="0" i="0" dirty="0"/>
              <a:t>4.  He wants everyone to get along.</a:t>
            </a:r>
          </a:p>
          <a:p>
            <a:pPr marL="274320" indent="-274320"/>
            <a:r>
              <a:rPr lang="en-US" sz="1000" b="0" i="0" dirty="0"/>
              <a:t>5.  This doesn’t mean that everyone is going to agree on all the details of the Christian faith.</a:t>
            </a:r>
          </a:p>
          <a:p>
            <a:pPr marL="274320" indent="-274320"/>
            <a:r>
              <a:rPr lang="en-US" sz="1000" b="0" i="0" dirty="0"/>
              <a:t>6.  He starts Romans 14 with these words:</a:t>
            </a:r>
          </a:p>
          <a:p>
            <a:pPr marL="274320" indent="-274320"/>
            <a:r>
              <a:rPr lang="en-US" sz="1000" b="1" i="0" dirty="0"/>
              <a:t>Romans 14:1 NIV</a:t>
            </a:r>
            <a:r>
              <a:rPr lang="en-US" sz="1000" b="0" i="0" dirty="0"/>
              <a:t> - 1 Accept the one whose faith is weak, without quarreling over disputable matters.</a:t>
            </a:r>
          </a:p>
          <a:p>
            <a:pPr marL="274320" indent="-274320"/>
            <a:r>
              <a:rPr lang="en-US" sz="1000" b="0" i="0" dirty="0"/>
              <a:t>7.  Disputable matters are things like diet, and fast days, and festivals, and rituals where the word of God is not explicit.</a:t>
            </a:r>
          </a:p>
          <a:p>
            <a:pPr marL="274320" indent="-274320"/>
            <a:r>
              <a:rPr lang="en-US" sz="1000" b="0" i="0" dirty="0"/>
              <a:t>8.  Some are weak; some are strong; we are growing at different rates; don’t be a stumbling block for someone else.</a:t>
            </a:r>
          </a:p>
          <a:p>
            <a:pPr marL="274320" indent="-274320"/>
            <a:r>
              <a:rPr lang="en-US" sz="1000" b="0" i="0" dirty="0"/>
              <a:t>9.  But on the fundamentals of the gospel and the Christian faith: agree and get along!</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 asking here in verse 1?</a:t>
            </a:r>
          </a:p>
          <a:p>
            <a:pPr marL="274320" indent="-274320"/>
            <a:r>
              <a:rPr lang="en-US" dirty="0"/>
              <a:t>1.  He is asking if belonging to Christ has made any difference in their life?</a:t>
            </a:r>
          </a:p>
          <a:p>
            <a:pPr marL="274320" indent="-274320"/>
            <a:r>
              <a:rPr lang="en-US" dirty="0"/>
              <a:t>2.  Is there any benefit from belonging to Christ?</a:t>
            </a:r>
          </a:p>
          <a:p>
            <a:pPr marL="274320" indent="-274320"/>
            <a:r>
              <a:rPr lang="en-US" dirty="0"/>
              <a:t>3.  Has His love brought you any comfort and hope and assurance?</a:t>
            </a:r>
          </a:p>
          <a:p>
            <a:pPr marL="274320" indent="-274320"/>
            <a:r>
              <a:rPr lang="en-US" dirty="0"/>
              <a:t>4.  Is the Holy Spirit at work in your hearts?</a:t>
            </a:r>
          </a:p>
          <a:p>
            <a:pPr marL="274320" indent="-274320"/>
            <a:r>
              <a:rPr lang="en-US" dirty="0"/>
              <a:t>5.  Has the Spirit made your hearts tender toward each other and compassionate?</a:t>
            </a:r>
          </a:p>
          <a:p>
            <a:pPr marL="274320" indent="-274320"/>
            <a:r>
              <a:rPr lang="en-US" dirty="0"/>
              <a:t>6.  If you are growing in grace and the Spirit is softening your heart then I have a favor to ask…</a:t>
            </a:r>
          </a:p>
          <a:p>
            <a:pPr marL="274320" indent="-274320"/>
            <a:endParaRPr lang="en-US" dirty="0"/>
          </a:p>
          <a:p>
            <a:pPr marL="274320" indent="-274320"/>
            <a:r>
              <a:rPr lang="en-US" b="1" dirty="0"/>
              <a:t>Q2: What favor does Paul ask in verse 2?</a:t>
            </a:r>
          </a:p>
          <a:p>
            <a:pPr marL="274320" indent="-274320"/>
            <a:r>
              <a:rPr lang="en-US" dirty="0"/>
              <a:t>1.  He asks them to make him happy by agreeing together as brethren in the church.</a:t>
            </a:r>
          </a:p>
          <a:p>
            <a:pPr marL="274320" indent="-274320"/>
            <a:r>
              <a:rPr lang="en-US" dirty="0"/>
              <a:t>2.  He wants them to love each other and work together with one mind and purpose.</a:t>
            </a:r>
          </a:p>
          <a:p>
            <a:pPr marL="274320" indent="-274320"/>
            <a:endParaRPr lang="en-US" dirty="0"/>
          </a:p>
          <a:p>
            <a:pPr marL="274320" indent="-274320"/>
            <a:r>
              <a:rPr lang="en-US" b="1" dirty="0"/>
              <a:t>Q3: What do you think may have been the problem in the Philippian church?</a:t>
            </a:r>
          </a:p>
          <a:p>
            <a:pPr marL="274320" indent="-274320"/>
            <a:r>
              <a:rPr lang="en-US" dirty="0"/>
              <a:t>1.  Apparently, there was contention and disunity.</a:t>
            </a:r>
          </a:p>
          <a:p>
            <a:pPr marL="274320" indent="-274320"/>
            <a:r>
              <a:rPr lang="en-US" dirty="0"/>
              <a:t>2.  They were not united in love.</a:t>
            </a:r>
          </a:p>
          <a:p>
            <a:pPr marL="274320" indent="-274320"/>
            <a:r>
              <a:rPr lang="en-US" dirty="0"/>
              <a:t>3.  There was pride and self-centeredness, people thinking “It’s my way or the highway.”</a:t>
            </a:r>
          </a:p>
          <a:p>
            <a:pPr marL="274320" indent="-274320"/>
            <a:r>
              <a:rPr lang="en-US" dirty="0"/>
              <a:t>4.  Paul addresses a lack of love, a lack of unity, a lack of cooperation because of personal ambition, pride, and self-exaltation.</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For unity in the church, what two characteristics do we need to avoid and what do we need to have?</a:t>
            </a:r>
          </a:p>
          <a:p>
            <a:pPr marL="274320" indent="-274320" eaLnBrk="1" hangingPunct="1">
              <a:lnSpc>
                <a:spcPct val="80000"/>
              </a:lnSpc>
              <a:defRPr/>
            </a:pPr>
            <a:r>
              <a:rPr lang="en-US" dirty="0"/>
              <a:t>1.  We need to avoid selfish ambition and vain conceit.</a:t>
            </a:r>
          </a:p>
          <a:p>
            <a:pPr marL="274320" indent="-274320" eaLnBrk="1" hangingPunct="1">
              <a:lnSpc>
                <a:spcPct val="80000"/>
              </a:lnSpc>
              <a:defRPr/>
            </a:pPr>
            <a:endParaRPr lang="en-US" dirty="0"/>
          </a:p>
          <a:p>
            <a:pPr marL="274320" indent="-274320" eaLnBrk="1" hangingPunct="1">
              <a:lnSpc>
                <a:spcPct val="80000"/>
              </a:lnSpc>
              <a:defRPr/>
            </a:pPr>
            <a:r>
              <a:rPr lang="en-US" b="1" dirty="0"/>
              <a:t>Q2: How would you describe selfish ambition?</a:t>
            </a:r>
          </a:p>
          <a:p>
            <a:pPr marL="274320" indent="-274320" eaLnBrk="1" hangingPunct="1">
              <a:lnSpc>
                <a:spcPct val="80000"/>
              </a:lnSpc>
              <a:defRPr/>
            </a:pPr>
            <a:r>
              <a:rPr lang="en-US" dirty="0"/>
              <a:t>1.  It would be an attitude to make a name for yourself, to promote yourself, to make yourself number one, to be a person that others look up to and compliment and respect.</a:t>
            </a:r>
          </a:p>
          <a:p>
            <a:pPr marL="274320" indent="-274320" eaLnBrk="1" hangingPunct="1">
              <a:lnSpc>
                <a:spcPct val="80000"/>
              </a:lnSpc>
              <a:defRPr/>
            </a:pPr>
            <a:r>
              <a:rPr lang="en-US" dirty="0"/>
              <a:t>2.  Selfish ambition goes along with pride, seeking glory for yourself instead of giving glory to God.</a:t>
            </a:r>
          </a:p>
          <a:p>
            <a:pPr marL="274320" indent="-274320" eaLnBrk="1" hangingPunct="1">
              <a:lnSpc>
                <a:spcPct val="80000"/>
              </a:lnSpc>
              <a:defRPr/>
            </a:pPr>
            <a:r>
              <a:rPr lang="en-US" dirty="0"/>
              <a:t>3.  This was the original sin of Lucifer in heaven: pride and self exaltation, seeking the worship that belonged only to God.</a:t>
            </a:r>
          </a:p>
          <a:p>
            <a:pPr marL="274320" indent="-274320" eaLnBrk="1" hangingPunct="1">
              <a:lnSpc>
                <a:spcPct val="80000"/>
              </a:lnSpc>
              <a:defRPr/>
            </a:pPr>
            <a:r>
              <a:rPr lang="en-US" dirty="0"/>
              <a:t>4.  In Galatians 5:20, Paul list selfish ambition along with a host of other sins, including witchcraft and idolatry!</a:t>
            </a:r>
          </a:p>
          <a:p>
            <a:pPr marL="274320" indent="-274320" eaLnBrk="1" hangingPunct="1">
              <a:lnSpc>
                <a:spcPct val="80000"/>
              </a:lnSpc>
              <a:defRPr/>
            </a:pPr>
            <a:endParaRPr lang="en-US" dirty="0"/>
          </a:p>
          <a:p>
            <a:pPr marL="274320" indent="-274320" eaLnBrk="1" hangingPunct="1">
              <a:lnSpc>
                <a:spcPct val="80000"/>
              </a:lnSpc>
              <a:defRPr/>
            </a:pPr>
            <a:r>
              <a:rPr lang="en-US" b="1" dirty="0"/>
              <a:t>Q3:  How would you describe “vain conceit.”</a:t>
            </a:r>
          </a:p>
          <a:p>
            <a:pPr marL="274320" indent="-274320" eaLnBrk="1" hangingPunct="1">
              <a:lnSpc>
                <a:spcPct val="80000"/>
              </a:lnSpc>
              <a:defRPr/>
            </a:pPr>
            <a:r>
              <a:rPr lang="en-US" dirty="0"/>
              <a:t>1.  This is again related to pride.  </a:t>
            </a:r>
          </a:p>
          <a:p>
            <a:pPr marL="274320" indent="-274320" eaLnBrk="1" hangingPunct="1">
              <a:lnSpc>
                <a:spcPct val="80000"/>
              </a:lnSpc>
              <a:defRPr/>
            </a:pPr>
            <a:r>
              <a:rPr lang="en-US" dirty="0"/>
              <a:t>2.  Conceit is thinking of yourself as better than others.</a:t>
            </a:r>
          </a:p>
          <a:p>
            <a:pPr marL="274320" indent="-274320" eaLnBrk="1" hangingPunct="1">
              <a:lnSpc>
                <a:spcPct val="80000"/>
              </a:lnSpc>
              <a:defRPr/>
            </a:pPr>
            <a:r>
              <a:rPr lang="en-US" dirty="0"/>
              <a:t>3.  Google’s AI defines it this way:</a:t>
            </a:r>
          </a:p>
          <a:p>
            <a:pPr marL="731520" lvl="1" indent="-274320" eaLnBrk="1" hangingPunct="1">
              <a:lnSpc>
                <a:spcPct val="80000"/>
              </a:lnSpc>
              <a:defRPr/>
            </a:pPr>
            <a:r>
              <a:rPr lang="en-US" sz="1200" b="0" i="0" kern="1200" dirty="0">
                <a:solidFill>
                  <a:schemeClr val="tx1"/>
                </a:solidFill>
                <a:effectLst/>
                <a:latin typeface="+mn-lt"/>
                <a:ea typeface="+mn-ea"/>
                <a:cs typeface="+mn-cs"/>
              </a:rPr>
              <a:t>an empty, inflated, and excessive pride or self-importance, often based on a false sense of superiority in looks, achievements, or abilities, leading to self-centered actions and a desire for hollow recognition rather than genuine worth or God's glory.</a:t>
            </a:r>
            <a:endParaRPr lang="en-US" dirty="0"/>
          </a:p>
          <a:p>
            <a:pPr marL="274320" indent="-274320" eaLnBrk="1" hangingPunct="1">
              <a:lnSpc>
                <a:spcPct val="80000"/>
              </a:lnSpc>
              <a:defRPr/>
            </a:pPr>
            <a:endParaRPr lang="en-US" dirty="0"/>
          </a:p>
          <a:p>
            <a:pPr marL="274320" indent="-274320" eaLnBrk="1" hangingPunct="1">
              <a:lnSpc>
                <a:spcPct val="80000"/>
              </a:lnSpc>
              <a:defRPr/>
            </a:pPr>
            <a:r>
              <a:rPr lang="en-US" b="1" dirty="0"/>
              <a:t>Q4:  What remedy does Paul recommend for the pride that brings disunity?</a:t>
            </a:r>
          </a:p>
          <a:p>
            <a:pPr marL="274320" indent="-274320" eaLnBrk="1" hangingPunct="1">
              <a:lnSpc>
                <a:spcPct val="80000"/>
              </a:lnSpc>
              <a:defRPr/>
            </a:pPr>
            <a:r>
              <a:rPr lang="en-US" dirty="0"/>
              <a:t>1.  He recommends humility instead of pride.</a:t>
            </a:r>
          </a:p>
          <a:p>
            <a:pPr marL="274320" indent="-274320" eaLnBrk="1" hangingPunct="1">
              <a:lnSpc>
                <a:spcPct val="80000"/>
              </a:lnSpc>
              <a:defRPr/>
            </a:pPr>
            <a:r>
              <a:rPr lang="en-US" dirty="0"/>
              <a:t>2.  Rather than thinking you are better than others, value others above yourself!</a:t>
            </a:r>
          </a:p>
          <a:p>
            <a:pPr marL="274320" indent="-274320" eaLnBrk="1" hangingPunct="1">
              <a:lnSpc>
                <a:spcPct val="80000"/>
              </a:lnSpc>
              <a:defRPr/>
            </a:pPr>
            <a:r>
              <a:rPr lang="en-US" dirty="0"/>
              <a:t>3.  Don’t just think of your own interests, think about the interests of others.</a:t>
            </a:r>
          </a:p>
          <a:p>
            <a:pPr marL="274320" indent="-274320" eaLnBrk="1" hangingPunct="1">
              <a:lnSpc>
                <a:spcPct val="80000"/>
              </a:lnSpc>
              <a:defRPr/>
            </a:pPr>
            <a:r>
              <a:rPr lang="en-US" dirty="0"/>
              <a:t>4.  Don’t think about what the church can do for you , but what you can do for them.</a:t>
            </a:r>
          </a:p>
          <a:p>
            <a:pPr marL="274320" indent="-274320" eaLnBrk="1" hangingPunct="1">
              <a:lnSpc>
                <a:spcPct val="80000"/>
              </a:lnSpc>
              <a:defRPr/>
            </a:pPr>
            <a:r>
              <a:rPr lang="en-US" dirty="0"/>
              <a:t>5.  The Bible warn us against pride.</a:t>
            </a:r>
          </a:p>
          <a:p>
            <a:pPr marL="274320" indent="-274320" eaLnBrk="1" hangingPunct="1">
              <a:lnSpc>
                <a:spcPct val="80000"/>
              </a:lnSpc>
              <a:defRPr/>
            </a:pPr>
            <a:r>
              <a:rPr lang="en-US" dirty="0"/>
              <a:t>6.  Peter writes this:</a:t>
            </a:r>
          </a:p>
          <a:p>
            <a:pPr marL="274320" indent="-274320" eaLnBrk="1" hangingPunct="1">
              <a:lnSpc>
                <a:spcPct val="80000"/>
              </a:lnSpc>
              <a:defRPr/>
            </a:pPr>
            <a:r>
              <a:rPr lang="en-US" dirty="0"/>
              <a:t>1 Peter 5:5-6 KJV - 5 … Yea, all of you be subject one to another, and be clothed with humility: for God </a:t>
            </a:r>
            <a:r>
              <a:rPr lang="en-US" dirty="0" err="1"/>
              <a:t>resisteth</a:t>
            </a:r>
            <a:r>
              <a:rPr lang="en-US" dirty="0"/>
              <a:t> the proud, and giveth grace to the humble. 6 Humble yourselves therefore under the mighty hand of God, that he may exalt you in due time:</a:t>
            </a:r>
          </a:p>
          <a:p>
            <a:pPr marL="274320" indent="-274320" eaLnBrk="1" hangingPunct="1">
              <a:lnSpc>
                <a:spcPct val="80000"/>
              </a:lnSpc>
              <a:defRPr/>
            </a:pPr>
            <a:endParaRPr lang="en-US" dirty="0"/>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does it mean to you to let the mind of Jesus be in you?</a:t>
            </a:r>
          </a:p>
          <a:p>
            <a:pPr marL="274320" indent="-274320"/>
            <a:r>
              <a:rPr lang="en-US" dirty="0"/>
              <a:t>1.  This is a call to be an imitator of the Lord Jesus Christ.</a:t>
            </a:r>
          </a:p>
          <a:p>
            <a:pPr marL="274320" indent="-274320"/>
            <a:r>
              <a:rPr lang="en-US" dirty="0"/>
              <a:t>2.  To make Him our example in everything.</a:t>
            </a:r>
          </a:p>
          <a:p>
            <a:pPr marL="274320" indent="-274320"/>
            <a:r>
              <a:rPr lang="en-US" dirty="0"/>
              <a:t>3.  Seek to emulate the way He would act.</a:t>
            </a:r>
          </a:p>
          <a:p>
            <a:pPr marL="274320" indent="-274320"/>
            <a:r>
              <a:rPr lang="en-US" dirty="0"/>
              <a:t>4.  To ask what would Jesus do, and then do it!</a:t>
            </a:r>
          </a:p>
          <a:p>
            <a:pPr marL="274320" indent="-274320"/>
            <a:endParaRPr lang="en-US" dirty="0"/>
          </a:p>
          <a:p>
            <a:pPr marL="274320" indent="-274320"/>
            <a:r>
              <a:rPr lang="en-US" b="1" dirty="0"/>
              <a:t>Q2: How can we get the mind of Jesus.  How can our minds become more like His in character?</a:t>
            </a:r>
          </a:p>
          <a:p>
            <a:pPr marL="274320" indent="-274320"/>
            <a:r>
              <a:rPr lang="en-US" dirty="0"/>
              <a:t>1.  This is the work of the Holy Spirit.</a:t>
            </a:r>
          </a:p>
          <a:p>
            <a:pPr marL="274320" indent="-274320"/>
            <a:r>
              <a:rPr lang="en-US" dirty="0"/>
              <a:t>2.  When we receive Jesus as our Savior and Lord, He forgives our sins, gives us His righteousness and saves us.</a:t>
            </a:r>
          </a:p>
          <a:p>
            <a:pPr marL="274320" indent="-457200"/>
            <a:r>
              <a:rPr lang="en-US" dirty="0"/>
              <a:t>3.  At the same time, He gives us the Holy Spirit to give us the new birth and a new direction in life.</a:t>
            </a:r>
          </a:p>
          <a:p>
            <a:pPr marL="274320" indent="-457200"/>
            <a:r>
              <a:rPr lang="en-US" dirty="0"/>
              <a:t>4.  The Holy Spirit pours out the agape love of God in our hearts and gives us the fruit of the Spirit to conform us to the likeness of Christ.</a:t>
            </a:r>
          </a:p>
          <a:p>
            <a:pPr marL="274320" marR="0" lvl="0" indent="-457200" algn="l" defTabSz="914400" rtl="0" eaLnBrk="0" fontAlgn="base" latinLnBrk="0" hangingPunct="0">
              <a:lnSpc>
                <a:spcPct val="100000"/>
              </a:lnSpc>
              <a:spcBef>
                <a:spcPct val="30000"/>
              </a:spcBef>
              <a:spcAft>
                <a:spcPct val="0"/>
              </a:spcAft>
              <a:buClrTx/>
              <a:buSzTx/>
              <a:buFontTx/>
              <a:buNone/>
              <a:tabLst/>
              <a:defRPr/>
            </a:pPr>
            <a:r>
              <a:rPr lang="en-US" dirty="0"/>
              <a:t>5.  Paul writes in Rom 8:29 that God “predestined us to be conformed to the image of His Son.”</a:t>
            </a:r>
          </a:p>
          <a:p>
            <a:pPr marL="274320" indent="-457200"/>
            <a:r>
              <a:rPr lang="en-US" dirty="0"/>
              <a:t>6.  God’s desire for every Christian is to become more like Jesus in character.</a:t>
            </a:r>
          </a:p>
          <a:p>
            <a:pPr marL="274320" indent="-457200"/>
            <a:r>
              <a:rPr lang="en-US" dirty="0"/>
              <a:t>7.  And 2 Cor 3:18 tells us that, as we behold Jesus and His character, the HS changes us into His likeness.</a:t>
            </a:r>
          </a:p>
          <a:p>
            <a:pPr marL="274320" indent="-457200"/>
            <a:r>
              <a:rPr lang="en-US" b="1" dirty="0"/>
              <a:t>2 Corinthians 3:18 NKJV </a:t>
            </a:r>
            <a:r>
              <a:rPr lang="en-US" dirty="0"/>
              <a:t>- 18 But we all, with unveiled face, beholding as in a mirror the glory of the Lord, are being transformed into the same image from glory to glory, just as by the Spirit of the Lord.</a:t>
            </a:r>
          </a:p>
          <a:p>
            <a:pPr marL="274320" indent="-457200"/>
            <a:r>
              <a:rPr lang="en-US" dirty="0"/>
              <a:t>8.  To get the mind of Jesus we need to behold His character in the Word of God and pray for the HS to conform us to His likeness in character.</a:t>
            </a:r>
          </a:p>
          <a:p>
            <a:pPr marL="274320" indent="-457200"/>
            <a:r>
              <a:rPr lang="en-US" dirty="0"/>
              <a:t>9.  Pray for the fruit of the Spirit to grow, especially the agape love of God.</a:t>
            </a:r>
          </a:p>
          <a:p>
            <a:pPr marL="274320" indent="-457200"/>
            <a:r>
              <a:rPr lang="en-US" dirty="0"/>
              <a:t>10. The fruit of the Spirit is a description of the character of Jesus: love, joy, peace, patience, kindness, goodness, faithfulness, gentleness, and self-control.</a:t>
            </a:r>
          </a:p>
          <a:p>
            <a:pPr marL="274320" indent="-457200"/>
            <a:r>
              <a:rPr lang="en-US" altLang="en-US" b="0" dirty="0"/>
              <a:t>11. This fruit does away with selfish ambition and vain conceit and replaces them with agape love that acts in the eternal best interest of others rather than self.</a:t>
            </a:r>
          </a:p>
          <a:p>
            <a:pPr marL="274320" indent="-457200"/>
            <a:r>
              <a:rPr lang="en-US" altLang="en-US" b="0" dirty="0"/>
              <a:t>12. A spirit-filled church will be a church that is unified on the fundamentals of the faith and is living in love for one another.</a:t>
            </a:r>
          </a:p>
          <a:p>
            <a:pPr marL="274320" indent="-45720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in many ways, the greatest passage that the apostle Paul ever wrote about Jesus.</a:t>
            </a:r>
          </a:p>
          <a:p>
            <a:pPr marL="274320" indent="-274320"/>
            <a:r>
              <a:rPr lang="en-US" dirty="0"/>
              <a:t>2.  Here in these verses he unpacks who Jesus is and what He has done for us.</a:t>
            </a:r>
          </a:p>
          <a:p>
            <a:pPr marL="274320" lvl="0" indent="-274320"/>
            <a:endParaRPr lang="en-US" dirty="0"/>
          </a:p>
          <a:p>
            <a:pPr marL="274320" indent="-274320"/>
            <a:r>
              <a:rPr lang="en-US" b="1" dirty="0"/>
              <a:t>Q1:  What does verse 6 tell us about Jesus?</a:t>
            </a:r>
          </a:p>
          <a:p>
            <a:pPr marL="274320" indent="-274320"/>
            <a:r>
              <a:rPr lang="en-US" dirty="0"/>
              <a:t>1.  It tells us that Jesus was in the form of God before He took on the form of mankind.</a:t>
            </a:r>
          </a:p>
          <a:p>
            <a:pPr marL="274320" indent="-274320"/>
            <a:r>
              <a:rPr lang="en-US" dirty="0"/>
              <a:t>2.  The Greek word for “form” here is </a:t>
            </a:r>
            <a:r>
              <a:rPr lang="en-US" b="0" i="1" dirty="0" err="1">
                <a:solidFill>
                  <a:srgbClr val="0A0A0A"/>
                </a:solidFill>
                <a:effectLst/>
                <a:latin typeface="arial" panose="020B0604020202020204" pitchFamily="34" charset="0"/>
              </a:rPr>
              <a:t>morphē</a:t>
            </a:r>
            <a:r>
              <a:rPr lang="en-US" b="0" i="1" dirty="0">
                <a:solidFill>
                  <a:srgbClr val="0A0A0A"/>
                </a:solidFill>
                <a:effectLst/>
                <a:latin typeface="arial" panose="020B0604020202020204" pitchFamily="34" charset="0"/>
              </a:rPr>
              <a:t> </a:t>
            </a:r>
            <a:r>
              <a:rPr lang="en-US" dirty="0"/>
              <a:t>(</a:t>
            </a:r>
            <a:r>
              <a:rPr lang="en-US" b="0" i="0" dirty="0">
                <a:solidFill>
                  <a:srgbClr val="0A0A0A"/>
                </a:solidFill>
                <a:effectLst/>
                <a:latin typeface="arial" panose="020B0604020202020204" pitchFamily="34" charset="0"/>
              </a:rPr>
              <a:t>mor-fa’) </a:t>
            </a:r>
          </a:p>
          <a:p>
            <a:pPr marL="274320" indent="-274320"/>
            <a:r>
              <a:rPr lang="en-US" b="0" i="0" dirty="0">
                <a:solidFill>
                  <a:srgbClr val="0A0A0A"/>
                </a:solidFill>
                <a:effectLst/>
                <a:latin typeface="arial" panose="020B0604020202020204" pitchFamily="34" charset="0"/>
              </a:rPr>
              <a:t>3.  It means the essential form which never alters.</a:t>
            </a:r>
          </a:p>
          <a:p>
            <a:pPr marL="274320" indent="-274320"/>
            <a:r>
              <a:rPr lang="en-US" b="0" i="0" dirty="0">
                <a:solidFill>
                  <a:srgbClr val="0A0A0A"/>
                </a:solidFill>
                <a:effectLst/>
                <a:latin typeface="arial" panose="020B0604020202020204" pitchFamily="34" charset="0"/>
              </a:rPr>
              <a:t>4.  This is a clear statement of the divinity of Christ before the incarnation.</a:t>
            </a:r>
          </a:p>
          <a:p>
            <a:pPr marL="274320" indent="-274320"/>
            <a:r>
              <a:rPr lang="en-US" b="0" i="0" dirty="0">
                <a:solidFill>
                  <a:srgbClr val="0A0A0A"/>
                </a:solidFill>
                <a:effectLst/>
                <a:latin typeface="arial" panose="020B0604020202020204" pitchFamily="34" charset="0"/>
              </a:rPr>
              <a:t>5.  His essential being was in essence, God or divine.</a:t>
            </a:r>
          </a:p>
          <a:p>
            <a:pPr marL="274320" indent="-274320"/>
            <a:r>
              <a:rPr lang="en-US" b="0" i="0" dirty="0">
                <a:solidFill>
                  <a:srgbClr val="0A0A0A"/>
                </a:solidFill>
                <a:effectLst/>
                <a:latin typeface="arial" panose="020B0604020202020204" pitchFamily="34" charset="0"/>
              </a:rPr>
              <a:t>6.  The Greek for robbery here can also mean “a thing to be seized upon or to be held fast, retained.”</a:t>
            </a:r>
          </a:p>
          <a:p>
            <a:pPr marL="274320" indent="-274320"/>
            <a:r>
              <a:rPr lang="en-US" b="0" i="0" dirty="0">
                <a:solidFill>
                  <a:srgbClr val="0A0A0A"/>
                </a:solidFill>
                <a:effectLst/>
                <a:latin typeface="arial" panose="020B0604020202020204" pitchFamily="34" charset="0"/>
              </a:rPr>
              <a:t>7.  Jesus did not consider equality with God something to be held on to if it meant that we should perish.</a:t>
            </a:r>
          </a:p>
          <a:p>
            <a:pPr marL="274320" indent="-274320"/>
            <a:r>
              <a:rPr lang="en-US" b="0" i="0" dirty="0">
                <a:solidFill>
                  <a:srgbClr val="0A0A0A"/>
                </a:solidFill>
                <a:effectLst/>
                <a:latin typeface="arial" panose="020B0604020202020204" pitchFamily="34" charset="0"/>
              </a:rPr>
              <a:t>8.  This clearly says that Jesus, in divine essence, was equal to God the Father, although subordinate to him in function.</a:t>
            </a:r>
          </a:p>
          <a:p>
            <a:pPr marL="274320" indent="-274320"/>
            <a:r>
              <a:rPr lang="en-US" dirty="0"/>
              <a:t>9.  Although He was God, He humbled himself to die for us!</a:t>
            </a:r>
          </a:p>
          <a:p>
            <a:pPr marL="274320" indent="-274320"/>
            <a:r>
              <a:rPr lang="en-US" dirty="0"/>
              <a:t>10. As Paul says in:</a:t>
            </a:r>
          </a:p>
          <a:p>
            <a:pPr marL="274320" indent="-274320"/>
            <a:r>
              <a:rPr lang="en-US" b="1" dirty="0"/>
              <a:t>2 Corinthians 8:9 NKJV </a:t>
            </a:r>
            <a:r>
              <a:rPr lang="en-US" dirty="0"/>
              <a:t>- For you know the grace of our Lord Jesus Christ, that though He was rich, yet for your sakes He became poor, that you through His poverty might become rich.</a:t>
            </a:r>
          </a:p>
          <a:p>
            <a:pPr marL="274320" indent="-274320"/>
            <a:r>
              <a:rPr lang="en-US" dirty="0"/>
              <a:t>11. In this passage, Paul expands on that thought of how Christ stepped down from glory to become a slave, a bondservant, who would die for us.</a:t>
            </a:r>
          </a:p>
          <a:p>
            <a:pPr marL="274320" lvl="0" indent="-274320"/>
            <a:r>
              <a:rPr lang="en-US" dirty="0"/>
              <a:t>12. This is the incarnation.</a:t>
            </a:r>
          </a:p>
          <a:p>
            <a:pPr marL="274320" lvl="0" indent="-274320"/>
            <a:r>
              <a:rPr lang="en-US" dirty="0"/>
              <a:t>13. This is amazing grace.</a:t>
            </a:r>
          </a:p>
          <a:p>
            <a:pPr marL="274320" lvl="0" indent="-274320"/>
            <a:r>
              <a:rPr lang="en-US" dirty="0"/>
              <a:t>14. God the Son trades His throne for a manger and a cross.</a:t>
            </a:r>
          </a:p>
          <a:p>
            <a:pPr marL="274320" lvl="0" indent="-274320"/>
            <a:r>
              <a:rPr lang="en-US" dirty="0"/>
              <a:t>15. He leaves the holiness of heaven for our sin-polluted world.</a:t>
            </a:r>
          </a:p>
          <a:p>
            <a:pPr marL="274320" lvl="0" indent="-274320"/>
            <a:r>
              <a:rPr lang="en-US" dirty="0"/>
              <a:t>16. He leaves the adoration of angels for rejection, ridicule, and crucifixion by His own creatures.</a:t>
            </a:r>
          </a:p>
          <a:p>
            <a:pPr marL="274320" lvl="0" indent="-274320"/>
            <a:endParaRPr lang="en-US" dirty="0"/>
          </a:p>
          <a:p>
            <a:pPr marL="274320" indent="-274320"/>
            <a:r>
              <a:rPr lang="en-US" b="1" dirty="0"/>
              <a:t>Q1:  What was Jesus willing to do to pay for our sins?</a:t>
            </a:r>
          </a:p>
          <a:p>
            <a:pPr marL="274320" indent="-274320"/>
            <a:r>
              <a:rPr lang="en-US" b="0" dirty="0"/>
              <a:t>1.  Crucifixion was the most humiliating and excruciatingly painful way to die.</a:t>
            </a:r>
          </a:p>
          <a:p>
            <a:pPr marL="274320" indent="-274320"/>
            <a:r>
              <a:rPr lang="en-US" b="0" dirty="0"/>
              <a:t>2.  People would beg for death that was long in coming.</a:t>
            </a:r>
          </a:p>
          <a:p>
            <a:pPr marL="274320" indent="-274320"/>
            <a:r>
              <a:rPr lang="en-US" b="0" dirty="0"/>
              <a:t>3.  But Jesus humbled himself to take on the worst punishment His enemies could inflict.</a:t>
            </a:r>
          </a:p>
          <a:p>
            <a:pPr marL="274320" indent="-274320"/>
            <a:r>
              <a:rPr lang="en-US" b="0" dirty="0"/>
              <a:t>4.  And the greatest punishment was not the physical pain but the mental anguish of our sin that separated Him from His Father.</a:t>
            </a:r>
          </a:p>
          <a:p>
            <a:pPr marL="274320" indent="-274320"/>
            <a:r>
              <a:rPr lang="en-US" b="0" dirty="0"/>
              <a:t>5.  We should not dwell too long on the Jews or the Romans that carried out the execution.</a:t>
            </a:r>
          </a:p>
          <a:p>
            <a:pPr marL="274320" indent="-274320"/>
            <a:r>
              <a:rPr lang="en-US" b="0" dirty="0"/>
              <a:t>6.  It is our sins that hung Him there.  We are the guilty ones.</a:t>
            </a:r>
          </a:p>
          <a:p>
            <a:pPr marL="731520" lvl="1" indent="-274320"/>
            <a:r>
              <a:rPr lang="en-US" b="0" dirty="0"/>
              <a:t>Those nails were mine, Those nails were mine,</a:t>
            </a:r>
          </a:p>
          <a:p>
            <a:pPr marL="731520" lvl="1" indent="-274320"/>
            <a:r>
              <a:rPr lang="en-US" b="0" dirty="0"/>
              <a:t>By my sins I swung the hammer, Pierced those hands of love divine.</a:t>
            </a:r>
          </a:p>
          <a:p>
            <a:pPr marL="731520" lvl="1" indent="-274320"/>
            <a:r>
              <a:rPr lang="en-US" b="0" dirty="0"/>
              <a:t>Those nails of shame, my sins acclaim, </a:t>
            </a:r>
          </a:p>
          <a:p>
            <a:pPr marL="731520" lvl="1" indent="-274320"/>
            <a:r>
              <a:rPr lang="en-US" b="0" dirty="0"/>
              <a:t>But by His death I have forgiveness, Praise His name.</a:t>
            </a:r>
          </a:p>
          <a:p>
            <a:pPr marL="274320" lvl="0" indent="-274320"/>
            <a:endParaRPr lang="en-US" b="1" dirty="0"/>
          </a:p>
          <a:p>
            <a:pPr marL="274320" lvl="0" indent="-274320"/>
            <a:r>
              <a:rPr lang="en-US" b="1" dirty="0"/>
              <a:t>Q2:  What argument is Paul making here for unity in the Philippian church?</a:t>
            </a:r>
          </a:p>
          <a:p>
            <a:pPr marL="274320" lvl="0" indent="-274320"/>
            <a:r>
              <a:rPr lang="en-US" dirty="0"/>
              <a:t>1.  He says, “Look at Jesus and how He humbled himself.”</a:t>
            </a:r>
          </a:p>
          <a:p>
            <a:pPr marL="274320" lvl="0" indent="-274320"/>
            <a:r>
              <a:rPr lang="en-US" dirty="0"/>
              <a:t>2.  He is God and He humbled himself to become a man, a servant, a slave.</a:t>
            </a:r>
          </a:p>
          <a:p>
            <a:pPr marL="274320" lvl="0" indent="-274320"/>
            <a:r>
              <a:rPr lang="en-US" dirty="0"/>
              <a:t>3.  And if that wasn’t enough, he died a criminal’s death for our sins by the most excruciatingly painful and humiliating method the Romans could devise.</a:t>
            </a:r>
          </a:p>
          <a:p>
            <a:pPr marL="274320" lvl="0" indent="-274320"/>
            <a:r>
              <a:rPr lang="en-US" dirty="0"/>
              <a:t>4.  If He can humble Himself to that extent, you, as his disciple, can humble yourself in following Him.</a:t>
            </a:r>
          </a:p>
          <a:p>
            <a:pPr marL="274320" lvl="0" indent="-274320"/>
            <a:r>
              <a:rPr lang="en-US" dirty="0"/>
              <a:t>5.  Get rid of your selfish ambition and vain conceit and treat each other like Jesus would: in love, compassion, forgiveness, humility, and  grace.</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did the Father respond to the unblemished sacrifice of Jesus?</a:t>
            </a:r>
          </a:p>
          <a:p>
            <a:pPr marL="274320" indent="-274320"/>
            <a:r>
              <a:rPr lang="en-US" b="0" dirty="0"/>
              <a:t>1.  First, the Father, through the power of the HS, raised Him from the dead.</a:t>
            </a:r>
          </a:p>
          <a:p>
            <a:pPr marL="274320" indent="-274320"/>
            <a:r>
              <a:rPr lang="en-US" b="0" dirty="0"/>
              <a:t>2.  This was God’s stamp of approval on all that Jesus said and did.</a:t>
            </a:r>
          </a:p>
          <a:p>
            <a:pPr marL="274320" indent="-274320"/>
            <a:r>
              <a:rPr lang="en-US" b="0" dirty="0"/>
              <a:t>3.  This is how the Father declared Jesus to be His Son and our Savior.</a:t>
            </a:r>
          </a:p>
          <a:p>
            <a:pPr marL="274320" indent="-274320"/>
            <a:r>
              <a:rPr lang="en-US" b="1" dirty="0"/>
              <a:t>Romans 1:3-4 KJV</a:t>
            </a:r>
            <a:r>
              <a:rPr lang="en-US" b="0" dirty="0"/>
              <a:t> - 3 … Jesus Christ our Lord, … 4 …[was] declared to be the Son of God with power, according to the Spirit of holiness, by the resurrection from the dead:</a:t>
            </a:r>
          </a:p>
          <a:p>
            <a:pPr marL="274320" indent="-274320"/>
            <a:endParaRPr lang="en-US" b="0" dirty="0"/>
          </a:p>
          <a:p>
            <a:pPr marL="274320" indent="-274320"/>
            <a:r>
              <a:rPr lang="en-US" b="1" dirty="0"/>
              <a:t>Q2: And what did the Father do for Jesus after the resurrection?</a:t>
            </a:r>
          </a:p>
          <a:p>
            <a:pPr marL="274320" indent="-274320"/>
            <a:r>
              <a:rPr lang="en-US" b="0" dirty="0"/>
              <a:t>1.  He exalted Him to the highest heaven, and gave Him a name which is above every name.</a:t>
            </a:r>
          </a:p>
          <a:p>
            <a:pPr marL="274320" indent="-274320"/>
            <a:r>
              <a:rPr lang="en-US" b="0" dirty="0"/>
              <a:t>2.  He is now seated at the right hand of God the Father in the position of power and authority.</a:t>
            </a:r>
          </a:p>
          <a:p>
            <a:pPr marL="274320" indent="-274320"/>
            <a:r>
              <a:rPr lang="en-US" b="0" dirty="0"/>
              <a:t>3.  Jesus is really the Greek spelling for the Hebrew name Joshua, or Yehoshua, which means Yahweh saves or Yahweh is salvation.</a:t>
            </a:r>
          </a:p>
          <a:p>
            <a:pPr marL="274320" indent="-274320"/>
            <a:endParaRPr lang="en-US" b="0" dirty="0"/>
          </a:p>
          <a:p>
            <a:pPr marL="274320" indent="-274320"/>
            <a:r>
              <a:rPr lang="en-US" b="1" dirty="0"/>
              <a:t>Q3: When will every knee bow and every tongue confess that Jesus Christ is Lord to the glory of God the Father?</a:t>
            </a:r>
          </a:p>
          <a:p>
            <a:pPr marL="274320" indent="-274320"/>
            <a:r>
              <a:rPr lang="en-US" dirty="0"/>
              <a:t>1.  Perhaps we can think of several possibilities:</a:t>
            </a:r>
          </a:p>
          <a:p>
            <a:pPr marL="274320" indent="-274320"/>
            <a:r>
              <a:rPr lang="en-US" dirty="0"/>
              <a:t>2.  First is at the second coming of Jesus.</a:t>
            </a:r>
          </a:p>
          <a:p>
            <a:pPr marL="274320" indent="-274320"/>
            <a:r>
              <a:rPr lang="en-US" dirty="0"/>
              <a:t>3.  The righteous dead are raised, the righteous living are translated and we are caught up together to meet the Lord in the air.</a:t>
            </a:r>
          </a:p>
          <a:p>
            <a:pPr marL="274320" indent="-274320"/>
            <a:r>
              <a:rPr lang="en-US" dirty="0"/>
              <a:t>4.  At that time the wicked living are destroyed by the brightness of His coming.</a:t>
            </a:r>
          </a:p>
          <a:p>
            <a:pPr marL="274320" indent="-274320"/>
            <a:r>
              <a:rPr lang="en-US" dirty="0"/>
              <a:t>5.  Since the only knees that are able to bow and the only tongues that are able to confess Jesus as Lord are the righteous around the throne of Jesus, that could be the time.</a:t>
            </a:r>
          </a:p>
          <a:p>
            <a:pPr marL="274320" indent="-274320"/>
            <a:r>
              <a:rPr lang="en-US" dirty="0"/>
              <a:t>6.  This neglects the good angels in heaven and the fallen angels and Satan on earth.</a:t>
            </a:r>
          </a:p>
          <a:p>
            <a:pPr marL="274320" indent="-274320"/>
            <a:r>
              <a:rPr lang="en-US" dirty="0"/>
              <a:t>7.  But, one could argue that angels, as non-corporeal beings, do not have physical knees and tongues, so this scenario could still be valid.</a:t>
            </a:r>
          </a:p>
          <a:p>
            <a:pPr marL="274320" indent="-274320"/>
            <a:r>
              <a:rPr lang="en-US" dirty="0"/>
              <a:t>8.  A second possibility is at the great White Throne Judgment of Rev 20.</a:t>
            </a:r>
          </a:p>
          <a:p>
            <a:pPr marL="274320" indent="-274320"/>
            <a:r>
              <a:rPr lang="en-US" dirty="0"/>
              <a:t>9.  There after the resurrection of the wicked of all ages, the wicked will be judged and destroyed in the lake of fire.</a:t>
            </a:r>
          </a:p>
          <a:p>
            <a:pPr marL="274320" indent="-274320"/>
            <a:r>
              <a:rPr lang="en-US" dirty="0"/>
              <a:t>10. It is possible that, before their destruction, they will realize their mistake in rejecting Jesus and bow in recognition of the fact that He is who he says.</a:t>
            </a:r>
          </a:p>
          <a:p>
            <a:pPr marL="274320" indent="-274320"/>
            <a:r>
              <a:rPr lang="en-US" dirty="0"/>
              <a:t>11. However, to me, this is a forced obedience: they may bow the knee but they cannot truthfully confess that Jesus Christ is their Lord to the glory of God.</a:t>
            </a:r>
          </a:p>
          <a:p>
            <a:pPr marL="274320" indent="-274320"/>
            <a:r>
              <a:rPr lang="en-US" dirty="0"/>
              <a:t>12. There is no indication in the description of the destruction of the wicked in Revelation that they have had a change in heart.</a:t>
            </a:r>
          </a:p>
          <a:p>
            <a:pPr marL="274320" indent="-274320"/>
            <a:r>
              <a:rPr lang="en-US" dirty="0"/>
              <a:t>13. In fact, Revelation describes them as trying to surround the New Jerusalem and take it by force when fire comes down out of heaven from God and destroys them.</a:t>
            </a:r>
          </a:p>
          <a:p>
            <a:pPr marL="274320" indent="-274320"/>
            <a:r>
              <a:rPr lang="en-US" dirty="0"/>
              <a:t>14. A third possibility is that this prediction will be fulfilled in the kingdom of God where only the righteous dwell.</a:t>
            </a:r>
          </a:p>
          <a:p>
            <a:pPr marL="274320" indent="-274320"/>
            <a:r>
              <a:rPr lang="en-US" dirty="0"/>
              <a:t>15. Sinners, Satan, and the fallen angels will have been destroyed.</a:t>
            </a:r>
          </a:p>
          <a:p>
            <a:pPr marL="274320" indent="-274320"/>
            <a:r>
              <a:rPr lang="en-US" dirty="0"/>
              <a:t>16. Heaven and earth will be united in Christ.</a:t>
            </a:r>
          </a:p>
          <a:p>
            <a:pPr marL="274320" indent="-274320"/>
            <a:r>
              <a:rPr lang="en-US" dirty="0"/>
              <a:t>17. And on the earth made new, from one Sabbath to the next, we will come to worship our King of kings and Lord of lords.</a:t>
            </a:r>
          </a:p>
          <a:p>
            <a:pPr marL="274320" indent="-274320"/>
            <a:r>
              <a:rPr lang="en-US" dirty="0"/>
              <a:t>18. I like this scenario the best:</a:t>
            </a:r>
          </a:p>
          <a:p>
            <a:pPr marL="274320" indent="-274320"/>
            <a:r>
              <a:rPr lang="en-US" dirty="0"/>
              <a:t>19. Then every knee shall bow and every tongue confess that Jesus Christ is Lord to the glory of God the Father.</a:t>
            </a:r>
          </a:p>
          <a:p>
            <a:pPr marL="274320" indent="-274320"/>
            <a:endParaRPr lang="en-US" dirty="0"/>
          </a:p>
          <a:p>
            <a:pPr marL="274320" indent="-274320"/>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282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28600" indent="-228600">
              <a:lnSpc>
                <a:spcPct val="80000"/>
              </a:lnSpc>
            </a:pPr>
            <a:r>
              <a:rPr lang="en-US" altLang="en-US" dirty="0"/>
              <a:t>1.  Paul tells the Philippians that his joy would be complete if they had unity and love among them.  </a:t>
            </a:r>
          </a:p>
          <a:p>
            <a:pPr marL="228600" indent="-228600">
              <a:lnSpc>
                <a:spcPct val="80000"/>
              </a:lnSpc>
            </a:pPr>
            <a:r>
              <a:rPr lang="en-US" altLang="en-US" dirty="0"/>
              <a:t>2.  Being of the same mind or being like-minded means to be in agreement on the essentials of the faith.</a:t>
            </a:r>
          </a:p>
          <a:p>
            <a:pPr marL="228600" indent="-228600">
              <a:lnSpc>
                <a:spcPct val="80000"/>
              </a:lnSpc>
            </a:pPr>
            <a:r>
              <a:rPr lang="en-US" altLang="en-US" dirty="0"/>
              <a:t>3.  Having the same love means to love one another as they love themselves.</a:t>
            </a:r>
          </a:p>
          <a:p>
            <a:pPr marL="228600" indent="-228600">
              <a:lnSpc>
                <a:spcPct val="80000"/>
              </a:lnSpc>
            </a:pPr>
            <a:r>
              <a:rPr lang="en-US" altLang="en-US" dirty="0"/>
              <a:t>4.  Being of one accord and one mind means to be united in purpose and work together.</a:t>
            </a:r>
          </a:p>
          <a:p>
            <a:pPr marL="228600" indent="-228600">
              <a:lnSpc>
                <a:spcPct val="80000"/>
              </a:lnSpc>
            </a:pPr>
            <a:endParaRPr lang="en-US" altLang="en-US" dirty="0"/>
          </a:p>
          <a:p>
            <a:pPr marL="228600" indent="-228600">
              <a:lnSpc>
                <a:spcPct val="80000"/>
              </a:lnSpc>
            </a:pPr>
            <a:r>
              <a:rPr lang="en-US" altLang="en-US" b="1" dirty="0"/>
              <a:t>B3:</a:t>
            </a:r>
          </a:p>
          <a:p>
            <a:pPr marL="228600" indent="-228600">
              <a:lnSpc>
                <a:spcPct val="80000"/>
              </a:lnSpc>
            </a:pPr>
            <a:r>
              <a:rPr lang="en-US" altLang="en-US" dirty="0"/>
              <a:t>1.  Jesus.</a:t>
            </a:r>
          </a:p>
          <a:p>
            <a:pPr marL="228600" indent="-228600"/>
            <a:endParaRPr lang="en-US" altLang="en-US" b="1" dirty="0"/>
          </a:p>
          <a:p>
            <a:pPr marL="228600" indent="-228600"/>
            <a:r>
              <a:rPr lang="en-US" altLang="en-US" b="1" dirty="0"/>
              <a:t>B4:</a:t>
            </a:r>
          </a:p>
          <a:p>
            <a:pPr marL="228600" indent="-228600"/>
            <a:r>
              <a:rPr lang="en-US" altLang="en-US" dirty="0"/>
              <a:t>[See notes on linked slide.]</a:t>
            </a:r>
          </a:p>
          <a:p>
            <a:pPr marL="228600" indent="-228600"/>
            <a:endParaRPr lang="en-US" altLang="en-US"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01135D-1B3E-46E7-8F64-47B9E6E5F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A8C0B-450E-4FEE-BC76-E6FEFA6FBC4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1794" name="Rectangle 2">
            <a:extLst>
              <a:ext uri="{FF2B5EF4-FFF2-40B4-BE49-F238E27FC236}">
                <a16:creationId xmlns:a16="http://schemas.microsoft.com/office/drawing/2014/main" id="{4969DAEF-75DE-4842-A3DC-BA3B94B6B718}"/>
              </a:ext>
            </a:extLst>
          </p:cNvPr>
          <p:cNvSpPr>
            <a:spLocks noGrp="1" noRot="1" noChangeAspect="1" noChangeArrowheads="1" noTextEdit="1"/>
          </p:cNvSpPr>
          <p:nvPr>
            <p:ph type="sldImg"/>
          </p:nvPr>
        </p:nvSpPr>
        <p:spPr>
          <a:ln/>
        </p:spPr>
      </p:sp>
      <p:sp>
        <p:nvSpPr>
          <p:cNvPr id="1441795" name="Rectangle 3">
            <a:extLst>
              <a:ext uri="{FF2B5EF4-FFF2-40B4-BE49-F238E27FC236}">
                <a16:creationId xmlns:a16="http://schemas.microsoft.com/office/drawing/2014/main" id="{4550E693-F2E2-4729-9C30-6BE2D1C11C37}"/>
              </a:ext>
            </a:extLst>
          </p:cNvPr>
          <p:cNvSpPr>
            <a:spLocks noGrp="1" noChangeArrowheads="1"/>
          </p:cNvSpPr>
          <p:nvPr>
            <p:ph type="body" idx="1"/>
          </p:nvPr>
        </p:nvSpPr>
        <p:spPr/>
        <p:txBody>
          <a:bodyPr/>
          <a:lstStyle/>
          <a:p>
            <a:r>
              <a:rPr lang="en-US" altLang="en-US" b="1" dirty="0"/>
              <a:t>B1:</a:t>
            </a:r>
          </a:p>
          <a:p>
            <a:r>
              <a:rPr lang="en-US" altLang="en-US" b="0" dirty="0"/>
              <a:t>[See notes on linked slide.]</a:t>
            </a:r>
          </a:p>
          <a:p>
            <a:endParaRPr lang="en-US" altLang="en-US" b="1" dirty="0"/>
          </a:p>
          <a:p>
            <a:r>
              <a:rPr lang="en-US" altLang="en-US" b="1" dirty="0"/>
              <a:t>B2:</a:t>
            </a:r>
          </a:p>
          <a:p>
            <a:pPr marL="274320" indent="-274320"/>
            <a:r>
              <a:rPr lang="en-US" altLang="en-US" dirty="0"/>
              <a:t>1.  There are three major divides in Christendom:  Eastern Orthodox, Roman Catholic, and Protestant.</a:t>
            </a:r>
          </a:p>
          <a:p>
            <a:pPr marL="274320" indent="-274320"/>
            <a:r>
              <a:rPr lang="en-US" altLang="en-US" dirty="0"/>
              <a:t>2.  Within each of these there are many subdivisions, groups, and views: e.g., conservative and liberal, doctrinal or existential, biblical or traditional.</a:t>
            </a:r>
          </a:p>
          <a:p>
            <a:pPr marL="274320" indent="-274320"/>
            <a:r>
              <a:rPr lang="en-US" altLang="en-US" dirty="0"/>
              <a:t>3.  The Protestant church is fractured into hundreds if not thousands of denominations and independent churches.  </a:t>
            </a:r>
          </a:p>
          <a:p>
            <a:pPr marL="274320" indent="-274320"/>
            <a:r>
              <a:rPr lang="en-US" altLang="en-US" dirty="0"/>
              <a:t>4.  Christians are divided, not unified.</a:t>
            </a:r>
          </a:p>
          <a:p>
            <a:pPr marL="274320" indent="-274320"/>
            <a:r>
              <a:rPr lang="en-US" altLang="en-US" dirty="0"/>
              <a:t>5.  The ecumenical movement has been a colossal failure.</a:t>
            </a:r>
          </a:p>
          <a:p>
            <a:pPr marL="274320" indent="-274320"/>
            <a:r>
              <a:rPr lang="en-US" altLang="en-US" dirty="0"/>
              <a:t>6.  Mainline denominations are shrinking while independent non-denominational churches are increasing.</a:t>
            </a:r>
          </a:p>
          <a:p>
            <a:pPr marL="274320" indent="-274320"/>
            <a:r>
              <a:rPr lang="en-US" altLang="en-US" dirty="0"/>
              <a:t>7.  Fortunately, the SDA church is still one of the fastest growing churches in the world.</a:t>
            </a:r>
          </a:p>
          <a:p>
            <a:pPr marL="274320" indent="-274320"/>
            <a:endParaRPr lang="en-US" altLang="en-US" dirty="0"/>
          </a:p>
          <a:p>
            <a:pPr marL="274320" indent="-274320"/>
            <a:r>
              <a:rPr lang="en-US" altLang="en-US" b="1" dirty="0"/>
              <a:t>B3:</a:t>
            </a:r>
          </a:p>
          <a:p>
            <a:pPr marL="274320" indent="-274320"/>
            <a:r>
              <a:rPr lang="en-US" altLang="en-US" dirty="0"/>
              <a:t>1.  Apparently there is something more important than unity to most Christians.</a:t>
            </a:r>
          </a:p>
          <a:p>
            <a:pPr marL="274320" indent="-274320"/>
            <a:r>
              <a:rPr lang="en-US" altLang="en-US" dirty="0"/>
              <a:t>2.  Most of us would rather be right than be unified with error.</a:t>
            </a:r>
          </a:p>
          <a:p>
            <a:pPr marL="274320" indent="-274320"/>
            <a:r>
              <a:rPr lang="en-US" altLang="en-US" dirty="0"/>
              <a:t>3.  Jesus said, “But in vain they do worship me, teaching for doctrines the commandments of men.”  (Matt 15:9)</a:t>
            </a:r>
          </a:p>
          <a:p>
            <a:pPr marL="274320" indent="-274320"/>
            <a:r>
              <a:rPr lang="en-US" altLang="en-US" dirty="0"/>
              <a:t>4.  In the book of Revelation the most solemn warning is given against those who imbibe the wine of Babylon.</a:t>
            </a:r>
          </a:p>
          <a:p>
            <a:pPr marL="274320" indent="-274320"/>
            <a:r>
              <a:rPr lang="en-US" altLang="en-US" dirty="0"/>
              <a:t>5.  God calls His people out of Babylon and into the remnant that keep the commandments of God and the faith of Jesus.  </a:t>
            </a:r>
          </a:p>
          <a:p>
            <a:pPr marL="274320" indent="-274320"/>
            <a:r>
              <a:rPr lang="en-US" altLang="en-US" dirty="0"/>
              <a:t>6.  I don’t know about you, but I want to believe what is true, not what is popular.</a:t>
            </a:r>
          </a:p>
          <a:p>
            <a:pPr marL="274320" indent="-274320"/>
            <a:r>
              <a:rPr lang="en-US" altLang="en-US" dirty="0"/>
              <a:t>7.  That’s why I am a SDA.  I believe the doctrines of this church are closer to the Bible than any other denomination I have been able to find.</a:t>
            </a:r>
          </a:p>
          <a:p>
            <a:pPr marL="274320" indent="-274320"/>
            <a:r>
              <a:rPr lang="en-US" altLang="en-US" dirty="0"/>
              <a:t>8.  I am not inclined to give up any truth for the sake of unity.</a:t>
            </a:r>
          </a:p>
          <a:p>
            <a:pPr marL="274320" indent="-274320"/>
            <a:r>
              <a:rPr lang="en-US" altLang="en-US" dirty="0"/>
              <a:t>9.  I want to be unified with the apostolic church.</a:t>
            </a:r>
          </a:p>
          <a:p>
            <a:pPr marL="274320" indent="-274320"/>
            <a:r>
              <a:rPr lang="en-US" altLang="en-US" dirty="0"/>
              <a:t>10. I want my faith to be the faith once delivered unto the saints.</a:t>
            </a:r>
          </a:p>
          <a:p>
            <a:pPr marL="274320" indent="-274320"/>
            <a:r>
              <a:rPr lang="en-US" altLang="en-US" dirty="0"/>
              <a:t>11. This is “the faith” for which Jude tells us we should “earnestly contend.”   </a:t>
            </a:r>
          </a:p>
          <a:p>
            <a:pPr marL="274320" indent="-274320"/>
            <a:endParaRPr lang="en-US" altLang="en-US" b="0" dirty="0"/>
          </a:p>
          <a:p>
            <a:pPr marL="274320" indent="-274320"/>
            <a:r>
              <a:rPr lang="en-US" altLang="en-US" b="1" dirty="0"/>
              <a:t>B4:</a:t>
            </a:r>
            <a:endParaRPr lang="en-US" altLang="en-US" dirty="0"/>
          </a:p>
          <a:p>
            <a:pPr marL="274320" indent="-274320"/>
            <a:r>
              <a:rPr lang="en-US" altLang="en-US" dirty="0"/>
              <a:t>1.  Some of the issues that divide Protestant churches are:</a:t>
            </a:r>
          </a:p>
          <a:p>
            <a:pPr marL="274320" indent="-274320"/>
            <a:r>
              <a:rPr lang="en-US" altLang="en-US" dirty="0"/>
              <a:t>	a.  Infant baptism vs. believer’s baptism</a:t>
            </a:r>
          </a:p>
          <a:p>
            <a:pPr marL="274320" indent="-274320"/>
            <a:r>
              <a:rPr lang="en-US" altLang="en-US" dirty="0"/>
              <a:t>	b.  Sprinkling vs. immersion</a:t>
            </a:r>
          </a:p>
          <a:p>
            <a:pPr marL="274320" indent="-274320"/>
            <a:r>
              <a:rPr lang="en-US" altLang="en-US" dirty="0"/>
              <a:t>	c.  Emphasis on speaking in “tongues” and miracles</a:t>
            </a:r>
          </a:p>
          <a:p>
            <a:pPr marL="274320" indent="-274320"/>
            <a:r>
              <a:rPr lang="en-US" altLang="en-US" dirty="0"/>
              <a:t>	d.  Sabbath vs. Sunday</a:t>
            </a:r>
          </a:p>
          <a:p>
            <a:pPr marL="274320" indent="-274320"/>
            <a:r>
              <a:rPr lang="en-US" altLang="en-US" dirty="0"/>
              <a:t>	e.  Dietary restrictions vs. eating anything</a:t>
            </a:r>
          </a:p>
          <a:p>
            <a:pPr marL="274320" indent="-274320"/>
            <a:r>
              <a:rPr lang="en-US" altLang="en-US" dirty="0"/>
              <a:t>	f.  Predestination vs. free will</a:t>
            </a:r>
          </a:p>
          <a:p>
            <a:pPr marL="274320" indent="-274320"/>
            <a:r>
              <a:rPr lang="en-US" altLang="en-US" dirty="0"/>
              <a:t>	g. Creation vs. theistic evolution or progressive creation</a:t>
            </a:r>
          </a:p>
          <a:p>
            <a:pPr marL="274320" indent="-274320"/>
            <a:r>
              <a:rPr lang="en-US" altLang="en-US" dirty="0"/>
              <a:t>	h. Eschatology (</a:t>
            </a:r>
            <a:r>
              <a:rPr lang="en-US" altLang="en-US" dirty="0" err="1"/>
              <a:t>preterism</a:t>
            </a:r>
            <a:r>
              <a:rPr lang="en-US" altLang="en-US" dirty="0"/>
              <a:t>, futurism, historicism, pre-millennial, post-millennial, </a:t>
            </a:r>
            <a:r>
              <a:rPr lang="en-US" altLang="en-US" dirty="0" err="1"/>
              <a:t>amillennial</a:t>
            </a:r>
            <a:r>
              <a:rPr lang="en-US" altLang="en-US" dirty="0"/>
              <a:t>)</a:t>
            </a:r>
          </a:p>
          <a:p>
            <a:pPr marL="274320" indent="-274320"/>
            <a:r>
              <a:rPr lang="en-US" altLang="en-US" dirty="0"/>
              <a:t>	</a:t>
            </a:r>
            <a:r>
              <a:rPr lang="en-US" altLang="en-US" dirty="0" err="1"/>
              <a:t>i</a:t>
            </a:r>
            <a:r>
              <a:rPr lang="en-US" altLang="en-US" dirty="0"/>
              <a:t>.  Communion (how often, real wine, leavened or unleavened bread)</a:t>
            </a:r>
          </a:p>
          <a:p>
            <a:pPr marL="274320" indent="-274320"/>
            <a:r>
              <a:rPr lang="en-US" altLang="en-US" dirty="0"/>
              <a:t>	j.  The state of the dead and the nature of man (eternal torment, resurrection vs. immortal soul)</a:t>
            </a:r>
          </a:p>
          <a:p>
            <a:pPr marL="274320" indent="-274320"/>
            <a:r>
              <a:rPr lang="en-US" altLang="en-US" dirty="0"/>
              <a:t>2.  Issues dividing Protestant from RC are many:</a:t>
            </a:r>
          </a:p>
          <a:p>
            <a:pPr marL="274320" indent="-274320"/>
            <a:r>
              <a:rPr lang="en-US" altLang="en-US" dirty="0"/>
              <a:t>	a.  The gospel (by faith alone or by faith plus works)</a:t>
            </a:r>
          </a:p>
          <a:p>
            <a:pPr marL="274320" indent="-274320"/>
            <a:r>
              <a:rPr lang="en-US" altLang="en-US" dirty="0"/>
              <a:t>	b.  Earthly vs. heavenly priesthood (confession to a priest rather than confession to Jesus)</a:t>
            </a:r>
          </a:p>
          <a:p>
            <a:pPr marL="274320" indent="-274320"/>
            <a:r>
              <a:rPr lang="en-US" altLang="en-US" dirty="0"/>
              <a:t>	c.  Sacraments vs. faith</a:t>
            </a:r>
          </a:p>
          <a:p>
            <a:pPr marL="274320" indent="-274320"/>
            <a:r>
              <a:rPr lang="en-US" altLang="en-US" dirty="0"/>
              <a:t>	d.  Mary vs. Christ as Mediator</a:t>
            </a:r>
          </a:p>
          <a:p>
            <a:pPr marL="274320" indent="-274320"/>
            <a:r>
              <a:rPr lang="en-US" altLang="en-US" dirty="0"/>
              <a:t>	e.  Prayers to Mary and the Saints</a:t>
            </a:r>
          </a:p>
          <a:p>
            <a:pPr marL="274320" indent="-274320"/>
            <a:r>
              <a:rPr lang="en-US" altLang="en-US" dirty="0"/>
              <a:t>	f.  Tradition vs. the Bible</a:t>
            </a:r>
          </a:p>
          <a:p>
            <a:pPr marL="274320" indent="-274320"/>
            <a:r>
              <a:rPr lang="en-US" altLang="en-US" dirty="0"/>
              <a:t>	g.  Papal infallibility vs. Biblical infallibility</a:t>
            </a:r>
          </a:p>
          <a:p>
            <a:pPr marL="274320" indent="-274320"/>
            <a:r>
              <a:rPr lang="en-US" altLang="en-US" dirty="0"/>
              <a:t>	h.  Idolatry in veneration of images and relics</a:t>
            </a:r>
          </a:p>
          <a:p>
            <a:pPr marL="274320" indent="-274320"/>
            <a:r>
              <a:rPr lang="en-US" altLang="en-US" dirty="0"/>
              <a:t>	</a:t>
            </a:r>
            <a:r>
              <a:rPr lang="en-US" altLang="en-US" dirty="0" err="1"/>
              <a:t>i</a:t>
            </a:r>
            <a:r>
              <a:rPr lang="en-US" altLang="en-US" dirty="0"/>
              <a:t>.  Worship of a man (the pope) instead of God</a:t>
            </a:r>
          </a:p>
          <a:p>
            <a:pPr marL="274320" indent="-274320"/>
            <a:r>
              <a:rPr lang="en-US" altLang="en-US" dirty="0"/>
              <a:t>       j.  For Adventists, Sabbath vs. Sunday sacredness declared by Rome.</a:t>
            </a:r>
          </a:p>
          <a:p>
            <a:pPr marL="731520" lvl="1" indent="-274320"/>
            <a:endParaRPr lang="en-US" altLang="en-US" dirty="0"/>
          </a:p>
          <a:p>
            <a:pPr marL="274320" indent="-274320"/>
            <a:r>
              <a:rPr lang="en-US" altLang="en-US" b="1" dirty="0"/>
              <a:t>B5:</a:t>
            </a:r>
          </a:p>
          <a:p>
            <a:pPr marL="274320" indent="-274320"/>
            <a:r>
              <a:rPr lang="en-US" altLang="en-US" dirty="0"/>
              <a:t>1.  Along with other Protestants, we claim that the Bible and the Bible only is our rule of faith and practice.</a:t>
            </a:r>
          </a:p>
          <a:p>
            <a:pPr marL="274320" indent="-274320"/>
            <a:r>
              <a:rPr lang="en-US" altLang="en-US" dirty="0"/>
              <a:t>2.  But the fact of the matter is that no two people will always be exactly agreed on every point of biblical interpretation.</a:t>
            </a:r>
          </a:p>
          <a:p>
            <a:pPr marL="274320" indent="-274320"/>
            <a:r>
              <a:rPr lang="en-US" altLang="en-US" dirty="0"/>
              <a:t>3.  So we must allow some diversity of opinion on the non-essentials of the faith.</a:t>
            </a:r>
          </a:p>
          <a:p>
            <a:pPr marL="274320" indent="-274320"/>
            <a:r>
              <a:rPr lang="en-US" altLang="en-US" dirty="0"/>
              <a:t>4.  The principle we should follow is:</a:t>
            </a:r>
          </a:p>
          <a:p>
            <a:pPr marL="274320" indent="-274320"/>
            <a:r>
              <a:rPr lang="en-US" altLang="en-US" dirty="0"/>
              <a:t>	In essentials: unity</a:t>
            </a:r>
          </a:p>
          <a:p>
            <a:pPr marL="274320" indent="-274320"/>
            <a:r>
              <a:rPr lang="en-US" altLang="en-US" dirty="0"/>
              <a:t>	In non-essentials: liberty</a:t>
            </a:r>
          </a:p>
          <a:p>
            <a:pPr marL="274320" indent="-274320"/>
            <a:r>
              <a:rPr lang="en-US" altLang="en-US" dirty="0"/>
              <a:t>	In all things: charity. </a:t>
            </a:r>
          </a:p>
          <a:p>
            <a:pPr marL="274320" indent="-274320"/>
            <a:r>
              <a:rPr lang="en-US" altLang="en-US" dirty="0"/>
              <a:t>5.  But what are the essentials that we should all be unified on?</a:t>
            </a:r>
          </a:p>
          <a:p>
            <a:pPr marL="274320" indent="-274320"/>
            <a:r>
              <a:rPr lang="en-US" altLang="en-US" dirty="0"/>
              <a:t>6.  When we come to Galatians, we find that Paul was unwilling to compromise in any way on the Gospel. (Gal 1:8)</a:t>
            </a:r>
          </a:p>
          <a:p>
            <a:pPr marL="274320" indent="-274320"/>
            <a:r>
              <a:rPr lang="en-US" altLang="en-US" dirty="0"/>
              <a:t>7.  Righteousness comes by faith and not by works.  </a:t>
            </a:r>
          </a:p>
          <a:p>
            <a:pPr marL="274320" indent="-274320"/>
            <a:r>
              <a:rPr lang="en-US" altLang="en-US" dirty="0"/>
              <a:t>8.  This is the one great essential of biblical Christianity: salvation in Christ.</a:t>
            </a:r>
          </a:p>
          <a:p>
            <a:pPr marL="274320" indent="-274320"/>
            <a:r>
              <a:rPr lang="en-US" altLang="en-US" dirty="0"/>
              <a:t>9.  For Adventists, the other pillars of the church have been: the Sabbath, the Second Coming (along with an historical understanding of prophecy), the Sanctuary, and the State of the Dead.  (5 S’s)</a:t>
            </a:r>
          </a:p>
          <a:p>
            <a:pPr marL="274320" indent="-274320"/>
            <a:r>
              <a:rPr lang="en-US" altLang="en-US" dirty="0"/>
              <a:t>10. In addition, I believe we, along with other Christians, can recite the Apostles Creed which gives many additional essentials of the Christian faith.</a:t>
            </a:r>
          </a:p>
          <a:p>
            <a:pPr marL="274320" indent="-274320"/>
            <a:r>
              <a:rPr lang="en-US" altLang="en-US" dirty="0"/>
              <a:t>11. As Adventists, I think the best we can hope for is unity within the remnant church.  </a:t>
            </a:r>
          </a:p>
          <a:p>
            <a:pPr marL="274320" indent="-274320"/>
            <a:r>
              <a:rPr lang="en-US" altLang="en-US" dirty="0"/>
              <a:t>12.  Even there, we face tremendous challenges, but we have made tremendous progress.</a:t>
            </a:r>
          </a:p>
          <a:p>
            <a:pPr marL="274320" indent="-274320"/>
            <a:r>
              <a:rPr lang="en-US" altLang="en-US" dirty="0"/>
              <a:t>13. Let’s keep the Reformation going until we get all the way back to the apostolic faith once and for all delivered unto the saints.</a:t>
            </a:r>
          </a:p>
          <a:p>
            <a:pPr marL="274320" indent="-274320"/>
            <a:r>
              <a:rPr lang="en-US" altLang="en-US" dirty="0"/>
              <a:t>14. This is the faith of Jesus that we are called to keep at the end of the third angel’s message:</a:t>
            </a:r>
          </a:p>
          <a:p>
            <a:pPr marL="274320" indent="-274320"/>
            <a:r>
              <a:rPr lang="en-US" altLang="en-US" b="1" dirty="0"/>
              <a:t>Revelation 14:12 KJV </a:t>
            </a:r>
            <a:r>
              <a:rPr lang="en-US" altLang="en-US" dirty="0"/>
              <a:t>- Here is the patience of the saints: here are they that keep the commandments of God, and the faith of Jesus.</a:t>
            </a:r>
          </a:p>
        </p:txBody>
      </p:sp>
    </p:spTree>
    <p:extLst>
      <p:ext uri="{BB962C8B-B14F-4D97-AF65-F5344CB8AC3E}">
        <p14:creationId xmlns:p14="http://schemas.microsoft.com/office/powerpoint/2010/main" val="398465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4</a:t>
            </a:r>
            <a:br>
              <a:rPr lang="en-US" dirty="0"/>
            </a:br>
            <a:r>
              <a:rPr lang="en-US" dirty="0"/>
              <a:t>Unity through Humility</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John 13:35;17:20-21 (NIV)</a:t>
            </a:r>
          </a:p>
        </p:txBody>
      </p:sp>
      <p:sp>
        <p:nvSpPr>
          <p:cNvPr id="1740803" name="Rectangle 3"/>
          <p:cNvSpPr>
            <a:spLocks noGrp="1" noChangeArrowheads="1"/>
          </p:cNvSpPr>
          <p:nvPr>
            <p:ph type="body" idx="1"/>
          </p:nvPr>
        </p:nvSpPr>
        <p:spPr>
          <a:xfrm>
            <a:off x="914400" y="1828800"/>
            <a:ext cx="7620000" cy="4419600"/>
          </a:xfrm>
        </p:spPr>
        <p:txBody>
          <a:bodyPr>
            <a:normAutofit lnSpcReduction="10000"/>
          </a:bodyPr>
          <a:lstStyle/>
          <a:p>
            <a:r>
              <a:rPr lang="en-US" baseline="30000" dirty="0"/>
              <a:t>35 </a:t>
            </a:r>
            <a:r>
              <a:rPr lang="en-US" dirty="0"/>
              <a:t>By this everyone will know that you are my disciples, if you love one another.”</a:t>
            </a:r>
          </a:p>
          <a:p>
            <a:r>
              <a:rPr lang="en-US" baseline="30000" dirty="0"/>
              <a:t>20 </a:t>
            </a:r>
            <a:r>
              <a:rPr lang="en-US" dirty="0"/>
              <a:t>“My prayer is not for them alone. I pray also for those who will believe in me through their message, </a:t>
            </a:r>
            <a:r>
              <a:rPr lang="en-US" baseline="30000" dirty="0"/>
              <a:t>21 </a:t>
            </a:r>
            <a:r>
              <a:rPr lang="en-US" dirty="0"/>
              <a:t>that all of them may be one, Father, just as you are in me and I am in you. May they also be in us so that the world may believe that you have sent me.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dirty="0"/>
              <a:t>1 Corinthians 1:10 (NKJV)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baseline="30000" dirty="0"/>
              <a:t>10 </a:t>
            </a:r>
            <a:r>
              <a:rPr lang="en-US" dirty="0"/>
              <a:t>Now I plead with you, brethren, by the name of our Lord Jesus Christ, that you all speak the same thing, and </a:t>
            </a:r>
            <a:r>
              <a:rPr lang="en-US" i="1" dirty="0"/>
              <a:t>that</a:t>
            </a:r>
            <a:r>
              <a:rPr lang="en-US" dirty="0"/>
              <a:t> there be no divisions among you, but </a:t>
            </a:r>
            <a:r>
              <a:rPr lang="en-US" i="1" dirty="0"/>
              <a:t>that</a:t>
            </a:r>
            <a:r>
              <a:rPr lang="en-US" dirty="0"/>
              <a:t> you be perfectly joined together in the same mind and in the same judgment.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2:1-2 NLT</a:t>
            </a:r>
          </a:p>
        </p:txBody>
      </p:sp>
      <p:sp>
        <p:nvSpPr>
          <p:cNvPr id="3" name="Content Placeholder 2"/>
          <p:cNvSpPr>
            <a:spLocks noGrp="1"/>
          </p:cNvSpPr>
          <p:nvPr>
            <p:ph idx="1"/>
          </p:nvPr>
        </p:nvSpPr>
        <p:spPr/>
        <p:txBody>
          <a:bodyPr>
            <a:normAutofit lnSpcReduction="10000"/>
          </a:bodyPr>
          <a:lstStyle/>
          <a:p>
            <a:r>
              <a:rPr lang="en-US" dirty="0"/>
              <a:t>Is there any encouragement from belonging to Christ? Any comfort from his love? Any fellowship together in the Spirit? Are your hearts tender and compassionate? </a:t>
            </a:r>
            <a:r>
              <a:rPr lang="en-US" baseline="30000" dirty="0"/>
              <a:t>2</a:t>
            </a:r>
            <a:r>
              <a:rPr lang="en-US" dirty="0"/>
              <a:t> Then make me truly happy by agreeing wholeheartedly with each other, loving one another, and working together with one mind and purpose.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2:3-4 NIV</a:t>
            </a:r>
          </a:p>
        </p:txBody>
      </p:sp>
      <p:sp>
        <p:nvSpPr>
          <p:cNvPr id="3" name="Content Placeholder 2"/>
          <p:cNvSpPr>
            <a:spLocks noGrp="1"/>
          </p:cNvSpPr>
          <p:nvPr>
            <p:ph idx="1"/>
          </p:nvPr>
        </p:nvSpPr>
        <p:spPr/>
        <p:txBody>
          <a:bodyPr>
            <a:normAutofit/>
          </a:bodyPr>
          <a:lstStyle/>
          <a:p>
            <a:r>
              <a:rPr lang="en-US" dirty="0"/>
              <a:t>Do nothing out of selfish ambition or vain conceit. Rather, in humility value others above yourselves, </a:t>
            </a:r>
            <a:r>
              <a:rPr lang="en-US" baseline="30000" dirty="0"/>
              <a:t>4</a:t>
            </a:r>
            <a:r>
              <a:rPr lang="en-US" dirty="0"/>
              <a:t> not looking to your own interests but each of you to the interests of the others.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2:5 NKJV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Let this mind be in you which was also in Christ Jesus,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2:5-8 KJV</a:t>
            </a:r>
            <a:endParaRPr lang="en-US" dirty="0"/>
          </a:p>
        </p:txBody>
      </p:sp>
      <p:sp>
        <p:nvSpPr>
          <p:cNvPr id="3" name="Content Placeholder 2"/>
          <p:cNvSpPr>
            <a:spLocks noGrp="1"/>
          </p:cNvSpPr>
          <p:nvPr>
            <p:ph idx="1"/>
          </p:nvPr>
        </p:nvSpPr>
        <p:spPr/>
        <p:txBody>
          <a:bodyPr>
            <a:normAutofit fontScale="92500"/>
          </a:bodyPr>
          <a:lstStyle/>
          <a:p>
            <a:r>
              <a:rPr lang="en-US" dirty="0">
                <a:effectLst>
                  <a:outerShdw blurRad="38100" dist="38100" dir="2700000" algn="tl">
                    <a:srgbClr val="000000">
                      <a:alpha val="43137"/>
                    </a:srgbClr>
                  </a:outerShdw>
                </a:effectLst>
              </a:rPr>
              <a:t>Let this mind be in you, which was also in Christ Jesus: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Who, being in the form of God, thought it not robbery to be equal with God: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But made himself of no reputation, and took upon him the form of a servant, and was made in the likeness of men: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And being found in fashion as a man, he humbled himself, and became obedient unto death, even the death of the cross.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Philippians 2:9-11 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Wherefore God also hath highly exalted him, and given him a name which is above every name: 10 That at the name of Jesus every knee should bow, of things in heaven, and things in earth, and things under the earth; 11 And that every tongue should confess that Jesus Christ is Lord, to the glory of God the Father.  [</a:t>
            </a:r>
            <a:r>
              <a:rPr lang="en-US" dirty="0">
                <a:hlinkClick r:id="rId3" action="ppaction://hlinksldjump"/>
              </a:rPr>
              <a:t>R</a:t>
            </a:r>
            <a:r>
              <a:rPr lang="en-US" dirty="0"/>
              <a:t>]</a:t>
            </a:r>
          </a:p>
        </p:txBody>
      </p:sp>
    </p:spTree>
    <p:extLst>
      <p:ext uri="{BB962C8B-B14F-4D97-AF65-F5344CB8AC3E}">
        <p14:creationId xmlns:p14="http://schemas.microsoft.com/office/powerpoint/2010/main" val="320609291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2:2 (ESV)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lstStyle/>
          <a:p>
            <a:pPr>
              <a:lnSpc>
                <a:spcPct val="90000"/>
              </a:lnSpc>
            </a:pPr>
            <a:r>
              <a:rPr lang="en-US" altLang="en-US" sz="2800" dirty="0"/>
              <a:t>“Fulfill my joy by being like-minded, having the same love, being of one accord, of one mind.</a:t>
            </a:r>
          </a:p>
          <a:p>
            <a:pPr>
              <a:lnSpc>
                <a:spcPct val="90000"/>
              </a:lnSpc>
            </a:pPr>
            <a:r>
              <a:rPr lang="en-US" altLang="en-US" sz="2800" dirty="0"/>
              <a:t>What is it that would bring joy to the apostle’s heart?</a:t>
            </a:r>
          </a:p>
          <a:p>
            <a:pPr>
              <a:lnSpc>
                <a:spcPct val="90000"/>
              </a:lnSpc>
            </a:pPr>
            <a:r>
              <a:rPr lang="en-US" altLang="en-US" sz="2800" dirty="0"/>
              <a:t>Who else emphasized unity and love among His disciples?  </a:t>
            </a:r>
          </a:p>
          <a:p>
            <a:pPr>
              <a:lnSpc>
                <a:spcPct val="90000"/>
              </a:lnSpc>
            </a:pPr>
            <a:r>
              <a:rPr lang="en-US" altLang="en-US" sz="2800" dirty="0"/>
              <a:t>What did He say about love and unity, and when did He say it? (</a:t>
            </a:r>
            <a:r>
              <a:rPr lang="en-US" altLang="en-US" sz="2800" dirty="0">
                <a:hlinkClick r:id="rId4" action="ppaction://hlinksldjump"/>
              </a:rPr>
              <a:t>John 13:35, 17:20-21</a:t>
            </a:r>
            <a:r>
              <a:rPr lang="en-US" altLang="en-US" sz="2800" dirty="0"/>
              <a:t>)</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10000"/>
          </a:bodyPr>
          <a:lstStyle/>
          <a:p>
            <a:r>
              <a:rPr lang="en-US" dirty="0"/>
              <a:t>While unity within Christendom has been illusive, Paul’s call for unity within the local apostolic church can be achieved through the work of the Holy Spirit producing humility in our lives and giving us the mind of Jesus, who is the ultimate example of love, humility, and condescension.</a:t>
            </a:r>
          </a:p>
          <a:p>
            <a:pPr lvl="1"/>
            <a:r>
              <a:rPr lang="en-US" dirty="0"/>
              <a:t>Christian Unity</a:t>
            </a:r>
          </a:p>
          <a:p>
            <a:pPr lvl="1"/>
            <a:r>
              <a:rPr lang="en-US" dirty="0"/>
              <a:t>Paul’s Formula for Unity</a:t>
            </a:r>
          </a:p>
          <a:p>
            <a:pPr lvl="1"/>
            <a:r>
              <a:rPr lang="en-US" dirty="0"/>
              <a:t>Incomparable Condescension</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7F91A6F8-60EF-48EF-810B-34CFE37D37A7}"/>
              </a:ext>
            </a:extLst>
          </p:cNvPr>
          <p:cNvSpPr>
            <a:spLocks noGrp="1" noChangeArrowheads="1"/>
          </p:cNvSpPr>
          <p:nvPr>
            <p:ph type="title"/>
          </p:nvPr>
        </p:nvSpPr>
        <p:spPr/>
        <p:txBody>
          <a:bodyPr/>
          <a:lstStyle/>
          <a:p>
            <a:r>
              <a:rPr lang="en-US" altLang="en-US" dirty="0"/>
              <a:t>Christian Unity</a:t>
            </a:r>
          </a:p>
        </p:txBody>
      </p:sp>
      <p:sp>
        <p:nvSpPr>
          <p:cNvPr id="1440771" name="Rectangle 3">
            <a:extLst>
              <a:ext uri="{FF2B5EF4-FFF2-40B4-BE49-F238E27FC236}">
                <a16:creationId xmlns:a16="http://schemas.microsoft.com/office/drawing/2014/main" id="{D6837730-7779-404F-8F84-7FB98079C70D}"/>
              </a:ext>
            </a:extLst>
          </p:cNvPr>
          <p:cNvSpPr>
            <a:spLocks noGrp="1" noChangeArrowheads="1"/>
          </p:cNvSpPr>
          <p:nvPr>
            <p:ph type="body" idx="1"/>
          </p:nvPr>
        </p:nvSpPr>
        <p:spPr>
          <a:xfrm>
            <a:off x="3505200" y="1676400"/>
            <a:ext cx="5638800" cy="5181600"/>
          </a:xfrm>
        </p:spPr>
        <p:txBody>
          <a:bodyPr/>
          <a:lstStyle/>
          <a:p>
            <a:pPr>
              <a:lnSpc>
                <a:spcPct val="80000"/>
              </a:lnSpc>
            </a:pPr>
            <a:r>
              <a:rPr lang="en-US" altLang="en-US" sz="2800" dirty="0"/>
              <a:t>Read </a:t>
            </a:r>
            <a:r>
              <a:rPr lang="en-US" altLang="en-US" sz="2800" dirty="0">
                <a:hlinkClick r:id="rId4" action="ppaction://hlinksldjump"/>
              </a:rPr>
              <a:t>1 Cor 1:10</a:t>
            </a:r>
            <a:endParaRPr lang="en-US" altLang="en-US" sz="2800" dirty="0"/>
          </a:p>
          <a:p>
            <a:pPr>
              <a:lnSpc>
                <a:spcPct val="80000"/>
              </a:lnSpc>
            </a:pPr>
            <a:r>
              <a:rPr lang="en-US" altLang="en-US" sz="2800" dirty="0"/>
              <a:t>How well do you think Jesus’ prayer for unity and Paul’s call for unity  are reflected in the churches that claim to be Christian today?</a:t>
            </a:r>
          </a:p>
          <a:p>
            <a:pPr>
              <a:lnSpc>
                <a:spcPct val="80000"/>
              </a:lnSpc>
            </a:pPr>
            <a:r>
              <a:rPr lang="en-US" altLang="en-US" sz="2800" dirty="0"/>
              <a:t>Why is Christianity so fractured?</a:t>
            </a:r>
          </a:p>
          <a:p>
            <a:pPr>
              <a:lnSpc>
                <a:spcPct val="80000"/>
              </a:lnSpc>
            </a:pPr>
            <a:r>
              <a:rPr lang="en-US" altLang="en-US" sz="2800" dirty="0"/>
              <a:t>What are some of the issues that divide Christian? </a:t>
            </a:r>
          </a:p>
          <a:p>
            <a:pPr>
              <a:lnSpc>
                <a:spcPct val="80000"/>
              </a:lnSpc>
            </a:pPr>
            <a:r>
              <a:rPr lang="en-US" altLang="en-US" sz="2800" dirty="0"/>
              <a:t>Within our own church, what principles should we follow to maintain unity without demanding uniformity?  </a:t>
            </a:r>
          </a:p>
        </p:txBody>
      </p:sp>
    </p:spTree>
    <p:extLst>
      <p:ext uri="{BB962C8B-B14F-4D97-AF65-F5344CB8AC3E}">
        <p14:creationId xmlns:p14="http://schemas.microsoft.com/office/powerpoint/2010/main" val="31923999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Paul’s Formula for Unity</a:t>
            </a:r>
          </a:p>
        </p:txBody>
      </p:sp>
      <p:sp>
        <p:nvSpPr>
          <p:cNvPr id="3" name="Content Placeholder 2"/>
          <p:cNvSpPr>
            <a:spLocks noGrp="1"/>
          </p:cNvSpPr>
          <p:nvPr>
            <p:ph idx="1"/>
          </p:nvPr>
        </p:nvSpPr>
        <p:spPr/>
        <p:txBody>
          <a:bodyPr>
            <a:normAutofit lnSpcReduction="10000"/>
          </a:bodyPr>
          <a:lstStyle/>
          <a:p>
            <a:r>
              <a:rPr lang="en-US" dirty="0"/>
              <a:t>What Christian virtues should come from knowing Jesus? (</a:t>
            </a:r>
            <a:r>
              <a:rPr lang="en-US" dirty="0">
                <a:hlinkClick r:id="rId4" action="ppaction://hlinksldjump"/>
              </a:rPr>
              <a:t>Phil 2:1-2</a:t>
            </a:r>
            <a:r>
              <a:rPr lang="en-US" dirty="0"/>
              <a:t>)</a:t>
            </a:r>
          </a:p>
          <a:p>
            <a:r>
              <a:rPr lang="en-US" dirty="0"/>
              <a:t>What is Paul’s remedy for the disunity that may have persisted at Philippi? (</a:t>
            </a:r>
            <a:r>
              <a:rPr lang="en-US" dirty="0">
                <a:hlinkClick r:id="rId5" action="ppaction://hlinksldjump"/>
              </a:rPr>
              <a:t>Phil 2:3-4</a:t>
            </a:r>
            <a:r>
              <a:rPr lang="en-US" dirty="0"/>
              <a:t>)</a:t>
            </a:r>
          </a:p>
          <a:p>
            <a:r>
              <a:rPr lang="en-US" dirty="0"/>
              <a:t>What is Paul’s ultimate remedy for pride, conceit, and disunity? (</a:t>
            </a:r>
            <a:r>
              <a:rPr lang="en-US" dirty="0">
                <a:hlinkClick r:id="rId6" action="ppaction://hlinksldjump"/>
              </a:rPr>
              <a:t>Phil 2:5</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Incomparable Condescension</a:t>
            </a:r>
          </a:p>
        </p:txBody>
      </p:sp>
      <p:sp>
        <p:nvSpPr>
          <p:cNvPr id="3" name="Content Placeholder 2"/>
          <p:cNvSpPr>
            <a:spLocks noGrp="1"/>
          </p:cNvSpPr>
          <p:nvPr>
            <p:ph idx="1"/>
          </p:nvPr>
        </p:nvSpPr>
        <p:spPr/>
        <p:txBody>
          <a:bodyPr>
            <a:normAutofit/>
          </a:bodyPr>
          <a:lstStyle/>
          <a:p>
            <a:r>
              <a:rPr lang="en-US" altLang="en-US" dirty="0"/>
              <a:t>How did the apostle Paul describe the incomparable condescension of Jesus in the incarnation? (</a:t>
            </a:r>
            <a:r>
              <a:rPr lang="en-US" altLang="en-US" dirty="0">
                <a:hlinkClick r:id="rId4" action="ppaction://hlinksldjump"/>
              </a:rPr>
              <a:t>Phil 2:5-8</a:t>
            </a:r>
            <a:r>
              <a:rPr lang="en-US" altLang="en-US" dirty="0"/>
              <a:t>)</a:t>
            </a:r>
          </a:p>
          <a:p>
            <a:r>
              <a:rPr lang="en-US" altLang="en-US" dirty="0"/>
              <a:t>How does Paul go on to describe His incomparable exaltation? (</a:t>
            </a:r>
            <a:r>
              <a:rPr lang="en-US" altLang="en-US" dirty="0">
                <a:hlinkClick r:id="rId5" action="ppaction://hlinksldjump"/>
              </a:rPr>
              <a:t>Phil 2:9-11</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On the night of His betrayal, Jesus told His disciples that their love for one another would mark them as His disciples and He prayed for unity in His church.</a:t>
            </a:r>
          </a:p>
          <a:p>
            <a:r>
              <a:rPr lang="en-US" dirty="0">
                <a:effectLst>
                  <a:outerShdw blurRad="38100" dist="38100" dir="2700000" algn="tl">
                    <a:srgbClr val="000000">
                      <a:alpha val="43137"/>
                    </a:srgbClr>
                  </a:outerShdw>
                </a:effectLst>
              </a:rPr>
              <a:t>The apostle Paul echoed these themes in several of his epistles including Philippians.</a:t>
            </a:r>
          </a:p>
          <a:p>
            <a:r>
              <a:rPr lang="en-US" dirty="0">
                <a:effectLst>
                  <a:outerShdw blurRad="38100" dist="38100" dir="2700000" algn="tl">
                    <a:srgbClr val="000000">
                      <a:alpha val="43137"/>
                    </a:srgbClr>
                  </a:outerShdw>
                </a:effectLst>
              </a:rPr>
              <a:t>Unfortunately, much of Christendom has departed from the faith once and for all delivered unto the saints.</a:t>
            </a:r>
          </a:p>
          <a:p>
            <a:r>
              <a:rPr lang="en-US" dirty="0">
                <a:effectLst>
                  <a:outerShdw blurRad="38100" dist="38100" dir="2700000" algn="tl">
                    <a:srgbClr val="000000">
                      <a:alpha val="43137"/>
                    </a:srgbClr>
                  </a:outerShdw>
                </a:effectLst>
              </a:rPr>
              <a:t>As Adventists our hope is to continue the Reformation to recover the apostolic faith of Jesus and come to unity in our churches on the fundamentals of that faith.</a:t>
            </a:r>
          </a:p>
          <a:p>
            <a:r>
              <a:rPr lang="en-US" dirty="0">
                <a:effectLst>
                  <a:outerShdw blurRad="38100" dist="38100" dir="2700000" algn="tl">
                    <a:srgbClr val="000000">
                      <a:alpha val="43137"/>
                    </a:srgbClr>
                  </a:outerShdw>
                </a:effectLst>
              </a:rPr>
              <a:t>Paul begins his teaching on unity by asking if belonging to Christ and knowing His love and having the Holy Spirit has made a difference in their lives.</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Assuming that it has, he asks a favor: He wants them to bring him joy by “</a:t>
            </a:r>
            <a:r>
              <a:rPr lang="en-US" dirty="0"/>
              <a:t>loving one another, and working together with one mind and purpose.”</a:t>
            </a:r>
          </a:p>
          <a:p>
            <a:pPr eaLnBrk="1" hangingPunct="1">
              <a:defRPr/>
            </a:pPr>
            <a:r>
              <a:rPr lang="en-US" dirty="0"/>
              <a:t>Rather than creating division through selfish ambition and vain conceit, Paul calls for humility rather than pride and considering the interests of others rather than self.</a:t>
            </a:r>
          </a:p>
          <a:p>
            <a:pPr eaLnBrk="1" hangingPunct="1">
              <a:defRPr/>
            </a:pPr>
            <a:r>
              <a:rPr lang="en-US" dirty="0"/>
              <a:t>His final appeal is to “let this mind be in you which was also in Christ Jesus.”</a:t>
            </a:r>
          </a:p>
          <a:p>
            <a:pPr eaLnBrk="1" hangingPunct="1">
              <a:defRPr/>
            </a:pPr>
            <a:r>
              <a:rPr lang="en-US" dirty="0"/>
              <a:t>It is the work of the Holy Spirit to transform our characters and make them more like that of Jesus.  As we grow in grace, the fruit of the Spirit produces Christian virtues in us, particularly agape love which is other-centered and unifying.</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a:lnSpc>
                <a:spcPct val="90000"/>
              </a:lnSpc>
              <a:defRPr/>
            </a:pPr>
            <a:r>
              <a:rPr lang="en-US" dirty="0"/>
              <a:t>Paul waxes eloquent on the condescension of Jesus: Though He was God, he humbled himself, became human, became a servant and died on the cross for our sins.</a:t>
            </a:r>
          </a:p>
          <a:p>
            <a:pPr>
              <a:lnSpc>
                <a:spcPct val="90000"/>
              </a:lnSpc>
              <a:defRPr/>
            </a:pPr>
            <a:r>
              <a:rPr lang="en-US" dirty="0"/>
              <a:t>If Jesus can humble Himself to such a degree, how much more should those who follow Him be willing to humble themselves and promote love and unity in the church.</a:t>
            </a:r>
          </a:p>
          <a:p>
            <a:pPr>
              <a:lnSpc>
                <a:spcPct val="90000"/>
              </a:lnSpc>
              <a:defRPr/>
            </a:pPr>
            <a:r>
              <a:rPr lang="en-US" dirty="0"/>
              <a:t>But Paul doesn’t end with the condescension of Jesus but with His exaltation and a name that is above every other name.</a:t>
            </a:r>
          </a:p>
          <a:p>
            <a:pPr>
              <a:lnSpc>
                <a:spcPct val="90000"/>
              </a:lnSpc>
              <a:defRPr/>
            </a:pPr>
            <a:r>
              <a:rPr lang="en-US" dirty="0"/>
              <a:t>He sees a day in the future when every knee shall bow and every tongue confess that Jesus Christ is Lord.</a:t>
            </a:r>
          </a:p>
          <a:p>
            <a:pPr>
              <a:lnSpc>
                <a:spcPct val="90000"/>
              </a:lnSpc>
              <a:defRPr/>
            </a:pPr>
            <a:r>
              <a:rPr lang="en-US" dirty="0"/>
              <a:t>Knowing today who Jesus is and what He has done to save you, will you ask the Holy Spirit to form the character of Christ in you and make you an agent of love and unity?</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1393453</TotalTime>
  <Words>5255</Words>
  <Application>Microsoft Office PowerPoint</Application>
  <PresentationFormat>On-screen Show (4:3)</PresentationFormat>
  <Paragraphs>341</Paragraphs>
  <Slides>18</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Arial</vt:lpstr>
      <vt:lpstr>Arial Rounded MT Bold</vt:lpstr>
      <vt:lpstr>Calibri</vt:lpstr>
      <vt:lpstr>2_Default Design</vt:lpstr>
      <vt:lpstr>Default Design</vt:lpstr>
      <vt:lpstr>3_Default Design</vt:lpstr>
      <vt:lpstr>4_Default Design</vt:lpstr>
      <vt:lpstr>1_Default Design</vt:lpstr>
      <vt:lpstr>Uniting Heaven and Earth: Christ in Philippians and Colossians</vt:lpstr>
      <vt:lpstr>Memory Text Philippians 2:2 (ESV)</vt:lpstr>
      <vt:lpstr>Overview</vt:lpstr>
      <vt:lpstr>Christian Unity</vt:lpstr>
      <vt:lpstr>Paul’s Formula for Unity</vt:lpstr>
      <vt:lpstr>Incomparable Condescension</vt:lpstr>
      <vt:lpstr>Summary</vt:lpstr>
      <vt:lpstr>Summary</vt:lpstr>
      <vt:lpstr>Summary</vt:lpstr>
      <vt:lpstr>PowerPoint Presentation</vt:lpstr>
      <vt:lpstr>John 13:35;17:20-21 (NIV)</vt:lpstr>
      <vt:lpstr>1 Corinthians 1:10 (NKJV)</vt:lpstr>
      <vt:lpstr>Philippians 2:1-2 NLT</vt:lpstr>
      <vt:lpstr>Philippians 2:3-4 NIV</vt:lpstr>
      <vt:lpstr>Philippians 2:5 NKJV</vt:lpstr>
      <vt:lpstr>Philippians 2:5-8 KJV</vt:lpstr>
      <vt:lpstr>Philippians 2:9-11 KJV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Unity through Humility</dc:title>
  <dc:subject>Uniting Heaven and Earth: Christ in Philippians and Colossians</dc:subject>
  <dc:creator>Kenneth J. McNulty</dc:creator>
  <cp:lastModifiedBy>Kenneth McNulty</cp:lastModifiedBy>
  <cp:revision>23382</cp:revision>
  <cp:lastPrinted>2016-06-03T16:02:10Z</cp:lastPrinted>
  <dcterms:created xsi:type="dcterms:W3CDTF">2005-09-30T23:50:48Z</dcterms:created>
  <dcterms:modified xsi:type="dcterms:W3CDTF">2026-01-23T06:23:13Z</dcterms:modified>
  <cp:category>Bible Book</cp:category>
</cp:coreProperties>
</file>