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Lst>
  <p:notesMasterIdLst>
    <p:notesMasterId r:id="rId27"/>
  </p:notesMasterIdLst>
  <p:handoutMasterIdLst>
    <p:handoutMasterId r:id="rId28"/>
  </p:handoutMasterIdLst>
  <p:sldIdLst>
    <p:sldId id="3170" r:id="rId4"/>
    <p:sldId id="2990" r:id="rId5"/>
    <p:sldId id="3171" r:id="rId6"/>
    <p:sldId id="3164" r:id="rId7"/>
    <p:sldId id="1100" r:id="rId8"/>
    <p:sldId id="2250" r:id="rId9"/>
    <p:sldId id="3185" r:id="rId10"/>
    <p:sldId id="3159" r:id="rId11"/>
    <p:sldId id="3160" r:id="rId12"/>
    <p:sldId id="3176" r:id="rId13"/>
    <p:sldId id="3118" r:id="rId14"/>
    <p:sldId id="3186" r:id="rId15"/>
    <p:sldId id="1855" r:id="rId16"/>
    <p:sldId id="3183" r:id="rId17"/>
    <p:sldId id="2880" r:id="rId18"/>
    <p:sldId id="3187" r:id="rId19"/>
    <p:sldId id="3182" r:id="rId20"/>
    <p:sldId id="2667" r:id="rId21"/>
    <p:sldId id="3165" r:id="rId22"/>
    <p:sldId id="3175" r:id="rId23"/>
    <p:sldId id="3184" r:id="rId24"/>
    <p:sldId id="3162" r:id="rId25"/>
    <p:sldId id="3179" r:id="rId26"/>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71808" autoAdjust="0"/>
  </p:normalViewPr>
  <p:slideViewPr>
    <p:cSldViewPr>
      <p:cViewPr varScale="1">
        <p:scale>
          <a:sx n="61" d="100"/>
          <a:sy n="61" d="100"/>
        </p:scale>
        <p:origin x="1502" y="3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1/2/2026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was it that allowed Jesus to endure the cross.</a:t>
            </a:r>
          </a:p>
          <a:p>
            <a:pPr marL="274320" indent="-274320"/>
            <a:r>
              <a:rPr lang="en-US" b="0" dirty="0"/>
              <a:t>1.  It was “the joy that was set before Him.”</a:t>
            </a:r>
          </a:p>
          <a:p>
            <a:pPr marL="274320" indent="-274320"/>
            <a:r>
              <a:rPr lang="en-US" b="0" dirty="0"/>
              <a:t>2.  The cross was excruciating pain.</a:t>
            </a:r>
          </a:p>
          <a:p>
            <a:pPr marL="274320" indent="-274320"/>
            <a:r>
              <a:rPr lang="en-US" b="0" dirty="0"/>
              <a:t>3.  There is no indication of Jesus rejoicing as He was being put to death.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4.  The joy was not the present pain but the future victory.</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5.  Jesus looked forward to the redemption and restoration of the universe.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6.  He looked forward to the defeat of sin and Satan.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7.  He looked forward to being reunited in glory with His Father.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8.  He looked forward to a loving relationship with the saints throughout eternity in a world made new where righteousness dwells.</a:t>
            </a:r>
          </a:p>
          <a:p>
            <a:pPr marL="274320" indent="-274320"/>
            <a:r>
              <a:rPr lang="en-US" b="0" dirty="0"/>
              <a:t>9.  So too for us.</a:t>
            </a:r>
          </a:p>
          <a:p>
            <a:pPr marL="274320" indent="-274320"/>
            <a:r>
              <a:rPr lang="en-US" b="0" dirty="0"/>
              <a:t>10. No matter how difficult our circumstances, we can rejoice “in the Lord” knowing that He has secured a glorious future for us.</a:t>
            </a:r>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Where is Paul when he writes these two letters?</a:t>
            </a:r>
          </a:p>
          <a:p>
            <a:pPr marL="274320" indent="-274320"/>
            <a:r>
              <a:rPr lang="en-US" dirty="0"/>
              <a:t>1.  He is in prison.</a:t>
            </a:r>
          </a:p>
          <a:p>
            <a:pPr marL="274320" indent="-274320"/>
            <a:r>
              <a:rPr lang="en-US" dirty="0"/>
              <a:t>2.  Both these verses, one from Philippians the other from Colossians, declare he is in prison.</a:t>
            </a:r>
          </a:p>
          <a:p>
            <a:pPr marL="274320" indent="-274320"/>
            <a:endParaRPr lang="en-US" dirty="0"/>
          </a:p>
          <a:p>
            <a:pPr marL="274320" indent="-274320"/>
            <a:r>
              <a:rPr lang="en-US" b="1" dirty="0"/>
              <a:t>Q2:  What seems to be his attitude even as he writes from prison?</a:t>
            </a:r>
          </a:p>
          <a:p>
            <a:pPr marL="274320" indent="-274320"/>
            <a:r>
              <a:rPr lang="en-US" dirty="0"/>
              <a:t>1.  He doesn’t seem to be discouraged.</a:t>
            </a:r>
          </a:p>
          <a:p>
            <a:pPr marL="274320" indent="-274320"/>
            <a:r>
              <a:rPr lang="en-US" dirty="0"/>
              <a:t>2.  In the first text, he sees himself as a partaker of God’s grace along with them.</a:t>
            </a:r>
          </a:p>
          <a:p>
            <a:pPr marL="274320" indent="-274320"/>
            <a:r>
              <a:rPr lang="en-US" dirty="0"/>
              <a:t>3.  In the second, he asks for their prayers that the Lord may open a way to share the gospel of salvation in Christ, even while he is in prison.</a:t>
            </a:r>
          </a:p>
          <a:p>
            <a:pPr marL="274320" indent="-274320"/>
            <a:r>
              <a:rPr lang="en-US" dirty="0"/>
              <a:t>4.  In fact, let’s go back to our memory text: “Rejoice in the Lord always, and again I say rejoice!”</a:t>
            </a:r>
          </a:p>
          <a:p>
            <a:pPr marL="274320" indent="-274320"/>
            <a:r>
              <a:rPr lang="en-US" dirty="0"/>
              <a:t>5.  Paul can rejoice in his circumstance and encourage others to rejoice with him.</a:t>
            </a:r>
          </a:p>
          <a:p>
            <a:pPr marL="274320" indent="-274320"/>
            <a:endParaRPr lang="en-US" dirty="0"/>
          </a:p>
          <a:p>
            <a:pPr marL="274320" indent="-274320"/>
            <a:r>
              <a:rPr lang="en-US" b="1" dirty="0"/>
              <a:t>Q3: How many Epistles did Paul write from prison?</a:t>
            </a:r>
          </a:p>
          <a:p>
            <a:pPr marL="274320" indent="-274320"/>
            <a:r>
              <a:rPr lang="en-US" dirty="0"/>
              <a:t>1.  There are four prison epistles from his first imprisonment in Rome and one more from his second imprisonment.</a:t>
            </a:r>
          </a:p>
          <a:p>
            <a:pPr marL="274320" indent="-274320"/>
            <a:r>
              <a:rPr lang="en-US" dirty="0"/>
              <a:t>2.  The four epistles called the “Prison Epistles” are Ephesians, Philippians, Colossians, and Philemon.</a:t>
            </a:r>
          </a:p>
          <a:p>
            <a:pPr marL="274320" indent="-274320"/>
            <a:r>
              <a:rPr lang="en-US" dirty="0"/>
              <a:t>3.  They were written when Paul was under house arrest in Rome awaiting trial before Caesar. </a:t>
            </a:r>
          </a:p>
          <a:p>
            <a:pPr marL="274320" indent="-274320"/>
            <a:r>
              <a:rPr lang="en-US" dirty="0"/>
              <a:t>4.  These were probably written in the early 60’s maybe between 60 and 62 AD.</a:t>
            </a:r>
          </a:p>
          <a:p>
            <a:pPr marL="274320" indent="-274320"/>
            <a:r>
              <a:rPr lang="en-US" dirty="0"/>
              <a:t>5.  During this time, Paul could have visitors that could freely come and go and take his letters back to the church to which they were sent.</a:t>
            </a:r>
          </a:p>
          <a:p>
            <a:pPr marL="274320" indent="-274320"/>
            <a:r>
              <a:rPr lang="en-US" dirty="0"/>
              <a:t>6.  Paul was eventually freed from house arrest, but was again arrested in Rome shortly before his execution under Nero around 67 AD.</a:t>
            </a:r>
          </a:p>
          <a:p>
            <a:pPr marL="274320" indent="-274320"/>
            <a:r>
              <a:rPr lang="en-US" dirty="0"/>
              <a:t>7.  During his second arrest, he is believed to have been held in the Mamertine prison where he wrote his final epistle, 2 Timothy.</a:t>
            </a:r>
          </a:p>
          <a:p>
            <a:pPr marL="274320" indent="-274320"/>
            <a:r>
              <a:rPr lang="en-US" dirty="0"/>
              <a:t>8.  So Paul wrote a total of five epistles from prison.</a:t>
            </a:r>
          </a:p>
          <a:p>
            <a:pPr marL="274320" indent="-274320"/>
            <a:r>
              <a:rPr lang="en-US" dirty="0"/>
              <a:t>9.  Let’s look at the chronology of Paul’s epistles.</a:t>
            </a:r>
          </a:p>
          <a:p>
            <a:pPr marL="274320" indent="-274320"/>
            <a:r>
              <a:rPr lang="en-US" dirty="0"/>
              <a:t>[Go to next slide.]</a:t>
            </a:r>
          </a:p>
          <a:p>
            <a:pPr marL="274320" indent="-274320"/>
            <a:endParaRPr lang="en-US" dirty="0"/>
          </a:p>
          <a:p>
            <a:pPr marL="274320" indent="-274320"/>
            <a:endParaRPr lang="en-US" dirty="0"/>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2369286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sz="1200" b="1" dirty="0"/>
              <a:t>Q1: And after all of this, how did his life end?</a:t>
            </a:r>
          </a:p>
          <a:p>
            <a:pPr marL="274320" indent="-274320"/>
            <a:r>
              <a:rPr lang="en-US" altLang="en-US" sz="1200" b="0" dirty="0"/>
              <a:t>1.  Nero accused the Christians of setting fire to Rome.</a:t>
            </a:r>
          </a:p>
          <a:p>
            <a:pPr marL="274320" indent="-274320"/>
            <a:r>
              <a:rPr lang="en-US" altLang="en-US" sz="1200" b="0" dirty="0"/>
              <a:t>2.  Paul was swept up in the arrests and executed by Nero’s command, by having his head chopped off.</a:t>
            </a:r>
          </a:p>
          <a:p>
            <a:pPr marL="274320" indent="-274320"/>
            <a:r>
              <a:rPr lang="en-US" altLang="en-US" sz="1200" b="0" dirty="0"/>
              <a:t>3.  As a Roman citizen, he would have been spared the far more excruciating death of crucifixion.</a:t>
            </a:r>
          </a:p>
          <a:p>
            <a:pPr marL="274320" indent="-274320"/>
            <a:r>
              <a:rPr lang="en-US" altLang="en-US" sz="1200" b="0" dirty="0"/>
              <a:t>4.  He was probably executed around 67 AD outside the walls of Rome.</a:t>
            </a:r>
          </a:p>
          <a:p>
            <a:pPr marL="274320" indent="-274320"/>
            <a:endParaRPr lang="en-US" altLang="en-US" sz="1200" b="0" dirty="0"/>
          </a:p>
          <a:p>
            <a:pPr marL="274320" indent="-274320"/>
            <a:r>
              <a:rPr lang="en-US" altLang="en-US" sz="1200" b="1" dirty="0"/>
              <a:t>Q2:  When you look at this list of persecutions and trials that Paul endured, what comes to mind about your own trials.</a:t>
            </a:r>
          </a:p>
          <a:p>
            <a:pPr marL="274320" indent="-274320"/>
            <a:r>
              <a:rPr lang="en-US" altLang="en-US" sz="1200" b="0" dirty="0"/>
              <a:t>1.  By comparison, nothing to speak of.</a:t>
            </a:r>
          </a:p>
          <a:p>
            <a:pPr marL="274320" indent="-274320"/>
            <a:r>
              <a:rPr lang="en-US" altLang="en-US" sz="1200" b="0" dirty="0"/>
              <a:t>2.  What do we suffer for the cause of Christ?  Too little to mention.</a:t>
            </a:r>
          </a:p>
          <a:p>
            <a:pPr marL="274320" indent="-274320"/>
            <a:r>
              <a:rPr lang="en-US" altLang="en-US" sz="1200" b="0" dirty="0"/>
              <a:t>3.  There are people who do suffer for their faith in Jesus in other countries.</a:t>
            </a:r>
          </a:p>
          <a:p>
            <a:pPr marL="274320" indent="-274320"/>
            <a:r>
              <a:rPr lang="en-US" altLang="en-US" sz="1200" b="0" dirty="0"/>
              <a:t>4.  We can think today particularly of Nigeria where terrorist Muslims have killed thousands of Christians.</a:t>
            </a:r>
          </a:p>
          <a:p>
            <a:pPr marL="274320" indent="-274320"/>
            <a:r>
              <a:rPr lang="en-US" altLang="en-US" sz="1200" b="0" dirty="0"/>
              <a:t>5.  This has recently come to the attention of our government who has carried out a strike against the terrorists this past Christmas day.</a:t>
            </a:r>
          </a:p>
          <a:p>
            <a:pPr marL="274320" indent="-274320"/>
            <a:r>
              <a:rPr lang="en-US" altLang="en-US" sz="1200" b="0" dirty="0"/>
              <a:t>6.  But here in our culture with a constitution that guarantees freedom of religion, Christians may be subject to ridicule by the anti-Christian left, but nothing like the brutal persecution in countries like Nigeria, China, No. Korea, Pakistan, Iran, Sudan, Yemen, Afghanistan, Somalia, and others.  </a:t>
            </a:r>
          </a:p>
          <a:p>
            <a:pPr marL="274320" indent="-274320"/>
            <a:r>
              <a:rPr lang="en-US" altLang="en-US" sz="1200" b="0" dirty="0"/>
              <a:t>7.  Christianity is actually the most persecuted religion in the world.</a:t>
            </a:r>
          </a:p>
          <a:p>
            <a:pPr marL="274320" indent="-274320"/>
            <a:endParaRPr lang="en-US" altLang="en-US" sz="1200" b="0" dirty="0"/>
          </a:p>
          <a:p>
            <a:pPr marL="274320" indent="-274320"/>
            <a:r>
              <a:rPr lang="en-US" altLang="en-US" sz="1200" b="1" dirty="0"/>
              <a:t>Q2:  How did Paul start out on a religious path that was much different that what he describes here?</a:t>
            </a:r>
          </a:p>
          <a:p>
            <a:pPr marL="274320" indent="-274320"/>
            <a:r>
              <a:rPr lang="en-US" altLang="en-US" sz="1200" b="0" dirty="0"/>
              <a:t>1.  Paul had not intentionally started out on such a harrowing life experience.</a:t>
            </a:r>
          </a:p>
          <a:p>
            <a:pPr marL="274320" indent="-274320"/>
            <a:r>
              <a:rPr lang="en-US" altLang="en-US" sz="1200" b="0" dirty="0"/>
              <a:t>2.  He calls himself a Hebrew of the Hebrews.</a:t>
            </a:r>
          </a:p>
          <a:p>
            <a:pPr marL="274320" indent="-274320"/>
            <a:r>
              <a:rPr lang="en-US" altLang="en-US" sz="1200" b="0" dirty="0"/>
              <a:t>3.  He was of the tribe of Benjamin, educated at the feet of one of great rabbis of the day, Gamaliel.</a:t>
            </a:r>
          </a:p>
          <a:p>
            <a:pPr marL="274320" indent="-274320"/>
            <a:r>
              <a:rPr lang="en-US" altLang="en-US" sz="1200" b="0" dirty="0"/>
              <a:t>4.  He was a strict Pharisee, very zealous for the law.</a:t>
            </a:r>
          </a:p>
          <a:p>
            <a:pPr marL="274320" indent="-274320"/>
            <a:r>
              <a:rPr lang="en-US" altLang="en-US" sz="1200" b="0" dirty="0"/>
              <a:t>5.  And far from being persecuted, he was the persecutor that was chasing down Christians and arresting them throwing them in prison, and holding the coats of those who stoned Stephen.</a:t>
            </a:r>
          </a:p>
          <a:p>
            <a:pPr marL="274320" indent="-274320"/>
            <a:r>
              <a:rPr lang="en-US" altLang="en-US" sz="1200" b="0" dirty="0"/>
              <a:t>6.  He seemed destined for fame, respect, and a life of relative ease.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1"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What happened to change his direction in life?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He met the resurrected Lord on the road to Damascus.</a:t>
            </a:r>
            <a:r>
              <a:rPr lang="en-US" b="1" dirty="0"/>
              <a:t>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2.  That one meeting changed everything.</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3.  Everything he had valued before, his respect, his influence, his honor, his position, his education, his income, his career, became rubbish, garbage, dung.</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4.  He willingly lost it for a life of danger and deprivation.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5.  Why? Because he had found the Pearl of Great Price: something far more valuable than anything he could have ever hoped for.</a:t>
            </a:r>
          </a:p>
          <a:p>
            <a:pPr marL="274320" indent="-274320"/>
            <a:r>
              <a:rPr lang="en-US" altLang="en-US" sz="1200" b="0" dirty="0"/>
              <a:t>6.  He found that Jesus was the Messiah who died for his sins.</a:t>
            </a:r>
          </a:p>
          <a:p>
            <a:pPr marL="274320" indent="-274320"/>
            <a:r>
              <a:rPr lang="en-US" altLang="en-US" sz="1200" b="0" dirty="0"/>
              <a:t>7.  He found that true saving righteousness does not come from works of the law but by faith in Jesus Christ for the forgiveness of sins.</a:t>
            </a:r>
          </a:p>
          <a:p>
            <a:pPr marL="274320" indent="-274320"/>
            <a:r>
              <a:rPr lang="en-US" altLang="en-US" sz="1200" b="0" dirty="0"/>
              <a:t>8.  He dedicated his life to proclaiming the gospel of salvation by grace through faith.</a:t>
            </a:r>
          </a:p>
          <a:p>
            <a:pPr marL="274320" indent="-274320"/>
            <a:r>
              <a:rPr lang="en-US" altLang="en-US" sz="1200" b="0" dirty="0"/>
              <a:t>9.  He was willing to endure whatever it took to complete his mission for Jesus.</a:t>
            </a:r>
          </a:p>
          <a:p>
            <a:pPr marL="274320" indent="-274320"/>
            <a:r>
              <a:rPr lang="en-US" altLang="en-US" sz="1200" b="0" dirty="0"/>
              <a:t>10. O that we would be as faithful as he to complete the great commission the Lord has given to us.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assurance does Paul give us that there is no ultimate defeat for those who are Christs?</a:t>
            </a:r>
          </a:p>
          <a:p>
            <a:pPr marL="274320" indent="-457200"/>
            <a:r>
              <a:rPr lang="en-US" dirty="0"/>
              <a:t>1.  When we are in Christ, we are more than conquerors.</a:t>
            </a:r>
          </a:p>
          <a:p>
            <a:pPr marL="274320" indent="-457200"/>
            <a:r>
              <a:rPr lang="en-US" dirty="0"/>
              <a:t>2.  We may get knocked down, but we are not knocked out.</a:t>
            </a:r>
          </a:p>
          <a:p>
            <a:pPr marL="274320" indent="-457200"/>
            <a:r>
              <a:rPr lang="en-US" dirty="0"/>
              <a:t>3.  What ever doesn’t kill us makes us stronger.</a:t>
            </a:r>
          </a:p>
          <a:p>
            <a:pPr marL="274320" indent="-457200"/>
            <a:r>
              <a:rPr lang="en-US" dirty="0"/>
              <a:t>4.  Even death cannot separate us from the love of God.</a:t>
            </a:r>
          </a:p>
          <a:p>
            <a:pPr marL="274320" indent="-457200"/>
            <a:r>
              <a:rPr lang="en-US" dirty="0"/>
              <a:t>5.  Listen to how Paul finishes Romans 8:</a:t>
            </a:r>
          </a:p>
          <a:p>
            <a:pPr marL="274320" indent="-457200"/>
            <a:r>
              <a:rPr lang="en-US" b="1" dirty="0"/>
              <a:t>Romans 8:35, 37-39 KJV</a:t>
            </a:r>
            <a:r>
              <a:rPr lang="en-US" dirty="0"/>
              <a:t> - For I am persuaded, that neither death, nor life, nor angels, nor principalities, nor powers, nor things present, nor things to come, </a:t>
            </a:r>
            <a:r>
              <a:rPr lang="en-US" baseline="30000" dirty="0"/>
              <a:t>39</a:t>
            </a:r>
            <a:r>
              <a:rPr lang="en-US" dirty="0"/>
              <a:t> Nor height, nor depth, nor any other creature, shall be able to separate us from the love of God, which is in Christ Jesus our Lord.</a:t>
            </a:r>
          </a:p>
          <a:p>
            <a:pPr marL="274320" indent="-457200"/>
            <a:r>
              <a:rPr lang="en-US" dirty="0"/>
              <a:t>6.  When we are in Christ, we are always victorious.</a:t>
            </a:r>
          </a:p>
          <a:p>
            <a:pPr marL="274320" indent="-457200"/>
            <a:r>
              <a:rPr lang="en-US" dirty="0"/>
              <a:t>7.  The only thing that can separate us from Him is our choice to reject Him.</a:t>
            </a:r>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129907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dirty="0"/>
              <a:t>1.  This is a map of Paul’s second missionary journey with Silas.</a:t>
            </a:r>
          </a:p>
          <a:p>
            <a:pPr marL="274320" indent="-457200"/>
            <a:r>
              <a:rPr lang="en-US" dirty="0"/>
              <a:t>2.  They start out from Antioch in Syria and visit the churches in Galatia that they established during Paul’s first missionary journey.</a:t>
            </a:r>
          </a:p>
          <a:p>
            <a:pPr marL="274320" indent="-457200"/>
            <a:r>
              <a:rPr lang="en-US" dirty="0"/>
              <a:t>3.  At Lystra they pick up Timothy who would become Paul’s adopted son in the faith.</a:t>
            </a:r>
          </a:p>
          <a:p>
            <a:pPr marL="274320" indent="-457200"/>
            <a:r>
              <a:rPr lang="en-US" dirty="0"/>
              <a:t>4.  Then they travel to the western coast of Asia Minor to </a:t>
            </a:r>
            <a:r>
              <a:rPr lang="en-US" dirty="0" err="1"/>
              <a:t>Mysia</a:t>
            </a:r>
            <a:r>
              <a:rPr lang="en-US" dirty="0"/>
              <a:t>.</a:t>
            </a:r>
          </a:p>
          <a:p>
            <a:pPr marL="274320" indent="-457200"/>
            <a:r>
              <a:rPr lang="en-US" dirty="0"/>
              <a:t>5.  There Paul wants to go north to Bithynia, but somehow, the Holy Spirit prevented them from going north.</a:t>
            </a:r>
          </a:p>
          <a:p>
            <a:pPr marL="274320" indent="-457200"/>
            <a:r>
              <a:rPr lang="en-US" dirty="0"/>
              <a:t>6.  So they went down to Troas, a port city on the Aegean Sea.</a:t>
            </a:r>
          </a:p>
          <a:p>
            <a:pPr marL="274320" indent="-457200"/>
            <a:r>
              <a:rPr lang="en-US" dirty="0"/>
              <a:t>7.  It was there that Luke records Paul’s famous vision.</a:t>
            </a:r>
          </a:p>
          <a:p>
            <a:pPr marL="274320" indent="-457200"/>
            <a:r>
              <a:rPr lang="en-US" dirty="0"/>
              <a:t>8.  He writes in:</a:t>
            </a:r>
          </a:p>
          <a:p>
            <a:pPr marL="274320" indent="-457200"/>
            <a:r>
              <a:rPr lang="en-US" b="1" dirty="0"/>
              <a:t>Acts 16:9-10 ESV</a:t>
            </a:r>
            <a:r>
              <a:rPr lang="en-US" dirty="0"/>
              <a:t> - And a vision appeared to Paul in the night: a man of Macedonia was standing there, urging him and saying, "Come over to Macedonia and help us." </a:t>
            </a:r>
            <a:r>
              <a:rPr lang="en-US" baseline="30000" dirty="0"/>
              <a:t>10</a:t>
            </a:r>
            <a:r>
              <a:rPr lang="en-US" dirty="0"/>
              <a:t> And when Paul had seen the vision, immediately we sought to go on into Macedonia, concluding that God had called us to preach the gospel to them.</a:t>
            </a:r>
          </a:p>
          <a:p>
            <a:pPr marL="274320" indent="-457200"/>
            <a:r>
              <a:rPr lang="en-US" dirty="0"/>
              <a:t>9.  So, two things to note here: </a:t>
            </a:r>
          </a:p>
          <a:p>
            <a:pPr marL="274320" indent="-457200"/>
            <a:r>
              <a:rPr lang="en-US" dirty="0"/>
              <a:t>10. First, they change continents from Asia Minor to Europe.</a:t>
            </a:r>
          </a:p>
          <a:p>
            <a:pPr marL="274320" indent="-457200"/>
            <a:r>
              <a:rPr lang="en-US" dirty="0"/>
              <a:t>11. And second, it appears that this is where they pick up Luke.</a:t>
            </a:r>
          </a:p>
          <a:p>
            <a:pPr marL="274320" indent="-457200"/>
            <a:r>
              <a:rPr lang="en-US" dirty="0"/>
              <a:t>12. It is here that Luke begins to use “we” and “us” rather than “they” and “them.”</a:t>
            </a:r>
          </a:p>
          <a:p>
            <a:pPr marL="274320" indent="-457200"/>
            <a:r>
              <a:rPr lang="en-US" dirty="0"/>
              <a:t>13. In Eastern Europe, they travel a short distance from the port city of Neapolis to the city of Philippi.</a:t>
            </a:r>
          </a:p>
          <a:p>
            <a:pPr marL="274320" indent="-457200"/>
            <a:r>
              <a:rPr lang="en-US" dirty="0"/>
              <a:t>14. All of the cities that Paul and his companions visited along the coast of the Aegean sea are in modern Greece today.</a:t>
            </a:r>
          </a:p>
          <a:p>
            <a:pPr marL="274320" indent="-457200"/>
            <a:r>
              <a:rPr lang="en-US" dirty="0"/>
              <a:t>15. So, this is a major step in the spread of the Christian gospel.</a:t>
            </a:r>
          </a:p>
          <a:p>
            <a:pPr marL="274320" indent="-457200"/>
            <a:r>
              <a:rPr lang="en-US" dirty="0"/>
              <a:t>16. Paul establishes a foothold for Christianity in eastern Europe.</a:t>
            </a:r>
          </a:p>
          <a:p>
            <a:pPr marL="274320" indent="-457200"/>
            <a:r>
              <a:rPr lang="en-US" dirty="0"/>
              <a:t>17. Today, the birthplace of Western Civilization is considered to be Europe, and Christianity was the unifying religion.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557985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2F3E9A-DC70-4D74-B675-BC6A1C265C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57AA6E-8132-4D6F-AB64-330792226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5042" name="Rectangle 2">
            <a:extLst>
              <a:ext uri="{FF2B5EF4-FFF2-40B4-BE49-F238E27FC236}">
                <a16:creationId xmlns:a16="http://schemas.microsoft.com/office/drawing/2014/main" id="{F29B2336-B4D9-485A-AA88-C52804370DC6}"/>
              </a:ext>
            </a:extLst>
          </p:cNvPr>
          <p:cNvSpPr>
            <a:spLocks noGrp="1" noRot="1" noChangeAspect="1" noChangeArrowheads="1" noTextEdit="1"/>
          </p:cNvSpPr>
          <p:nvPr>
            <p:ph type="sldImg"/>
          </p:nvPr>
        </p:nvSpPr>
        <p:spPr>
          <a:ln/>
        </p:spPr>
      </p:sp>
      <p:sp>
        <p:nvSpPr>
          <p:cNvPr id="855043" name="Rectangle 3">
            <a:extLst>
              <a:ext uri="{FF2B5EF4-FFF2-40B4-BE49-F238E27FC236}">
                <a16:creationId xmlns:a16="http://schemas.microsoft.com/office/drawing/2014/main" id="{E8BF1C45-D82B-4D50-97A4-F5D51F5B8876}"/>
              </a:ext>
            </a:extLst>
          </p:cNvPr>
          <p:cNvSpPr>
            <a:spLocks noGrp="1" noChangeArrowheads="1"/>
          </p:cNvSpPr>
          <p:nvPr>
            <p:ph type="body" idx="1"/>
          </p:nvPr>
        </p:nvSpPr>
        <p:spPr/>
        <p:txBody>
          <a:bodyPr/>
          <a:lstStyle/>
          <a:p>
            <a:pPr marL="274320" indent="-274320"/>
            <a:r>
              <a:rPr lang="en-US" dirty="0"/>
              <a:t>So these are some of the facts we know about the city of Philippi.</a:t>
            </a:r>
          </a:p>
          <a:p>
            <a:pPr marL="274320" indent="-274320"/>
            <a:endParaRPr lang="en-US" dirty="0"/>
          </a:p>
        </p:txBody>
      </p:sp>
    </p:spTree>
    <p:extLst>
      <p:ext uri="{BB962C8B-B14F-4D97-AF65-F5344CB8AC3E}">
        <p14:creationId xmlns:p14="http://schemas.microsoft.com/office/powerpoint/2010/main" val="3643619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b="1" dirty="0"/>
              <a:t>Q1:  Why do you suppose Paul and his team went to the river instead of to the synagogue where he would normally go on the Sabbath?</a:t>
            </a:r>
          </a:p>
          <a:p>
            <a:pPr marL="274320" indent="-274320"/>
            <a:r>
              <a:rPr lang="en-US" b="0" dirty="0"/>
              <a:t>1.  The most probable reason is that there was no synagogue in the city.</a:t>
            </a:r>
          </a:p>
          <a:p>
            <a:pPr marL="274320" indent="-274320"/>
            <a:r>
              <a:rPr lang="en-US" b="0" dirty="0"/>
              <a:t>2.  It required 10 Jewish men to establish a synagogue.</a:t>
            </a:r>
          </a:p>
          <a:p>
            <a:pPr marL="274320" indent="-274320"/>
            <a:r>
              <a:rPr lang="en-US" b="0" dirty="0"/>
              <a:t>3.  There is no record of men at the place of prayer by the river.</a:t>
            </a:r>
          </a:p>
          <a:p>
            <a:pPr marL="274320" indent="-274320"/>
            <a:r>
              <a:rPr lang="en-US" b="0" dirty="0"/>
              <a:t>4.  Lydia had a house there in Philippi where she lived with her family.</a:t>
            </a:r>
          </a:p>
          <a:p>
            <a:pPr marL="274320" indent="-274320"/>
            <a:r>
              <a:rPr lang="en-US" b="0" dirty="0"/>
              <a:t>5.  Apparently, she had been born in Thyatira in Asia Minor which was famous for its purple dye.</a:t>
            </a:r>
          </a:p>
          <a:p>
            <a:pPr marL="274320" indent="-274320"/>
            <a:r>
              <a:rPr lang="en-US" b="0" dirty="0"/>
              <a:t>6.  Thyatira is one of the seven churches mentioned in Revelation 2 and 3.</a:t>
            </a:r>
          </a:p>
          <a:p>
            <a:pPr marL="274320" indent="-274320"/>
            <a:r>
              <a:rPr lang="en-US" b="0" dirty="0"/>
              <a:t>7.  As a business woman she had moved to Philippi to sell her purple items in the markets there.</a:t>
            </a:r>
          </a:p>
          <a:p>
            <a:pPr marL="274320" indent="-274320"/>
            <a:endParaRPr lang="en-US" b="0" dirty="0"/>
          </a:p>
          <a:p>
            <a:pPr marL="274320" indent="-274320"/>
            <a:r>
              <a:rPr lang="en-US" b="1" dirty="0"/>
              <a:t>Q2:  How long did it take Lydia and her household to be baptized?</a:t>
            </a:r>
          </a:p>
          <a:p>
            <a:pPr marL="274320" indent="-274320"/>
            <a:r>
              <a:rPr lang="en-US" b="0" dirty="0"/>
              <a:t>1.  It doesn’t say for sure, but the implication is that it was that very afternoon.</a:t>
            </a:r>
          </a:p>
          <a:p>
            <a:pPr marL="274320" indent="-274320"/>
            <a:r>
              <a:rPr lang="en-US" b="0" dirty="0"/>
              <a:t>2.  After all, they were right there by the river.</a:t>
            </a:r>
          </a:p>
          <a:p>
            <a:pPr marL="274320" indent="-274320"/>
            <a:r>
              <a:rPr lang="en-US" b="0" dirty="0"/>
              <a:t>3.  And it came right before she invited their missionary team to make her home the center of their activity in the city.</a:t>
            </a:r>
          </a:p>
          <a:p>
            <a:pPr marL="274320" indent="-274320"/>
            <a:r>
              <a:rPr lang="en-US" b="0" dirty="0"/>
              <a:t>4.  People who worshipped the true God needed only to accept Jesus as the Messiah and their Savior and Lord.</a:t>
            </a:r>
          </a:p>
          <a:p>
            <a:pPr marL="274320" indent="-274320"/>
            <a:r>
              <a:rPr lang="en-US" b="0" dirty="0"/>
              <a:t>5.  Just as on the day of Pentecost or with the Ethiopian Eunuch, or with Cornelius, they just had to receive Jesus as their Savior, commit their lives to Him, and seal it with baptism. </a:t>
            </a:r>
          </a:p>
          <a:p>
            <a:pPr marL="274320" indent="-274320"/>
            <a:endParaRPr lang="en-US" b="0" dirty="0"/>
          </a:p>
          <a:p>
            <a:pPr marL="274320" indent="-274320"/>
            <a:endParaRPr lang="en-US" b="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2F3E9A-DC70-4D74-B675-BC6A1C265C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57AA6E-8132-4D6F-AB64-330792226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5042" name="Rectangle 2">
            <a:extLst>
              <a:ext uri="{FF2B5EF4-FFF2-40B4-BE49-F238E27FC236}">
                <a16:creationId xmlns:a16="http://schemas.microsoft.com/office/drawing/2014/main" id="{F29B2336-B4D9-485A-AA88-C52804370DC6}"/>
              </a:ext>
            </a:extLst>
          </p:cNvPr>
          <p:cNvSpPr>
            <a:spLocks noGrp="1" noRot="1" noChangeAspect="1" noChangeArrowheads="1" noTextEdit="1"/>
          </p:cNvSpPr>
          <p:nvPr>
            <p:ph type="sldImg"/>
          </p:nvPr>
        </p:nvSpPr>
        <p:spPr>
          <a:ln/>
        </p:spPr>
      </p:sp>
      <p:sp>
        <p:nvSpPr>
          <p:cNvPr id="855043" name="Rectangle 3">
            <a:extLst>
              <a:ext uri="{FF2B5EF4-FFF2-40B4-BE49-F238E27FC236}">
                <a16:creationId xmlns:a16="http://schemas.microsoft.com/office/drawing/2014/main" id="{E8BF1C45-D82B-4D50-97A4-F5D51F5B8876}"/>
              </a:ext>
            </a:extLst>
          </p:cNvPr>
          <p:cNvSpPr>
            <a:spLocks noGrp="1" noChangeArrowheads="1"/>
          </p:cNvSpPr>
          <p:nvPr>
            <p:ph type="body" idx="1"/>
          </p:nvPr>
        </p:nvSpPr>
        <p:spPr/>
        <p:txBody>
          <a:bodyPr/>
          <a:lstStyle/>
          <a:p>
            <a:pPr marL="274320" indent="-274320">
              <a:buFontTx/>
              <a:buNone/>
            </a:pPr>
            <a:r>
              <a:rPr lang="en-US" altLang="en-US" b="1" dirty="0"/>
              <a:t>Q1:  What happened when Paul cast out this demon of divination from the slave girl?</a:t>
            </a:r>
          </a:p>
          <a:p>
            <a:pPr marL="274320" indent="-274320">
              <a:buFontTx/>
              <a:buNone/>
            </a:pPr>
            <a:r>
              <a:rPr lang="en-US" altLang="en-US" b="0" dirty="0"/>
              <a:t>1.  Well, she could no longer profit her masters with useful information to earn them money.</a:t>
            </a:r>
          </a:p>
          <a:p>
            <a:pPr marL="274320" indent="-274320">
              <a:buFontTx/>
              <a:buNone/>
            </a:pPr>
            <a:r>
              <a:rPr lang="en-US" altLang="en-US" b="0" dirty="0"/>
              <a:t>2.  So her owners brought Paul and Silas before the magistrates of the city with a complaint against them.</a:t>
            </a:r>
          </a:p>
          <a:p>
            <a:pPr marL="274320" indent="-274320">
              <a:buFontTx/>
              <a:buNone/>
            </a:pPr>
            <a:r>
              <a:rPr lang="en-US" altLang="en-US" b="0" dirty="0"/>
              <a:t>3.  The crowd joined in and they beat them with rods giving them many blows.</a:t>
            </a:r>
          </a:p>
          <a:p>
            <a:pPr marL="274320" indent="-274320">
              <a:buFontTx/>
              <a:buNone/>
            </a:pPr>
            <a:r>
              <a:rPr lang="en-US" altLang="en-US" b="0" dirty="0"/>
              <a:t>4.  Then they threw them in jail with their feet in the stocks in the inner prison.</a:t>
            </a:r>
          </a:p>
          <a:p>
            <a:pPr marL="274320" indent="-274320">
              <a:buFontTx/>
              <a:buNone/>
            </a:pPr>
            <a:r>
              <a:rPr lang="en-US" altLang="en-US" b="0" dirty="0"/>
              <a:t>5.  But God wasn’t done with them.</a:t>
            </a:r>
          </a:p>
          <a:p>
            <a:pPr marL="274320" indent="-274320">
              <a:buFontTx/>
              <a:buNone/>
            </a:pPr>
            <a:r>
              <a:rPr lang="en-US" altLang="en-US" b="0" dirty="0"/>
              <a:t>6.  At midnight, as Paul and Silas were singing hymns, the Lord sent an earthquake, and, no doubt angels to open the prison doors and remove the chains from the prisoners.</a:t>
            </a:r>
          </a:p>
          <a:p>
            <a:pPr marL="274320" indent="-274320">
              <a:buFontTx/>
              <a:buNone/>
            </a:pPr>
            <a:r>
              <a:rPr lang="en-US" altLang="en-US" b="0" dirty="0"/>
              <a:t>7.  The Philippian jailer was ready to kill himself because he feared all the prisoners had escaped.</a:t>
            </a:r>
          </a:p>
          <a:p>
            <a:pPr marL="274320" indent="-274320">
              <a:buFontTx/>
              <a:buNone/>
            </a:pPr>
            <a:r>
              <a:rPr lang="en-US" altLang="en-US" b="0" dirty="0"/>
              <a:t>8.  But Paul stopped him with the news that all the prisoners were still there.</a:t>
            </a:r>
          </a:p>
          <a:p>
            <a:pPr marL="274320" indent="-274320">
              <a:buFontTx/>
              <a:buNone/>
            </a:pPr>
            <a:r>
              <a:rPr lang="en-US" altLang="en-US" b="0" dirty="0"/>
              <a:t>9.  The jailer asked, “What must I do to be saved?”</a:t>
            </a:r>
          </a:p>
          <a:p>
            <a:pPr marL="274320" indent="-274320">
              <a:buFontTx/>
              <a:buNone/>
            </a:pPr>
            <a:r>
              <a:rPr lang="en-US" altLang="en-US" b="0" dirty="0"/>
              <a:t>10. And Paul and Silas gave them the simple answer:</a:t>
            </a:r>
          </a:p>
          <a:p>
            <a:pPr marL="274320" indent="-274320">
              <a:buFontTx/>
              <a:buNone/>
            </a:pPr>
            <a:r>
              <a:rPr lang="en-US" altLang="en-US" b="1" dirty="0"/>
              <a:t>Acts 16:31 ESV </a:t>
            </a:r>
            <a:r>
              <a:rPr lang="en-US" altLang="en-US" b="0" dirty="0"/>
              <a:t>- 31 And they said, "Believe in the Lord Jesus, and you will be saved, you and your household.“</a:t>
            </a:r>
          </a:p>
          <a:p>
            <a:pPr marL="274320" indent="-274320">
              <a:buFontTx/>
              <a:buNone/>
            </a:pPr>
            <a:r>
              <a:rPr lang="en-US" altLang="en-US" b="0" dirty="0"/>
              <a:t>11. So they shared the gospel with the jailer and his family and they were baptized that very night.</a:t>
            </a:r>
          </a:p>
          <a:p>
            <a:pPr marL="274320" indent="-274320">
              <a:buFontTx/>
              <a:buNone/>
            </a:pPr>
            <a:r>
              <a:rPr lang="en-US" altLang="en-US" b="0" dirty="0"/>
              <a:t>12. It is not hard to be saved.</a:t>
            </a:r>
          </a:p>
          <a:p>
            <a:pPr marL="274320" indent="-274320">
              <a:buFontTx/>
              <a:buNone/>
            </a:pPr>
            <a:r>
              <a:rPr lang="en-US" altLang="en-US" b="0" dirty="0"/>
              <a:t>13. All you need to do is believe in the Lord Jesus Christ for the forgiveness of your sins. </a:t>
            </a:r>
          </a:p>
          <a:p>
            <a:pPr marL="274320" indent="-274320">
              <a:buFontTx/>
              <a:buNone/>
            </a:pPr>
            <a:r>
              <a:rPr lang="en-US" altLang="en-US" b="0" dirty="0"/>
              <a:t>14. And when you receive the HS, you will want to be baptized and commit your life to Him.</a:t>
            </a:r>
          </a:p>
        </p:txBody>
      </p:sp>
    </p:spTree>
    <p:extLst>
      <p:ext uri="{BB962C8B-B14F-4D97-AF65-F5344CB8AC3E}">
        <p14:creationId xmlns:p14="http://schemas.microsoft.com/office/powerpoint/2010/main" val="364361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B2:</a:t>
            </a:r>
          </a:p>
          <a:p>
            <a:pPr marL="274320" indent="-274320"/>
            <a:r>
              <a:rPr lang="en-US" dirty="0"/>
              <a:t>1.  Rejoice how often??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Always!!</a:t>
            </a:r>
          </a:p>
          <a:p>
            <a:pPr marL="274320" indent="-274320"/>
            <a:r>
              <a:rPr lang="en-US" dirty="0"/>
              <a:t>3.  Is anybody in the habit of doing that?</a:t>
            </a:r>
          </a:p>
          <a:p>
            <a:pPr marL="274320" indent="-274320"/>
            <a:r>
              <a:rPr lang="en-US" dirty="0"/>
              <a:t>4.  We can rejoice some of the time.</a:t>
            </a:r>
          </a:p>
          <a:p>
            <a:pPr marL="274320" indent="-274320"/>
            <a:r>
              <a:rPr lang="en-US" dirty="0"/>
              <a:t>5.  We can rejoice when things go well. </a:t>
            </a:r>
          </a:p>
          <a:p>
            <a:pPr marL="274320" indent="-274320"/>
            <a:r>
              <a:rPr lang="en-US" dirty="0"/>
              <a:t>6.  We can eat, drink, and be merry.</a:t>
            </a:r>
          </a:p>
          <a:p>
            <a:pPr marL="274320" indent="-274320"/>
            <a:r>
              <a:rPr lang="en-US" dirty="0"/>
              <a:t>7.  We can rejoice when our needs are met, when we have peace and prosperity, when our relationships are clicking, when we’re all getting along, when the blessings keep coming, when we’re agreeing with Christian friends, when we’re worshiping God, when we’re meditating on the word, or singing a hymn or spiritual song.</a:t>
            </a:r>
          </a:p>
          <a:p>
            <a:pPr marL="274320" indent="-274320"/>
            <a:r>
              <a:rPr lang="en-US" dirty="0"/>
              <a:t>8.  There’s lots of times when we can rejoice, but always?</a:t>
            </a:r>
          </a:p>
          <a:p>
            <a:pPr marL="274320" indent="-274320"/>
            <a:r>
              <a:rPr lang="en-US" dirty="0"/>
              <a:t>9.  But there’s also times when we’re discouraged, or depressed, or sad, or frustrated, or angry, or hurt, or afraid, or feel alone and forsaken.</a:t>
            </a:r>
          </a:p>
          <a:p>
            <a:pPr marL="274320" indent="-274320"/>
            <a:r>
              <a:rPr lang="en-US" dirty="0"/>
              <a:t>10. Should we rejoice in the difficult times as well? (It says always!)</a:t>
            </a:r>
          </a:p>
          <a:p>
            <a:pPr marL="274320" indent="-274320"/>
            <a:endParaRPr lang="en-US" dirty="0"/>
          </a:p>
          <a:p>
            <a:pPr marL="274320" indent="-274320"/>
            <a:r>
              <a:rPr lang="en-US" b="1" dirty="0"/>
              <a:t>B3:</a:t>
            </a:r>
            <a:r>
              <a:rPr lang="en-US" dirty="0"/>
              <a:t>  </a:t>
            </a:r>
          </a:p>
          <a:p>
            <a:pPr marL="274320" indent="-274320"/>
            <a:r>
              <a:rPr lang="en-US" dirty="0"/>
              <a:t>1.  Wouldn’t we all mourn?</a:t>
            </a:r>
          </a:p>
          <a:p>
            <a:pPr marL="274320" indent="-274320"/>
            <a:r>
              <a:rPr lang="en-US" dirty="0"/>
              <a:t>2.  Solomon, in the book of Ecclesiastes writes:</a:t>
            </a:r>
          </a:p>
          <a:p>
            <a:pPr marL="274320" indent="-274320"/>
            <a:r>
              <a:rPr lang="en-US" altLang="en-US" b="1" dirty="0"/>
              <a:t>Eccl 3:4 (KJV) </a:t>
            </a:r>
            <a:r>
              <a:rPr lang="en-US" altLang="en-US" dirty="0"/>
              <a:t>[There is]</a:t>
            </a:r>
            <a:r>
              <a:rPr lang="en-US" altLang="en-US" b="0" dirty="0"/>
              <a:t> a</a:t>
            </a:r>
            <a:r>
              <a:rPr lang="en-US" altLang="en-US" dirty="0"/>
              <a:t> time to weep, and a time to laugh; a time to mourn, and a time to dance;  </a:t>
            </a:r>
          </a:p>
          <a:p>
            <a:pPr marL="274320" indent="-274320"/>
            <a:r>
              <a:rPr lang="en-US" altLang="en-US" dirty="0"/>
              <a:t>3.  Even Jesus at the tomb of Lazarus wept in mourning.  </a:t>
            </a:r>
          </a:p>
          <a:p>
            <a:pPr marL="274320" indent="-274320"/>
            <a:r>
              <a:rPr lang="en-US" altLang="en-US" dirty="0"/>
              <a:t>4.  He mourned the loss of His friend knowing full well that He was going to resurrect him.</a:t>
            </a:r>
          </a:p>
          <a:p>
            <a:pPr marL="274320" indent="-274320"/>
            <a:r>
              <a:rPr lang="en-US" dirty="0"/>
              <a:t>5.  Job did nothing to rejoice at the great calamity that came upon him.</a:t>
            </a:r>
          </a:p>
          <a:p>
            <a:pPr marL="274320" indent="-274320"/>
            <a:r>
              <a:rPr lang="en-US" dirty="0"/>
              <a:t>6.  He sat in an ash heap questioning why God had abandoned him.</a:t>
            </a:r>
          </a:p>
          <a:p>
            <a:pPr marL="274320" indent="-274320"/>
            <a:r>
              <a:rPr lang="en-US" dirty="0"/>
              <a:t>7.  He wished he had never been born.</a:t>
            </a:r>
          </a:p>
          <a:p>
            <a:pPr marL="274320" indent="-274320"/>
            <a:r>
              <a:rPr lang="en-US" dirty="0"/>
              <a:t>8.  How should we reconcile this with Paul’s command to rejoice always?</a:t>
            </a:r>
          </a:p>
          <a:p>
            <a:pPr marL="274320" indent="-274320"/>
            <a:endParaRPr lang="en-US" dirty="0"/>
          </a:p>
          <a:p>
            <a:pPr marL="274320" indent="-274320"/>
            <a:r>
              <a:rPr lang="en-US" b="1" dirty="0"/>
              <a:t>B4:</a:t>
            </a:r>
          </a:p>
          <a:p>
            <a:pPr marL="274320" indent="-274320"/>
            <a:r>
              <a:rPr lang="en-US" dirty="0"/>
              <a:t>1.  “in the Lord.”</a:t>
            </a:r>
          </a:p>
          <a:p>
            <a:pPr marL="274320" indent="-274320"/>
            <a:r>
              <a:rPr lang="en-US" dirty="0"/>
              <a:t>2.  Does that put a little different focus on “rejoice always?”</a:t>
            </a:r>
          </a:p>
          <a:p>
            <a:pPr marL="274320" indent="-274320"/>
            <a:r>
              <a:rPr lang="en-US" dirty="0"/>
              <a:t>3.  Even in our mourning we can rejoice that there is one who has overcome death and offers us eternal life through the resurrection.</a:t>
            </a:r>
          </a:p>
          <a:p>
            <a:pPr marL="274320" indent="-274320"/>
            <a:r>
              <a:rPr lang="en-US" dirty="0"/>
              <a:t>4.  Even though we are sad at losing a loved one to death, we can rejoice in the Lord that He will one day wipe away all tears from our eyes.</a:t>
            </a:r>
          </a:p>
          <a:p>
            <a:pPr marL="274320" indent="-274320"/>
            <a:r>
              <a:rPr lang="en-US" dirty="0"/>
              <a:t>5.  We can find comfort in the promises of God, knowing that there is nothing that can separate us from His love.</a:t>
            </a:r>
          </a:p>
          <a:p>
            <a:pPr marL="274320" indent="-274320"/>
            <a:r>
              <a:rPr lang="en-US" dirty="0"/>
              <a:t>6.  As Paul wrote to the Romans:</a:t>
            </a:r>
          </a:p>
          <a:p>
            <a:pPr marL="274320" indent="-274320"/>
            <a:r>
              <a:rPr lang="en-US" b="1" dirty="0"/>
              <a:t>Romans 8:18 KJV </a:t>
            </a:r>
            <a:r>
              <a:rPr lang="en-US" dirty="0"/>
              <a:t>- 18 For I reckon that the sufferings of this present time are not worthy to be compared with the glory which shall be revealed in us.</a:t>
            </a:r>
          </a:p>
          <a:p>
            <a:pPr marL="274320" indent="-274320"/>
            <a:r>
              <a:rPr lang="en-US" dirty="0"/>
              <a:t>7.  We can rejoice in the Lord that He is in control and can work all things together for good.</a:t>
            </a:r>
          </a:p>
          <a:p>
            <a:pPr marL="274320" indent="-274320"/>
            <a:r>
              <a:rPr lang="en-US" altLang="en-US" dirty="0"/>
              <a:t>8.  Rejoicing in the Lord focuses on the future promises of God and the joy of the blessings of God that will be ours in Christ.  </a:t>
            </a:r>
          </a:p>
          <a:p>
            <a:pPr marL="274320" indent="-274320"/>
            <a:r>
              <a:rPr lang="en-US" altLang="en-US" dirty="0"/>
              <a:t>9.  Even as we mourn in the present, we can rejoice for what God has promised us in the future.  </a:t>
            </a:r>
          </a:p>
          <a:p>
            <a:pPr marL="274320" indent="-274320"/>
            <a:r>
              <a:rPr lang="en-US" altLang="en-US" dirty="0"/>
              <a:t>10. Jesus said: “Blessed are they that mourn for they </a:t>
            </a:r>
            <a:r>
              <a:rPr lang="en-US" altLang="en-US" u="sng" dirty="0"/>
              <a:t>shall be</a:t>
            </a:r>
            <a:r>
              <a:rPr lang="en-US" altLang="en-US" dirty="0"/>
              <a:t> comforted.”</a:t>
            </a:r>
          </a:p>
          <a:p>
            <a:pPr marL="274320" indent="-274320"/>
            <a:r>
              <a:rPr lang="en-US" altLang="en-US" dirty="0"/>
              <a:t>11. The rejoicing that Paul is talking about in our memory text is the joy of knowing our future is secure in Christ, regardless of what happens in the present.  </a:t>
            </a:r>
          </a:p>
          <a:p>
            <a:pPr marL="274320" indent="-274320"/>
            <a:endParaRPr lang="en-US" altLang="en-US" dirty="0"/>
          </a:p>
          <a:p>
            <a:pPr marL="274320" indent="-274320"/>
            <a:r>
              <a:rPr lang="en-US" altLang="en-US" dirty="0"/>
              <a:t>B5:</a:t>
            </a:r>
          </a:p>
          <a:p>
            <a:pPr marL="274320" indent="-274320"/>
            <a:r>
              <a:rPr lang="en-US" altLang="en-US" dirty="0"/>
              <a:t>[See notes on linked slide.]</a:t>
            </a:r>
          </a:p>
          <a:p>
            <a:pPr marL="274320" indent="-274320"/>
            <a:endParaRPr lang="en-US" altLang="en-US" dirty="0"/>
          </a:p>
          <a:p>
            <a:pPr marL="274320" indent="-274320"/>
            <a:endParaRPr lang="en-US" altLang="en-US" dirty="0"/>
          </a:p>
          <a:p>
            <a:pPr marL="274320" indent="-274320"/>
            <a:br>
              <a:rPr lang="en-US" altLang="en-US" dirty="0"/>
            </a:br>
            <a:endParaRPr lang="en-US" altLang="en-US" dirty="0"/>
          </a:p>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2529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dirty="0"/>
              <a:t>1.  Colossae is located just a few miles south of Laodicea in Asia Minor.</a:t>
            </a:r>
          </a:p>
          <a:p>
            <a:pPr marL="274320" indent="-457200"/>
            <a:r>
              <a:rPr lang="en-US" dirty="0"/>
              <a:t>2.  You remember the seven letters to the seven church in Revelation.</a:t>
            </a:r>
          </a:p>
          <a:p>
            <a:pPr marL="274320" indent="-457200"/>
            <a:r>
              <a:rPr lang="en-US" dirty="0"/>
              <a:t>[Point out the seven churches with the seven crosses in the circuit starting with Ephesus.]</a:t>
            </a:r>
          </a:p>
          <a:p>
            <a:pPr marL="274320" indent="-457200"/>
            <a:r>
              <a:rPr lang="en-US" dirty="0"/>
              <a:t>3.  Paul never actually went to the city of Colossae.</a:t>
            </a:r>
          </a:p>
          <a:p>
            <a:pPr marL="274320" indent="-457200"/>
            <a:r>
              <a:rPr lang="en-US" dirty="0"/>
              <a:t>4.  The church there was established by another person.</a:t>
            </a:r>
          </a:p>
          <a:p>
            <a:pPr marL="274320" indent="-457200"/>
            <a:r>
              <a:rPr lang="en-US" dirty="0"/>
              <a:t>5.  But on his third missionary journey, Paul spend two and a half years in Ephesus.</a:t>
            </a:r>
          </a:p>
          <a:p>
            <a:pPr marL="274320" indent="-457200"/>
            <a:r>
              <a:rPr lang="en-US" dirty="0"/>
              <a:t>6.  Ephesus is about 100 miles to the west of Colossae.</a:t>
            </a:r>
          </a:p>
          <a:p>
            <a:pPr marL="274320" indent="-457200"/>
            <a:r>
              <a:rPr lang="en-US" dirty="0"/>
              <a:t>7.  It was in Ephesus that his preaching had an influence on the whole region.</a:t>
            </a:r>
          </a:p>
          <a:p>
            <a:pPr marL="274320" indent="-457200"/>
            <a:r>
              <a:rPr lang="en-US" dirty="0"/>
              <a:t>8.  The city of Colossae was known for its dyed wool textile industry.</a:t>
            </a:r>
          </a:p>
          <a:p>
            <a:pPr marL="274320" indent="-457200"/>
            <a:r>
              <a:rPr lang="en-US" dirty="0"/>
              <a:t>9.  They were especially noted for purple and crimson dyed wool cloth.</a:t>
            </a:r>
          </a:p>
          <a:p>
            <a:pPr marL="274320" indent="-457200"/>
            <a:r>
              <a:rPr lang="en-US" dirty="0"/>
              <a:t>10. They also had a thriving sheep raising business for the production of wool.</a:t>
            </a:r>
          </a:p>
          <a:p>
            <a:pPr marL="274320" indent="-457200"/>
            <a:r>
              <a:rPr lang="en-US" dirty="0"/>
              <a:t>11. The culture and religion were mainly pagan with a significant Jewish population.</a:t>
            </a:r>
          </a:p>
          <a:p>
            <a:pPr marL="274320" indent="-457200"/>
            <a:endParaRPr lang="en-US" dirty="0"/>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146133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90000"/>
              </a:lnSpc>
              <a:defRPr/>
            </a:pPr>
            <a:r>
              <a:rPr lang="en-US" b="1" dirty="0"/>
              <a:t>Q1:  Who was Epaphras?</a:t>
            </a:r>
          </a:p>
          <a:p>
            <a:pPr marL="274320" indent="-274320" eaLnBrk="1" hangingPunct="1">
              <a:lnSpc>
                <a:spcPct val="90000"/>
              </a:lnSpc>
              <a:defRPr/>
            </a:pPr>
            <a:r>
              <a:rPr lang="en-US" dirty="0"/>
              <a:t>1.  He was a fellow servant of Jesus Christ along with the apostle Paul.</a:t>
            </a:r>
          </a:p>
          <a:p>
            <a:pPr marL="274320" indent="-274320" eaLnBrk="1" hangingPunct="1">
              <a:lnSpc>
                <a:spcPct val="90000"/>
              </a:lnSpc>
              <a:defRPr/>
            </a:pPr>
            <a:r>
              <a:rPr lang="en-US" dirty="0"/>
              <a:t>2.  It was probably in Ephesus that Epaphras heard Paul preach the Gospel and joined him in spreading the good news to other cities in the region.</a:t>
            </a:r>
          </a:p>
          <a:p>
            <a:pPr marL="274320" indent="-274320" eaLnBrk="1" hangingPunct="1">
              <a:lnSpc>
                <a:spcPct val="90000"/>
              </a:lnSpc>
              <a:defRPr/>
            </a:pPr>
            <a:r>
              <a:rPr lang="en-US" dirty="0"/>
              <a:t>3.  Epaphras belonged to the church at Colossae, and Paul credits him with bringing the gospel there and establishing the church.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43398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Who was Onesimus?</a:t>
            </a:r>
          </a:p>
          <a:p>
            <a:pPr marL="274320" indent="-457200"/>
            <a:r>
              <a:rPr lang="en-US" dirty="0"/>
              <a:t>1.  Onesimus was a run-away slave that was owned by Philemon.</a:t>
            </a:r>
          </a:p>
          <a:p>
            <a:pPr marL="274320" indent="-457200"/>
            <a:r>
              <a:rPr lang="en-US" dirty="0"/>
              <a:t>2.  Paul is sending him back to his home town of Colossae along with Tychicus who is going to deliver the letter to the Colossians.</a:t>
            </a:r>
          </a:p>
          <a:p>
            <a:pPr marL="274320" indent="-457200"/>
            <a:r>
              <a:rPr lang="en-US" dirty="0"/>
              <a:t>3.  So Paul has to write another letter to Philemon asking him to accept Onesimus as a brother rather than a slave.</a:t>
            </a:r>
          </a:p>
          <a:p>
            <a:pPr marL="274320" indent="-457200"/>
            <a:r>
              <a:rPr lang="en-US" dirty="0"/>
              <a:t>4.  Paul makes this appeal to Philemon:</a:t>
            </a:r>
          </a:p>
          <a:p>
            <a:pPr marL="274320" indent="-457200"/>
            <a:r>
              <a:rPr lang="en-US" b="1" dirty="0"/>
              <a:t>Philemon 1:17-18 ESV </a:t>
            </a:r>
            <a:r>
              <a:rPr lang="en-US" dirty="0"/>
              <a:t>- So if you consider me your partner, receive him as you would receive me. </a:t>
            </a:r>
            <a:r>
              <a:rPr lang="en-US" baseline="30000" dirty="0"/>
              <a:t>18</a:t>
            </a:r>
            <a:r>
              <a:rPr lang="en-US" dirty="0"/>
              <a:t> If he has wronged you at all, or owes you anything, charge that to my account.</a:t>
            </a:r>
          </a:p>
          <a:p>
            <a:pPr marL="274320" indent="-457200"/>
            <a:r>
              <a:rPr lang="en-US" dirty="0"/>
              <a:t>5.  So both Epaphras and Onesimus are coworkers with Paul, are residents of Colossae, and are being sent home by Paul to minister there.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23</a:t>
            </a:fld>
            <a:endParaRPr lang="en-US" dirty="0"/>
          </a:p>
        </p:txBody>
      </p:sp>
    </p:spTree>
    <p:extLst>
      <p:ext uri="{BB962C8B-B14F-4D97-AF65-F5344CB8AC3E}">
        <p14:creationId xmlns:p14="http://schemas.microsoft.com/office/powerpoint/2010/main" val="345548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1.  Imprisonment gave him the time and opportunity to write five books of the New Testament.</a:t>
            </a:r>
          </a:p>
          <a:p>
            <a:pPr marL="274320" indent="-274320"/>
            <a:r>
              <a:rPr lang="en-US" b="0" dirty="0"/>
              <a:t>2.  These books have been an immeasurable blessing to Christians around the world for nearly 2,000 years.</a:t>
            </a:r>
          </a:p>
          <a:p>
            <a:pPr marL="274320" indent="-274320"/>
            <a:r>
              <a:rPr lang="en-US" b="0" dirty="0"/>
              <a:t>3.  We have the privilege of studying two of these books this quarter.</a:t>
            </a:r>
          </a:p>
          <a:p>
            <a:pPr marL="274320" indent="-274320"/>
            <a:endParaRPr lang="en-US" b="0" dirty="0"/>
          </a:p>
          <a:p>
            <a:pPr marL="274320" indent="-274320"/>
            <a:endParaRPr lang="en-US" b="0" dirty="0"/>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B3:</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B1:</a:t>
            </a:r>
          </a:p>
          <a:p>
            <a:pPr marL="274320" indent="-274320"/>
            <a:r>
              <a:rPr lang="en-US" b="0" baseline="0" dirty="0"/>
              <a:t>[See notes on linked slide.]</a:t>
            </a:r>
          </a:p>
          <a:p>
            <a:pPr marL="274320" indent="-274320"/>
            <a:endParaRPr lang="en-US" b="1" baseline="0" dirty="0"/>
          </a:p>
          <a:p>
            <a:pPr marL="274320" indent="-274320"/>
            <a:r>
              <a:rPr lang="en-US" b="1" baseline="0" dirty="0"/>
              <a:t>B2:</a:t>
            </a:r>
          </a:p>
          <a:p>
            <a:pPr marL="274320" indent="-274320"/>
            <a:r>
              <a:rPr lang="en-US" b="0" baseline="0" dirty="0"/>
              <a:t>[See notes on linked slide.]</a:t>
            </a:r>
          </a:p>
          <a:p>
            <a:pPr marL="274320" indent="-274320"/>
            <a:endParaRPr lang="en-US" b="1" baseline="0" dirty="0"/>
          </a:p>
          <a:p>
            <a:pPr marL="274320" indent="-274320"/>
            <a:r>
              <a:rPr lang="en-US" b="1" baseline="0" dirty="0"/>
              <a:t>B3:</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baseline="0" dirty="0"/>
              <a:t>[See notes on linked slide.]</a:t>
            </a:r>
          </a:p>
          <a:p>
            <a:pPr marL="274320" indent="-274320"/>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We will outline Colossians when we come to that book.</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7</a:t>
            </a:fld>
            <a:endParaRPr lang="en-US" dirty="0"/>
          </a:p>
        </p:txBody>
      </p:sp>
    </p:spTree>
    <p:extLst>
      <p:ext uri="{BB962C8B-B14F-4D97-AF65-F5344CB8AC3E}">
        <p14:creationId xmlns:p14="http://schemas.microsoft.com/office/powerpoint/2010/main" val="106960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669976219"/>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6.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 id="2147486598" r:id="rId2"/>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slide" Target="slide2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1</a:t>
            </a:r>
            <a:br>
              <a:rPr lang="en-US" dirty="0"/>
            </a:br>
            <a:r>
              <a:rPr lang="en-US" dirty="0"/>
              <a:t>Persecuted but Not Forsaken</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Epaphras was likely converted to Christianity during Paul’s third missionary journey wen he spent nearly three years in Ephesus, about 100 miles west of Colossae. </a:t>
            </a:r>
          </a:p>
          <a:p>
            <a:pPr eaLnBrk="1" hangingPunct="1">
              <a:defRPr/>
            </a:pPr>
            <a:r>
              <a:rPr lang="en-US" altLang="en-US" dirty="0"/>
              <a:t>Paul also wrote a short letter to Philemon, a member of the Colossian church, encouraging him to receive Onesimus, his run-away slave, as a brother in the Lord rather than a slave.</a:t>
            </a:r>
          </a:p>
          <a:p>
            <a:pPr eaLnBrk="1" hangingPunct="1">
              <a:defRPr/>
            </a:pPr>
            <a:r>
              <a:rPr lang="en-US" altLang="en-US" dirty="0"/>
              <a:t>In spite of being in prison and in spite of all he had suffered, Paul was in no way discouraged.  His letter to the Philippians was full of joy and rejoicing.</a:t>
            </a:r>
          </a:p>
          <a:p>
            <a:pPr eaLnBrk="1" hangingPunct="1">
              <a:defRPr/>
            </a:pPr>
            <a:r>
              <a:rPr lang="en-US" altLang="en-US" dirty="0"/>
              <a:t>Knowing that your future is secure in the hands of Jesus, will you rejoice in the Lord this week and always, trusting that He will work all things together for </a:t>
            </a:r>
            <a:r>
              <a:rPr lang="en-US" altLang="en-US"/>
              <a:t>good for </a:t>
            </a:r>
            <a:r>
              <a:rPr lang="en-US" altLang="en-US" dirty="0"/>
              <a:t>those who </a:t>
            </a:r>
            <a:r>
              <a:rPr lang="en-US" altLang="en-US"/>
              <a:t>love Him?</a:t>
            </a:r>
            <a:endParaRPr lang="en-US" alt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Hebrews 12:2 KJV</a:t>
            </a:r>
          </a:p>
        </p:txBody>
      </p:sp>
      <p:sp>
        <p:nvSpPr>
          <p:cNvPr id="3" name="Content Placeholder 2"/>
          <p:cNvSpPr>
            <a:spLocks noGrp="1"/>
          </p:cNvSpPr>
          <p:nvPr>
            <p:ph idx="1"/>
          </p:nvPr>
        </p:nvSpPr>
        <p:spPr/>
        <p:txBody>
          <a:bodyPr>
            <a:normAutofit/>
          </a:bodyPr>
          <a:lstStyle/>
          <a:p>
            <a:r>
              <a:rPr lang="en-US" dirty="0"/>
              <a:t>Looking unto Jesus the author and finisher of our faith; who for the joy that was set before him endured the cross, despising the shame, and is set down at the right hand of the throne of God.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in Chains</a:t>
            </a:r>
          </a:p>
        </p:txBody>
      </p:sp>
      <p:sp>
        <p:nvSpPr>
          <p:cNvPr id="3" name="Content Placeholder 2"/>
          <p:cNvSpPr>
            <a:spLocks noGrp="1"/>
          </p:cNvSpPr>
          <p:nvPr>
            <p:ph idx="1"/>
          </p:nvPr>
        </p:nvSpPr>
        <p:spPr/>
        <p:txBody>
          <a:bodyPr>
            <a:normAutofit lnSpcReduction="10000"/>
          </a:bodyPr>
          <a:lstStyle/>
          <a:p>
            <a:r>
              <a:rPr lang="en-US" dirty="0"/>
              <a:t>Philippians 1:7 ESV - …you are all partakers with me of grace, both in my imprisonment and in the defense and confirmation of the gospel.  </a:t>
            </a:r>
          </a:p>
          <a:p>
            <a:r>
              <a:rPr lang="en-US" dirty="0"/>
              <a:t>Colossians 4:3 ESV - At the same time, pray also for us, that God may open to us a door for the word, to declare the mystery of Christ, on account of which I am in prison.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8BB6-EBC7-B4CA-3CDC-8764765B6BA7}"/>
              </a:ext>
            </a:extLst>
          </p:cNvPr>
          <p:cNvSpPr>
            <a:spLocks noGrp="1"/>
          </p:cNvSpPr>
          <p:nvPr>
            <p:ph type="title"/>
          </p:nvPr>
        </p:nvSpPr>
        <p:spPr/>
        <p:txBody>
          <a:bodyPr/>
          <a:lstStyle/>
          <a:p>
            <a:r>
              <a:rPr lang="en-US" dirty="0"/>
              <a:t>Chronology of Paul’s Epistles</a:t>
            </a:r>
          </a:p>
        </p:txBody>
      </p:sp>
      <p:pic>
        <p:nvPicPr>
          <p:cNvPr id="8" name="Content Placeholder 7">
            <a:extLst>
              <a:ext uri="{FF2B5EF4-FFF2-40B4-BE49-F238E27FC236}">
                <a16:creationId xmlns:a16="http://schemas.microsoft.com/office/drawing/2014/main" id="{FBC81939-987F-9734-FEE9-1ED3B64403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1376"/>
            <a:ext cx="9132145" cy="6826624"/>
          </a:xfrm>
        </p:spPr>
      </p:pic>
      <p:sp>
        <p:nvSpPr>
          <p:cNvPr id="3" name="TextBox 2">
            <a:extLst>
              <a:ext uri="{FF2B5EF4-FFF2-40B4-BE49-F238E27FC236}">
                <a16:creationId xmlns:a16="http://schemas.microsoft.com/office/drawing/2014/main" id="{0270E084-780D-F867-DEAB-74B8F63FFAEC}"/>
              </a:ext>
            </a:extLst>
          </p:cNvPr>
          <p:cNvSpPr txBox="1"/>
          <p:nvPr/>
        </p:nvSpPr>
        <p:spPr>
          <a:xfrm>
            <a:off x="7951376" y="28101"/>
            <a:ext cx="708848" cy="584775"/>
          </a:xfrm>
          <a:prstGeom prst="rect">
            <a:avLst/>
          </a:prstGeom>
          <a:noFill/>
        </p:spPr>
        <p:txBody>
          <a:bodyPr wrap="none" rtlCol="0">
            <a:spAutoFit/>
          </a:bodyPr>
          <a:lstStyle/>
          <a:p>
            <a:r>
              <a:rPr lang="en-US" sz="3200" dirty="0">
                <a:solidFill>
                  <a:schemeClr val="bg1"/>
                </a:solidFill>
              </a:rPr>
              <a:t>[</a:t>
            </a:r>
            <a:r>
              <a:rPr lang="en-US" sz="3200" dirty="0">
                <a:solidFill>
                  <a:schemeClr val="bg1"/>
                </a:solidFill>
                <a:hlinkClick r:id="rId4" action="ppaction://hlinksldjump">
                  <a:extLst>
                    <a:ext uri="{A12FA001-AC4F-418D-AE19-62706E023703}">
                      <ahyp:hlinkClr xmlns:ahyp="http://schemas.microsoft.com/office/drawing/2018/hyperlinkcolor" val="tx"/>
                    </a:ext>
                  </a:extLst>
                </a:hlinkClick>
              </a:rPr>
              <a:t>R</a:t>
            </a:r>
            <a:r>
              <a:rPr lang="en-US" sz="3200" dirty="0">
                <a:solidFill>
                  <a:schemeClr val="bg1"/>
                </a:solidFill>
              </a:rPr>
              <a:t>]</a:t>
            </a:r>
          </a:p>
        </p:txBody>
      </p:sp>
    </p:spTree>
    <p:extLst>
      <p:ext uri="{BB962C8B-B14F-4D97-AF65-F5344CB8AC3E}">
        <p14:creationId xmlns:p14="http://schemas.microsoft.com/office/powerpoint/2010/main" val="2688174203"/>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2 Corinthians 11:23-27 (NIV)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566530" y="1524000"/>
            <a:ext cx="7772400" cy="5105400"/>
          </a:xfrm>
        </p:spPr>
        <p:txBody>
          <a:bodyPr>
            <a:normAutofit fontScale="77500" lnSpcReduction="20000"/>
          </a:bodyPr>
          <a:lstStyle/>
          <a:p>
            <a:r>
              <a:rPr lang="en-US" baseline="30000" dirty="0">
                <a:effectLst>
                  <a:outerShdw blurRad="38100" dist="38100" dir="2700000" algn="tl">
                    <a:srgbClr val="000000">
                      <a:alpha val="43137"/>
                    </a:srgbClr>
                  </a:outerShdw>
                </a:effectLst>
              </a:rPr>
              <a:t>23 </a:t>
            </a:r>
            <a:r>
              <a:rPr lang="en-US" dirty="0">
                <a:effectLst>
                  <a:outerShdw blurRad="38100" dist="38100" dir="2700000" algn="tl">
                    <a:srgbClr val="000000">
                      <a:alpha val="43137"/>
                    </a:srgbClr>
                  </a:outerShdw>
                </a:effectLst>
              </a:rPr>
              <a:t>Are they servants of Christ? (I am out of my mind to talk like this.) I am more. I have worked much harder, been in prison more frequently, been flogged more severely, and been exposed to death again and again. </a:t>
            </a:r>
            <a:r>
              <a:rPr lang="en-US" baseline="30000" dirty="0">
                <a:effectLst>
                  <a:outerShdw blurRad="38100" dist="38100" dir="2700000" algn="tl">
                    <a:srgbClr val="000000">
                      <a:alpha val="43137"/>
                    </a:srgbClr>
                  </a:outerShdw>
                </a:effectLst>
              </a:rPr>
              <a:t>24 </a:t>
            </a:r>
            <a:r>
              <a:rPr lang="en-US" dirty="0">
                <a:effectLst>
                  <a:outerShdw blurRad="38100" dist="38100" dir="2700000" algn="tl">
                    <a:srgbClr val="000000">
                      <a:alpha val="43137"/>
                    </a:srgbClr>
                  </a:outerShdw>
                </a:effectLst>
              </a:rPr>
              <a:t>Five times I received from the Jews the forty lashes minus one. </a:t>
            </a:r>
            <a:r>
              <a:rPr lang="en-US" baseline="30000" dirty="0">
                <a:effectLst>
                  <a:outerShdw blurRad="38100" dist="38100" dir="2700000" algn="tl">
                    <a:srgbClr val="000000">
                      <a:alpha val="43137"/>
                    </a:srgbClr>
                  </a:outerShdw>
                </a:effectLst>
              </a:rPr>
              <a:t>25 </a:t>
            </a:r>
            <a:r>
              <a:rPr lang="en-US" dirty="0">
                <a:effectLst>
                  <a:outerShdw blurRad="38100" dist="38100" dir="2700000" algn="tl">
                    <a:srgbClr val="000000">
                      <a:alpha val="43137"/>
                    </a:srgbClr>
                  </a:outerShdw>
                </a:effectLst>
              </a:rPr>
              <a:t>Three times I was beaten with rods, once I was pelted with stones, three times I was shipwrecked, I spent a night and a day in the open sea, </a:t>
            </a:r>
            <a:r>
              <a:rPr lang="en-US" baseline="30000" dirty="0">
                <a:effectLst>
                  <a:outerShdw blurRad="38100" dist="38100" dir="2700000" algn="tl">
                    <a:srgbClr val="000000">
                      <a:alpha val="43137"/>
                    </a:srgbClr>
                  </a:outerShdw>
                </a:effectLst>
              </a:rPr>
              <a:t>26 </a:t>
            </a:r>
            <a:r>
              <a:rPr lang="en-US" dirty="0">
                <a:effectLst>
                  <a:outerShdw blurRad="38100" dist="38100" dir="2700000" algn="tl">
                    <a:srgbClr val="000000">
                      <a:alpha val="43137"/>
                    </a:srgbClr>
                  </a:outerShdw>
                </a:effectLst>
              </a:rPr>
              <a:t>I have been constantly on the move. I have been in danger from rivers, in danger from bandits, in danger from my fellow Jews, in danger from Gentiles; in danger in the city, in danger in the country, in danger at sea; and in danger from false believers. </a:t>
            </a:r>
            <a:r>
              <a:rPr lang="en-US" baseline="30000" dirty="0">
                <a:effectLst>
                  <a:outerShdw blurRad="38100" dist="38100" dir="2700000" algn="tl">
                    <a:srgbClr val="000000">
                      <a:alpha val="43137"/>
                    </a:srgbClr>
                  </a:outerShdw>
                </a:effectLst>
              </a:rPr>
              <a:t>27 </a:t>
            </a:r>
            <a:r>
              <a:rPr lang="en-US" dirty="0">
                <a:effectLst>
                  <a:outerShdw blurRad="38100" dist="38100" dir="2700000" algn="tl">
                    <a:srgbClr val="000000">
                      <a:alpha val="43137"/>
                    </a:srgbClr>
                  </a:outerShdw>
                </a:effectLst>
              </a:rPr>
              <a:t>I have labored and toiled and have often gone without sleep; I have known hunger and thirst and have often gone without food; I have been cold and naked.</a:t>
            </a:r>
            <a:r>
              <a:rPr lang="en-US" b="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pPr marL="0" indent="0">
              <a:buNone/>
            </a:pPr>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5A29-B2A3-50CA-474A-7FB4F331382A}"/>
              </a:ext>
            </a:extLst>
          </p:cNvPr>
          <p:cNvSpPr>
            <a:spLocks noGrp="1"/>
          </p:cNvSpPr>
          <p:nvPr>
            <p:ph type="title"/>
          </p:nvPr>
        </p:nvSpPr>
        <p:spPr/>
        <p:txBody>
          <a:bodyPr/>
          <a:lstStyle/>
          <a:p>
            <a:r>
              <a:rPr lang="en-US" dirty="0"/>
              <a:t>Assurance in Difficult Times</a:t>
            </a:r>
          </a:p>
        </p:txBody>
      </p:sp>
      <p:sp>
        <p:nvSpPr>
          <p:cNvPr id="3" name="Content Placeholder 2">
            <a:extLst>
              <a:ext uri="{FF2B5EF4-FFF2-40B4-BE49-F238E27FC236}">
                <a16:creationId xmlns:a16="http://schemas.microsoft.com/office/drawing/2014/main" id="{0A316BF8-7868-DCD5-0A04-231A59F725E4}"/>
              </a:ext>
            </a:extLst>
          </p:cNvPr>
          <p:cNvSpPr>
            <a:spLocks noGrp="1"/>
          </p:cNvSpPr>
          <p:nvPr>
            <p:ph idx="1"/>
          </p:nvPr>
        </p:nvSpPr>
        <p:spPr/>
        <p:txBody>
          <a:bodyPr>
            <a:normAutofit fontScale="92500" lnSpcReduction="20000"/>
          </a:bodyPr>
          <a:lstStyle/>
          <a:p>
            <a:r>
              <a:rPr lang="en-US" dirty="0"/>
              <a:t>2 Corinthians 4:8-9 KJV - We are troubled on every side, yet not distressed; we are perplexed, but not in despair; </a:t>
            </a:r>
            <a:r>
              <a:rPr lang="en-US" baseline="30000" dirty="0"/>
              <a:t>9</a:t>
            </a:r>
            <a:r>
              <a:rPr lang="en-US" dirty="0"/>
              <a:t> Persecuted, but not forsaken; cast down, but not destroyed;</a:t>
            </a:r>
          </a:p>
          <a:p>
            <a:r>
              <a:rPr lang="en-US" dirty="0"/>
              <a:t>Romans 8:35, 37 KJV - Who shall separate us from the love of Christ? shall tribulation, or distress, or persecution, or famine, or nakedness, or peril, or sword? ... </a:t>
            </a:r>
            <a:r>
              <a:rPr lang="en-US" baseline="30000" dirty="0"/>
              <a:t>37</a:t>
            </a:r>
            <a:r>
              <a:rPr lang="en-US" dirty="0"/>
              <a:t> Nay, in all these things we are more than conquerors through him that loved us.  [</a:t>
            </a:r>
            <a:r>
              <a:rPr lang="en-US" dirty="0">
                <a:hlinkClick r:id="rId3" action="ppaction://hlinksldjump"/>
              </a:rPr>
              <a:t>R</a:t>
            </a:r>
            <a:r>
              <a:rPr lang="en-US" dirty="0"/>
              <a:t>]</a:t>
            </a:r>
          </a:p>
        </p:txBody>
      </p:sp>
    </p:spTree>
    <p:extLst>
      <p:ext uri="{BB962C8B-B14F-4D97-AF65-F5344CB8AC3E}">
        <p14:creationId xmlns:p14="http://schemas.microsoft.com/office/powerpoint/2010/main" val="81694859"/>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3727-EEAE-F068-AF77-8C9E88C76914}"/>
              </a:ext>
            </a:extLst>
          </p:cNvPr>
          <p:cNvSpPr>
            <a:spLocks noGrp="1"/>
          </p:cNvSpPr>
          <p:nvPr>
            <p:ph type="title"/>
          </p:nvPr>
        </p:nvSpPr>
        <p:spPr/>
        <p:txBody>
          <a:bodyPr/>
          <a:lstStyle/>
          <a:p>
            <a:r>
              <a:rPr lang="en-US" dirty="0"/>
              <a:t>Philippi Map</a:t>
            </a:r>
          </a:p>
        </p:txBody>
      </p:sp>
      <p:pic>
        <p:nvPicPr>
          <p:cNvPr id="9" name="Content Placeholder 8">
            <a:extLst>
              <a:ext uri="{FF2B5EF4-FFF2-40B4-BE49-F238E27FC236}">
                <a16:creationId xmlns:a16="http://schemas.microsoft.com/office/drawing/2014/main" id="{03CC193F-1F99-BE04-88EB-90E2EFA127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 y="0"/>
            <a:ext cx="8458199" cy="6866912"/>
          </a:xfrm>
        </p:spPr>
      </p:pic>
      <p:sp>
        <p:nvSpPr>
          <p:cNvPr id="3" name="TextBox 2">
            <a:extLst>
              <a:ext uri="{FF2B5EF4-FFF2-40B4-BE49-F238E27FC236}">
                <a16:creationId xmlns:a16="http://schemas.microsoft.com/office/drawing/2014/main" id="{63AF0765-7101-2AE0-C715-04859E17E594}"/>
              </a:ext>
            </a:extLst>
          </p:cNvPr>
          <p:cNvSpPr txBox="1"/>
          <p:nvPr/>
        </p:nvSpPr>
        <p:spPr>
          <a:xfrm>
            <a:off x="7772400" y="1828800"/>
            <a:ext cx="708848" cy="584775"/>
          </a:xfrm>
          <a:prstGeom prst="rect">
            <a:avLst/>
          </a:prstGeom>
          <a:noFill/>
        </p:spPr>
        <p:txBody>
          <a:bodyPr wrap="none" rtlCol="0">
            <a:spAutoFit/>
          </a:bodyPr>
          <a:lstStyle/>
          <a:p>
            <a:r>
              <a:rPr lang="en-US" sz="3200" dirty="0">
                <a:solidFill>
                  <a:schemeClr val="bg1"/>
                </a:solidFill>
              </a:rPr>
              <a:t>[</a:t>
            </a:r>
            <a:r>
              <a:rPr lang="en-US" sz="3200" dirty="0">
                <a:solidFill>
                  <a:schemeClr val="bg1"/>
                </a:solidFill>
                <a:hlinkClick r:id="rId4" action="ppaction://hlinksldjump"/>
              </a:rPr>
              <a:t>R</a:t>
            </a:r>
            <a:r>
              <a:rPr lang="en-US" sz="3200" dirty="0">
                <a:solidFill>
                  <a:schemeClr val="bg1"/>
                </a:solidFill>
              </a:rPr>
              <a:t>]</a:t>
            </a:r>
          </a:p>
        </p:txBody>
      </p:sp>
    </p:spTree>
    <p:extLst>
      <p:ext uri="{BB962C8B-B14F-4D97-AF65-F5344CB8AC3E}">
        <p14:creationId xmlns:p14="http://schemas.microsoft.com/office/powerpoint/2010/main" val="3610732443"/>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6571447C-CEF9-4387-9880-74BE3F0F62E5}"/>
              </a:ext>
            </a:extLst>
          </p:cNvPr>
          <p:cNvSpPr>
            <a:spLocks noGrp="1" noChangeArrowheads="1"/>
          </p:cNvSpPr>
          <p:nvPr>
            <p:ph type="title"/>
          </p:nvPr>
        </p:nvSpPr>
        <p:spPr>
          <a:xfrm>
            <a:off x="909181" y="557299"/>
            <a:ext cx="7543800" cy="1112838"/>
          </a:xfrm>
        </p:spPr>
        <p:txBody>
          <a:bodyPr/>
          <a:lstStyle/>
          <a:p>
            <a:r>
              <a:rPr lang="en-US" altLang="en-US" dirty="0"/>
              <a:t>Philippi Facts</a:t>
            </a:r>
          </a:p>
        </p:txBody>
      </p:sp>
      <p:sp>
        <p:nvSpPr>
          <p:cNvPr id="854019" name="Rectangle 3">
            <a:extLst>
              <a:ext uri="{FF2B5EF4-FFF2-40B4-BE49-F238E27FC236}">
                <a16:creationId xmlns:a16="http://schemas.microsoft.com/office/drawing/2014/main" id="{F90BA1D5-BF64-4D01-A67B-C45A20B0F813}"/>
              </a:ext>
            </a:extLst>
          </p:cNvPr>
          <p:cNvSpPr>
            <a:spLocks noGrp="1" noChangeArrowheads="1"/>
          </p:cNvSpPr>
          <p:nvPr>
            <p:ph type="body" idx="1"/>
          </p:nvPr>
        </p:nvSpPr>
        <p:spPr>
          <a:xfrm>
            <a:off x="381000" y="1676400"/>
            <a:ext cx="8305800" cy="4724400"/>
          </a:xfrm>
        </p:spPr>
        <p:txBody>
          <a:bodyPr>
            <a:normAutofit fontScale="70000" lnSpcReduction="20000"/>
          </a:bodyPr>
          <a:lstStyle/>
          <a:p>
            <a:r>
              <a:rPr lang="en-US" u="sng" dirty="0">
                <a:effectLst>
                  <a:outerShdw blurRad="38100" dist="38100" dir="2700000" algn="tl">
                    <a:srgbClr val="000000">
                      <a:alpha val="43137"/>
                    </a:srgbClr>
                  </a:outerShdw>
                </a:effectLst>
              </a:rPr>
              <a:t>Roman Colony</a:t>
            </a:r>
            <a:r>
              <a:rPr lang="en-US" dirty="0">
                <a:effectLst>
                  <a:outerShdw blurRad="38100" dist="38100" dir="2700000" algn="tl">
                    <a:srgbClr val="000000">
                      <a:alpha val="43137"/>
                    </a:srgbClr>
                  </a:outerShdw>
                </a:effectLst>
              </a:rPr>
              <a:t>: Philippi held special status as a Roman colony, making it like a "miniature Rome" in Greece, with Roman citizens and Latin as the official language.</a:t>
            </a:r>
          </a:p>
          <a:p>
            <a:r>
              <a:rPr lang="en-US" u="sng" dirty="0">
                <a:effectLst>
                  <a:outerShdw blurRad="38100" dist="38100" dir="2700000" algn="tl">
                    <a:srgbClr val="000000">
                      <a:alpha val="43137"/>
                    </a:srgbClr>
                  </a:outerShdw>
                </a:effectLst>
              </a:rPr>
              <a:t>Important Location</a:t>
            </a:r>
            <a:r>
              <a:rPr lang="en-US" dirty="0">
                <a:effectLst>
                  <a:outerShdw blurRad="38100" dist="38100" dir="2700000" algn="tl">
                    <a:srgbClr val="000000">
                      <a:alpha val="43137"/>
                    </a:srgbClr>
                  </a:outerShdw>
                </a:effectLst>
              </a:rPr>
              <a:t>: Philippi was located on a major Roman road between west and east and served as an important trading center for the port city of Neapolis.</a:t>
            </a:r>
          </a:p>
          <a:p>
            <a:r>
              <a:rPr lang="en-US" u="sng" dirty="0">
                <a:effectLst>
                  <a:outerShdw blurRad="38100" dist="38100" dir="2700000" algn="tl">
                    <a:srgbClr val="000000">
                      <a:alpha val="43137"/>
                    </a:srgbClr>
                  </a:outerShdw>
                </a:effectLst>
              </a:rPr>
              <a:t>Diverse Population</a:t>
            </a:r>
            <a:r>
              <a:rPr lang="en-US" dirty="0">
                <a:effectLst>
                  <a:outerShdw blurRad="38100" dist="38100" dir="2700000" algn="tl">
                    <a:srgbClr val="000000">
                      <a:alpha val="43137"/>
                    </a:srgbClr>
                  </a:outerShdw>
                </a:effectLst>
              </a:rPr>
              <a:t>: Its inhabitants included Romans, Macedonians, and a small Jewish population, with a mix of pagan religions and commerce.</a:t>
            </a:r>
          </a:p>
          <a:p>
            <a:r>
              <a:rPr lang="en-US" u="sng" dirty="0">
                <a:effectLst>
                  <a:outerShdw blurRad="38100" dist="38100" dir="2700000" algn="tl">
                    <a:srgbClr val="000000">
                      <a:alpha val="43137"/>
                    </a:srgbClr>
                  </a:outerShdw>
                </a:effectLst>
              </a:rPr>
              <a:t>Roman Administration</a:t>
            </a:r>
            <a:r>
              <a:rPr lang="en-US" dirty="0">
                <a:effectLst>
                  <a:outerShdw blurRad="38100" dist="38100" dir="2700000" algn="tl">
                    <a:srgbClr val="000000">
                      <a:alpha val="43137"/>
                    </a:srgbClr>
                  </a:outerShdw>
                </a:effectLst>
              </a:rPr>
              <a:t>: As a Roman colony, it had its own local government with two chief magistrates.</a:t>
            </a:r>
          </a:p>
          <a:p>
            <a:r>
              <a:rPr lang="en-US" u="sng" dirty="0">
                <a:effectLst>
                  <a:outerShdw blurRad="38100" dist="38100" dir="2700000" algn="tl">
                    <a:srgbClr val="000000">
                      <a:alpha val="43137"/>
                    </a:srgbClr>
                  </a:outerShdw>
                </a:effectLst>
              </a:rPr>
              <a:t>Archaeological Site</a:t>
            </a:r>
            <a:r>
              <a:rPr lang="en-US" dirty="0">
                <a:effectLst>
                  <a:outerShdw blurRad="38100" dist="38100" dir="2700000" algn="tl">
                    <a:srgbClr val="000000">
                      <a:alpha val="43137"/>
                    </a:srgbClr>
                  </a:outerShdw>
                </a:effectLst>
              </a:rPr>
              <a:t>: Today, Philippi is an impressive archaeological site featuring Roman ruins like the forum, theater, and baths, with early Christian basilicas also present. </a:t>
            </a:r>
            <a:r>
              <a:rPr lang="en-US" altLang="en-US" dirty="0"/>
              <a:t> [</a:t>
            </a:r>
            <a:r>
              <a:rPr lang="en-US" altLang="en-US" dirty="0">
                <a:hlinkClick r:id="rId4" action="ppaction://hlinksldjump"/>
              </a:rPr>
              <a:t>R</a:t>
            </a:r>
            <a:r>
              <a:rPr lang="en-US" altLang="en-US" dirty="0"/>
              <a:t>]</a:t>
            </a:r>
          </a:p>
          <a:p>
            <a:pPr>
              <a:lnSpc>
                <a:spcPct val="80000"/>
              </a:lnSpc>
            </a:pPr>
            <a:endParaRPr lang="en-US" altLang="en-US" dirty="0"/>
          </a:p>
        </p:txBody>
      </p:sp>
    </p:spTree>
    <p:extLst>
      <p:ext uri="{BB962C8B-B14F-4D97-AF65-F5344CB8AC3E}">
        <p14:creationId xmlns:p14="http://schemas.microsoft.com/office/powerpoint/2010/main" val="34978121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54019">
                                            <p:txEl>
                                              <p:pRg st="0" end="0"/>
                                            </p:txEl>
                                          </p:spTgt>
                                        </p:tgtEl>
                                        <p:attrNameLst>
                                          <p:attrName>style.visibility</p:attrName>
                                        </p:attrNameLst>
                                      </p:cBhvr>
                                      <p:to>
                                        <p:strVal val="visible"/>
                                      </p:to>
                                    </p:set>
                                    <p:anim calcmode="lin" valueType="num">
                                      <p:cBhvr>
                                        <p:cTn id="7" dur="500" fill="hold"/>
                                        <p:tgtEl>
                                          <p:spTgt spid="854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540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54019">
                                            <p:txEl>
                                              <p:pRg st="1" end="1"/>
                                            </p:txEl>
                                          </p:spTgt>
                                        </p:tgtEl>
                                        <p:attrNameLst>
                                          <p:attrName>style.visibility</p:attrName>
                                        </p:attrNameLst>
                                      </p:cBhvr>
                                      <p:to>
                                        <p:strVal val="visible"/>
                                      </p:to>
                                    </p:set>
                                    <p:anim calcmode="lin" valueType="num">
                                      <p:cBhvr>
                                        <p:cTn id="13" dur="500" fill="hold"/>
                                        <p:tgtEl>
                                          <p:spTgt spid="8540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540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54019">
                                            <p:txEl>
                                              <p:pRg st="2" end="2"/>
                                            </p:txEl>
                                          </p:spTgt>
                                        </p:tgtEl>
                                        <p:attrNameLst>
                                          <p:attrName>style.visibility</p:attrName>
                                        </p:attrNameLst>
                                      </p:cBhvr>
                                      <p:to>
                                        <p:strVal val="visible"/>
                                      </p:to>
                                    </p:set>
                                    <p:anim calcmode="lin" valueType="num">
                                      <p:cBhvr>
                                        <p:cTn id="19" dur="500" fill="hold"/>
                                        <p:tgtEl>
                                          <p:spTgt spid="85401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5401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54019">
                                            <p:txEl>
                                              <p:pRg st="3" end="3"/>
                                            </p:txEl>
                                          </p:spTgt>
                                        </p:tgtEl>
                                        <p:attrNameLst>
                                          <p:attrName>style.visibility</p:attrName>
                                        </p:attrNameLst>
                                      </p:cBhvr>
                                      <p:to>
                                        <p:strVal val="visible"/>
                                      </p:to>
                                    </p:set>
                                    <p:anim calcmode="lin" valueType="num">
                                      <p:cBhvr>
                                        <p:cTn id="25" dur="500" fill="hold"/>
                                        <p:tgtEl>
                                          <p:spTgt spid="85401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5401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54019">
                                            <p:txEl>
                                              <p:pRg st="4" end="4"/>
                                            </p:txEl>
                                          </p:spTgt>
                                        </p:tgtEl>
                                        <p:attrNameLst>
                                          <p:attrName>style.visibility</p:attrName>
                                        </p:attrNameLst>
                                      </p:cBhvr>
                                      <p:to>
                                        <p:strVal val="visible"/>
                                      </p:to>
                                    </p:set>
                                    <p:anim calcmode="lin" valueType="num">
                                      <p:cBhvr>
                                        <p:cTn id="31" dur="500" fill="hold"/>
                                        <p:tgtEl>
                                          <p:spTgt spid="85401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5401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Acts 16:13-15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752600"/>
            <a:ext cx="7924800" cy="4572000"/>
          </a:xfrm>
        </p:spPr>
        <p:txBody>
          <a:bodyPr>
            <a:normAutofit fontScale="92500" lnSpcReduction="20000"/>
          </a:bodyPr>
          <a:lstStyle/>
          <a:p>
            <a:pPr>
              <a:lnSpc>
                <a:spcPct val="90000"/>
              </a:lnSpc>
            </a:pPr>
            <a:r>
              <a:rPr lang="en-US" altLang="en-US" dirty="0"/>
              <a:t>And on the Sabbath day we went outside the gate to the riverside, where we supposed there was a place of prayer, and we sat down and spoke to the women who had come together. </a:t>
            </a:r>
            <a:r>
              <a:rPr lang="en-US" altLang="en-US" baseline="30000" dirty="0"/>
              <a:t>14</a:t>
            </a:r>
            <a:r>
              <a:rPr lang="en-US" altLang="en-US" dirty="0"/>
              <a:t> One who heard us was a woman named Lydia, from the city of Thyatira, a seller of purple goods, who was a worshiper of God. The Lord opened her heart to pay attention to what was said by Paul. </a:t>
            </a:r>
            <a:r>
              <a:rPr lang="en-US" altLang="en-US" baseline="30000" dirty="0"/>
              <a:t>15</a:t>
            </a:r>
            <a:r>
              <a:rPr lang="en-US" altLang="en-US" dirty="0"/>
              <a:t> And after she was baptized, and her household as well, she urged us, saying, "If you have judged me to be faithful to the Lord, come to my house and stay." And she prevailed upon us.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8337-1295-6BFE-02A6-02266CC0BE21}"/>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Philippians 4:4 NKJV</a:t>
            </a:r>
            <a:endParaRPr lang="en-US" dirty="0"/>
          </a:p>
        </p:txBody>
      </p:sp>
      <p:sp>
        <p:nvSpPr>
          <p:cNvPr id="3" name="Content Placeholder 2">
            <a:extLst>
              <a:ext uri="{FF2B5EF4-FFF2-40B4-BE49-F238E27FC236}">
                <a16:creationId xmlns:a16="http://schemas.microsoft.com/office/drawing/2014/main" id="{5878836B-9098-834E-BFFC-CD3C5E6B1188}"/>
              </a:ext>
            </a:extLst>
          </p:cNvPr>
          <p:cNvSpPr>
            <a:spLocks noGrp="1"/>
          </p:cNvSpPr>
          <p:nvPr>
            <p:ph idx="1"/>
          </p:nvPr>
        </p:nvSpPr>
        <p:spPr>
          <a:xfrm>
            <a:off x="3505200" y="1676400"/>
            <a:ext cx="5562600" cy="5029200"/>
          </a:xfrm>
        </p:spPr>
        <p:txBody>
          <a:bodyPr>
            <a:normAutofit fontScale="85000" lnSpcReduction="20000"/>
          </a:bodyPr>
          <a:lstStyle/>
          <a:p>
            <a:r>
              <a:rPr lang="en-US" dirty="0">
                <a:effectLst>
                  <a:outerShdw blurRad="38100" dist="38100" dir="2700000" algn="tl">
                    <a:srgbClr val="000000">
                      <a:alpha val="43137"/>
                    </a:srgbClr>
                  </a:outerShdw>
                </a:effectLst>
              </a:rPr>
              <a:t>Rejoice in the Lord always. Again I will say, rejoice!</a:t>
            </a:r>
          </a:p>
          <a:p>
            <a:r>
              <a:rPr lang="en-US" dirty="0">
                <a:effectLst>
                  <a:outerShdw blurRad="38100" dist="38100" dir="2700000" algn="tl">
                    <a:srgbClr val="000000">
                      <a:alpha val="43137"/>
                    </a:srgbClr>
                  </a:outerShdw>
                </a:effectLst>
              </a:rPr>
              <a:t>What is the one word in this text that makes it difficult to put into practice?</a:t>
            </a:r>
          </a:p>
          <a:p>
            <a:r>
              <a:rPr lang="en-US" altLang="en-US" sz="3200" dirty="0"/>
              <a:t>Let’s say someone close to you, perhaps a child, dies.  Would you mourn or rejoice?</a:t>
            </a:r>
          </a:p>
          <a:p>
            <a:r>
              <a:rPr lang="en-US" dirty="0">
                <a:effectLst>
                  <a:outerShdw blurRad="38100" dist="38100" dir="2700000" algn="tl">
                    <a:srgbClr val="000000">
                      <a:alpha val="43137"/>
                    </a:srgbClr>
                  </a:outerShdw>
                </a:effectLst>
              </a:rPr>
              <a:t>What phrase in our memory text puts a “qualifier” on rejoicing always?</a:t>
            </a:r>
          </a:p>
          <a:p>
            <a:r>
              <a:rPr lang="en-US" altLang="en-US" dirty="0"/>
              <a:t>What was it that allowed Jesus to endure the cross and despise its shame? (</a:t>
            </a:r>
            <a:r>
              <a:rPr lang="en-US" altLang="en-US" dirty="0">
                <a:hlinkClick r:id="rId4" action="ppaction://hlinksldjump"/>
              </a:rPr>
              <a:t>Heb 12:2</a:t>
            </a:r>
            <a:r>
              <a:rPr lang="en-US" altLang="en-US" dirty="0"/>
              <a:t>)</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1762067"/>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6571447C-CEF9-4387-9880-74BE3F0F62E5}"/>
              </a:ext>
            </a:extLst>
          </p:cNvPr>
          <p:cNvSpPr>
            <a:spLocks noGrp="1" noChangeArrowheads="1"/>
          </p:cNvSpPr>
          <p:nvPr>
            <p:ph type="title"/>
          </p:nvPr>
        </p:nvSpPr>
        <p:spPr>
          <a:xfrm>
            <a:off x="914400" y="304800"/>
            <a:ext cx="7543800" cy="1112838"/>
          </a:xfrm>
        </p:spPr>
        <p:txBody>
          <a:bodyPr/>
          <a:lstStyle/>
          <a:p>
            <a:r>
              <a:rPr lang="en-US" altLang="en-US" dirty="0"/>
              <a:t>Acts 16:16 ESV</a:t>
            </a:r>
          </a:p>
        </p:txBody>
      </p:sp>
      <p:sp>
        <p:nvSpPr>
          <p:cNvPr id="854019" name="Rectangle 3">
            <a:extLst>
              <a:ext uri="{FF2B5EF4-FFF2-40B4-BE49-F238E27FC236}">
                <a16:creationId xmlns:a16="http://schemas.microsoft.com/office/drawing/2014/main" id="{F90BA1D5-BF64-4D01-A67B-C45A20B0F813}"/>
              </a:ext>
            </a:extLst>
          </p:cNvPr>
          <p:cNvSpPr>
            <a:spLocks noGrp="1" noChangeArrowheads="1"/>
          </p:cNvSpPr>
          <p:nvPr>
            <p:ph type="body" idx="1"/>
          </p:nvPr>
        </p:nvSpPr>
        <p:spPr>
          <a:xfrm>
            <a:off x="914400" y="1752600"/>
            <a:ext cx="7696200" cy="3886200"/>
          </a:xfrm>
        </p:spPr>
        <p:txBody>
          <a:bodyPr>
            <a:normAutofit/>
          </a:bodyPr>
          <a:lstStyle/>
          <a:p>
            <a:pPr>
              <a:lnSpc>
                <a:spcPct val="80000"/>
              </a:lnSpc>
            </a:pPr>
            <a:r>
              <a:rPr lang="en-US" altLang="en-US" dirty="0"/>
              <a:t>As we were going to the place of prayer, we were met by a slave girl who had a spirit of divination and brought her owners much gain by fortune-telling.  [</a:t>
            </a:r>
            <a:r>
              <a:rPr lang="en-US" altLang="en-US" dirty="0">
                <a:hlinkClick r:id="rId4" action="ppaction://hlinksldjump"/>
              </a:rPr>
              <a:t>R</a:t>
            </a:r>
            <a:r>
              <a:rPr lang="en-US" altLang="en-US" dirty="0"/>
              <a:t>]</a:t>
            </a:r>
          </a:p>
          <a:p>
            <a:pPr>
              <a:lnSpc>
                <a:spcPct val="80000"/>
              </a:lnSpc>
            </a:pPr>
            <a:endParaRPr lang="en-US" altLang="en-US" dirty="0"/>
          </a:p>
        </p:txBody>
      </p:sp>
    </p:spTree>
    <p:extLst>
      <p:ext uri="{BB962C8B-B14F-4D97-AF65-F5344CB8AC3E}">
        <p14:creationId xmlns:p14="http://schemas.microsoft.com/office/powerpoint/2010/main" val="197104278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54019">
                                            <p:txEl>
                                              <p:pRg st="0" end="0"/>
                                            </p:txEl>
                                          </p:spTgt>
                                        </p:tgtEl>
                                        <p:attrNameLst>
                                          <p:attrName>style.visibility</p:attrName>
                                        </p:attrNameLst>
                                      </p:cBhvr>
                                      <p:to>
                                        <p:strVal val="visible"/>
                                      </p:to>
                                    </p:set>
                                    <p:anim calcmode="lin" valueType="num">
                                      <p:cBhvr>
                                        <p:cTn id="7" dur="500" fill="hold"/>
                                        <p:tgtEl>
                                          <p:spTgt spid="854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5401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F56C-92BA-606D-90D7-CF0B91771B4E}"/>
              </a:ext>
            </a:extLst>
          </p:cNvPr>
          <p:cNvSpPr>
            <a:spLocks noGrp="1"/>
          </p:cNvSpPr>
          <p:nvPr>
            <p:ph type="title"/>
          </p:nvPr>
        </p:nvSpPr>
        <p:spPr/>
        <p:txBody>
          <a:bodyPr/>
          <a:lstStyle/>
          <a:p>
            <a:r>
              <a:rPr lang="en-US" dirty="0"/>
              <a:t>Map Colossae</a:t>
            </a:r>
          </a:p>
        </p:txBody>
      </p:sp>
      <p:pic>
        <p:nvPicPr>
          <p:cNvPr id="5" name="Content Placeholder 4">
            <a:extLst>
              <a:ext uri="{FF2B5EF4-FFF2-40B4-BE49-F238E27FC236}">
                <a16:creationId xmlns:a16="http://schemas.microsoft.com/office/drawing/2014/main" id="{3A31DA42-E454-C171-F8A0-88445AC953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056533" cy="6858000"/>
          </a:xfrm>
        </p:spPr>
      </p:pic>
      <p:sp>
        <p:nvSpPr>
          <p:cNvPr id="7" name="TextBox 6">
            <a:extLst>
              <a:ext uri="{FF2B5EF4-FFF2-40B4-BE49-F238E27FC236}">
                <a16:creationId xmlns:a16="http://schemas.microsoft.com/office/drawing/2014/main" id="{3F398582-B50C-AB32-687B-7216CDD8E86A}"/>
              </a:ext>
            </a:extLst>
          </p:cNvPr>
          <p:cNvSpPr txBox="1"/>
          <p:nvPr/>
        </p:nvSpPr>
        <p:spPr>
          <a:xfrm>
            <a:off x="1676400" y="152400"/>
            <a:ext cx="708848" cy="584775"/>
          </a:xfrm>
          <a:prstGeom prst="rect">
            <a:avLst/>
          </a:prstGeom>
          <a:noFill/>
        </p:spPr>
        <p:txBody>
          <a:bodyPr wrap="none" rtlCol="0">
            <a:spAutoFit/>
          </a:bodyPr>
          <a:lstStyle/>
          <a:p>
            <a:r>
              <a:rPr lang="en-US" sz="3200" dirty="0">
                <a:solidFill>
                  <a:schemeClr val="bg1"/>
                </a:solidFill>
              </a:rPr>
              <a:t>[</a:t>
            </a:r>
            <a:r>
              <a:rPr lang="en-US" sz="3200" dirty="0">
                <a:solidFill>
                  <a:schemeClr val="bg1"/>
                </a:solidFill>
                <a:hlinkClick r:id="rId4" action="ppaction://hlinksldjump"/>
              </a:rPr>
              <a:t>R</a:t>
            </a:r>
            <a:r>
              <a:rPr lang="en-US" sz="3200" dirty="0">
                <a:solidFill>
                  <a:schemeClr val="bg1"/>
                </a:solidFill>
              </a:rPr>
              <a:t>]</a:t>
            </a:r>
          </a:p>
        </p:txBody>
      </p:sp>
    </p:spTree>
    <p:extLst>
      <p:ext uri="{BB962C8B-B14F-4D97-AF65-F5344CB8AC3E}">
        <p14:creationId xmlns:p14="http://schemas.microsoft.com/office/powerpoint/2010/main" val="2459787404"/>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Gospel to Colossae</a:t>
            </a:r>
          </a:p>
        </p:txBody>
      </p:sp>
      <p:sp>
        <p:nvSpPr>
          <p:cNvPr id="3" name="Content Placeholder 2"/>
          <p:cNvSpPr>
            <a:spLocks noGrp="1"/>
          </p:cNvSpPr>
          <p:nvPr>
            <p:ph idx="1"/>
          </p:nvPr>
        </p:nvSpPr>
        <p:spPr/>
        <p:txBody>
          <a:bodyPr>
            <a:normAutofit/>
          </a:bodyPr>
          <a:lstStyle/>
          <a:p>
            <a:r>
              <a:rPr lang="en-US" dirty="0"/>
              <a:t>Colossians 1:5, 7 ESV - … you have heard before in the word of the truth, the gospel, ... </a:t>
            </a:r>
            <a:r>
              <a:rPr lang="en-US" baseline="30000" dirty="0"/>
              <a:t>7</a:t>
            </a:r>
            <a:r>
              <a:rPr lang="en-US" dirty="0"/>
              <a:t> just as you learned it from Epaphras our beloved fellow servant. He is a faithful minister of Christ on your behalf. Colossians 4:12 NLT - Epaphras, a member of your own fellowship and a servant of Christ Jesus, sends you his greetings.  [</a:t>
            </a:r>
            <a:r>
              <a:rPr lang="en-US" dirty="0">
                <a:hlinkClick r:id="rId3" action="ppaction://hlinksldjump"/>
              </a:rPr>
              <a:t>R</a:t>
            </a:r>
            <a:r>
              <a:rPr lang="en-US" dirty="0"/>
              <a:t>]</a:t>
            </a:r>
          </a:p>
        </p:txBody>
      </p:sp>
    </p:spTree>
    <p:extLst>
      <p:ext uri="{BB962C8B-B14F-4D97-AF65-F5344CB8AC3E}">
        <p14:creationId xmlns:p14="http://schemas.microsoft.com/office/powerpoint/2010/main" val="1696549117"/>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A81-FBBA-0D7B-7358-30FDF7B339CF}"/>
              </a:ext>
            </a:extLst>
          </p:cNvPr>
          <p:cNvSpPr>
            <a:spLocks noGrp="1"/>
          </p:cNvSpPr>
          <p:nvPr>
            <p:ph type="title"/>
          </p:nvPr>
        </p:nvSpPr>
        <p:spPr/>
        <p:txBody>
          <a:bodyPr/>
          <a:lstStyle/>
          <a:p>
            <a:r>
              <a:rPr lang="en-US" dirty="0"/>
              <a:t>Colossians 4:9 ESV</a:t>
            </a:r>
          </a:p>
        </p:txBody>
      </p:sp>
      <p:sp>
        <p:nvSpPr>
          <p:cNvPr id="3" name="Content Placeholder 2">
            <a:extLst>
              <a:ext uri="{FF2B5EF4-FFF2-40B4-BE49-F238E27FC236}">
                <a16:creationId xmlns:a16="http://schemas.microsoft.com/office/drawing/2014/main" id="{54393781-9ADF-9779-9B9F-18C2A516F197}"/>
              </a:ext>
            </a:extLst>
          </p:cNvPr>
          <p:cNvSpPr>
            <a:spLocks noGrp="1"/>
          </p:cNvSpPr>
          <p:nvPr>
            <p:ph idx="1"/>
          </p:nvPr>
        </p:nvSpPr>
        <p:spPr/>
        <p:txBody>
          <a:bodyPr>
            <a:normAutofit/>
          </a:bodyPr>
          <a:lstStyle/>
          <a:p>
            <a:r>
              <a:rPr lang="en-US" dirty="0"/>
              <a:t>and with him [that is with </a:t>
            </a:r>
            <a:r>
              <a:rPr lang="en-US" dirty="0">
                <a:effectLst/>
              </a:rPr>
              <a:t>Tychicus, Paul is also sending] </a:t>
            </a:r>
            <a:r>
              <a:rPr lang="en-US" dirty="0"/>
              <a:t>Onesimus, our faithful and beloved brother, who is one of you. They will tell you of everything that has taken place here.  [</a:t>
            </a:r>
            <a:r>
              <a:rPr lang="en-US" dirty="0">
                <a:hlinkClick r:id="rId3" action="ppaction://hlinksldjump"/>
              </a:rPr>
              <a:t>R</a:t>
            </a:r>
            <a:r>
              <a:rPr lang="en-US" dirty="0"/>
              <a:t>]</a:t>
            </a:r>
          </a:p>
        </p:txBody>
      </p:sp>
    </p:spTree>
    <p:extLst>
      <p:ext uri="{BB962C8B-B14F-4D97-AF65-F5344CB8AC3E}">
        <p14:creationId xmlns:p14="http://schemas.microsoft.com/office/powerpoint/2010/main" val="4051185324"/>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77500" lnSpcReduction="20000"/>
          </a:bodyPr>
          <a:lstStyle/>
          <a:p>
            <a:r>
              <a:rPr lang="en-US" dirty="0"/>
              <a:t> Our lesson this week introduces us to Paul’s epistles to the Philippians and Colossians. Paul suffered much in proclaiming the Gospel, and it was from prison that he wrote both of these letters. The book of Acts gives us the historical account of the beginnings of these two churches and Paul’s love and care for them.</a:t>
            </a:r>
          </a:p>
          <a:p>
            <a:pPr lvl="1"/>
            <a:r>
              <a:rPr lang="en-US" dirty="0"/>
              <a:t>Knocked Down but Not Knocked Out</a:t>
            </a:r>
          </a:p>
          <a:p>
            <a:pPr lvl="1"/>
            <a:r>
              <a:rPr lang="en-US" dirty="0"/>
              <a:t>Church at Philippi</a:t>
            </a:r>
          </a:p>
          <a:p>
            <a:pPr lvl="1"/>
            <a:r>
              <a:rPr lang="en-US" dirty="0"/>
              <a:t>Church at Colossae</a:t>
            </a:r>
          </a:p>
          <a:p>
            <a:pPr lvl="1"/>
            <a:r>
              <a:rPr lang="en-US" dirty="0"/>
              <a:t>Outline of Philippians</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Knocked Down but Not Knocked Out</a:t>
            </a:r>
          </a:p>
        </p:txBody>
      </p:sp>
      <p:sp>
        <p:nvSpPr>
          <p:cNvPr id="3" name="Content Placeholder 2"/>
          <p:cNvSpPr>
            <a:spLocks noGrp="1"/>
          </p:cNvSpPr>
          <p:nvPr>
            <p:ph idx="1"/>
          </p:nvPr>
        </p:nvSpPr>
        <p:spPr/>
        <p:txBody>
          <a:bodyPr>
            <a:normAutofit fontScale="85000" lnSpcReduction="20000"/>
          </a:bodyPr>
          <a:lstStyle/>
          <a:p>
            <a:r>
              <a:rPr lang="en-US" dirty="0">
                <a:effectLst/>
              </a:rPr>
              <a:t>Where was Paul when he wrote the epistles of Philippians and Colossians? (</a:t>
            </a:r>
            <a:r>
              <a:rPr lang="en-US" dirty="0">
                <a:effectLst/>
                <a:hlinkClick r:id="rId4" action="ppaction://hlinksldjump"/>
              </a:rPr>
              <a:t>Phil 1:7; Col 4:3</a:t>
            </a:r>
            <a:r>
              <a:rPr lang="en-US" dirty="0">
                <a:effectLst/>
              </a:rPr>
              <a:t>)</a:t>
            </a:r>
          </a:p>
          <a:p>
            <a:r>
              <a:rPr lang="en-US" dirty="0">
                <a:effectLst/>
              </a:rPr>
              <a:t>How did the apostle Paul recount the difficulties he faced in spreading the Gospel as he wrote to the Corinthian church? (</a:t>
            </a:r>
            <a:r>
              <a:rPr lang="en-US" dirty="0">
                <a:effectLst/>
                <a:hlinkClick r:id="rId5" action="ppaction://hlinksldjump"/>
              </a:rPr>
              <a:t>2 Cor 11:23-27</a:t>
            </a:r>
            <a:r>
              <a:rPr lang="en-US" dirty="0">
                <a:effectLst/>
              </a:rPr>
              <a:t>)</a:t>
            </a:r>
          </a:p>
          <a:p>
            <a:r>
              <a:rPr lang="en-US" dirty="0">
                <a:effectLst/>
              </a:rPr>
              <a:t>What assurances do we have that the trials we face will not defeat us?  (</a:t>
            </a:r>
            <a:r>
              <a:rPr lang="en-US" dirty="0">
                <a:effectLst/>
                <a:hlinkClick r:id="rId6" action="ppaction://hlinksldjump"/>
              </a:rPr>
              <a:t>2 Cor 4:8-9; Rom 8:35</a:t>
            </a:r>
            <a:r>
              <a:rPr lang="en-US" dirty="0">
                <a:effectLst/>
              </a:rPr>
              <a:t>)</a:t>
            </a:r>
          </a:p>
          <a:p>
            <a:r>
              <a:rPr lang="en-US" dirty="0">
                <a:effectLst/>
              </a:rPr>
              <a:t>What blessings have come to us as a result of Paul’s two imprisonments in Rome?</a:t>
            </a:r>
          </a:p>
          <a:p>
            <a:endParaRPr lang="en-US" dirty="0">
              <a:effectLst/>
            </a:endParaRPr>
          </a:p>
        </p:txBody>
      </p:sp>
    </p:spTree>
    <p:extLst>
      <p:ext uri="{BB962C8B-B14F-4D97-AF65-F5344CB8AC3E}">
        <p14:creationId xmlns:p14="http://schemas.microsoft.com/office/powerpoint/2010/main" val="148846617"/>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Church at Philippi</a:t>
            </a:r>
          </a:p>
        </p:txBody>
      </p:sp>
      <p:sp>
        <p:nvSpPr>
          <p:cNvPr id="3" name="Content Placeholder 2"/>
          <p:cNvSpPr>
            <a:spLocks noGrp="1"/>
          </p:cNvSpPr>
          <p:nvPr>
            <p:ph idx="1"/>
          </p:nvPr>
        </p:nvSpPr>
        <p:spPr/>
        <p:txBody>
          <a:bodyPr>
            <a:normAutofit lnSpcReduction="10000"/>
          </a:bodyPr>
          <a:lstStyle/>
          <a:p>
            <a:r>
              <a:rPr lang="en-US" altLang="en-US" dirty="0"/>
              <a:t>Where was Philippi, and how did Paul get there? [</a:t>
            </a:r>
            <a:r>
              <a:rPr lang="en-US" altLang="en-US" dirty="0">
                <a:hlinkClick r:id="rId4" action="ppaction://hlinksldjump"/>
              </a:rPr>
              <a:t>Map</a:t>
            </a:r>
            <a:r>
              <a:rPr lang="en-US" altLang="en-US" dirty="0"/>
              <a:t>]</a:t>
            </a:r>
          </a:p>
          <a:p>
            <a:r>
              <a:rPr lang="en-US" altLang="en-US" dirty="0"/>
              <a:t>What do we know about the city of Philippi? [</a:t>
            </a:r>
            <a:r>
              <a:rPr lang="en-US" altLang="en-US" dirty="0">
                <a:hlinkClick r:id="rId5" action="ppaction://hlinksldjump"/>
              </a:rPr>
              <a:t>Link</a:t>
            </a:r>
            <a:r>
              <a:rPr lang="en-US" altLang="en-US" dirty="0"/>
              <a:t>]</a:t>
            </a:r>
          </a:p>
          <a:p>
            <a:r>
              <a:rPr lang="en-US" altLang="en-US" dirty="0"/>
              <a:t>Where did Paul spend his first Sabbath in Philippi? (</a:t>
            </a:r>
            <a:r>
              <a:rPr lang="en-US" altLang="en-US" dirty="0">
                <a:hlinkClick r:id="rId6" action="ppaction://hlinksldjump"/>
              </a:rPr>
              <a:t>Acts 16:13-15</a:t>
            </a:r>
            <a:r>
              <a:rPr lang="en-US" altLang="en-US" dirty="0"/>
              <a:t>) </a:t>
            </a:r>
          </a:p>
          <a:p>
            <a:r>
              <a:rPr lang="en-US" altLang="en-US" dirty="0"/>
              <a:t>What happened in Philippi that got Paul and Silas in trouble? (</a:t>
            </a:r>
            <a:r>
              <a:rPr lang="en-US" altLang="en-US" dirty="0">
                <a:hlinkClick r:id="rId7" action="ppaction://hlinksldjump"/>
              </a:rPr>
              <a:t>Acts 16:16</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Church at Colossae</a:t>
            </a:r>
          </a:p>
        </p:txBody>
      </p:sp>
      <p:sp>
        <p:nvSpPr>
          <p:cNvPr id="3" name="Content Placeholder 2"/>
          <p:cNvSpPr>
            <a:spLocks noGrp="1"/>
          </p:cNvSpPr>
          <p:nvPr>
            <p:ph idx="1"/>
          </p:nvPr>
        </p:nvSpPr>
        <p:spPr/>
        <p:txBody>
          <a:bodyPr>
            <a:normAutofit lnSpcReduction="10000"/>
          </a:bodyPr>
          <a:lstStyle/>
          <a:p>
            <a:r>
              <a:rPr lang="en-US" dirty="0"/>
              <a:t>Where was Colossae and what do we know about this city? [</a:t>
            </a:r>
            <a:r>
              <a:rPr lang="en-US" dirty="0">
                <a:hlinkClick r:id="rId4" action="ppaction://hlinksldjump"/>
              </a:rPr>
              <a:t>Map</a:t>
            </a:r>
            <a:r>
              <a:rPr lang="en-US" dirty="0"/>
              <a:t>]</a:t>
            </a:r>
          </a:p>
          <a:p>
            <a:r>
              <a:rPr lang="en-US" dirty="0"/>
              <a:t>How did the Gospel get to the Colossians? (</a:t>
            </a:r>
            <a:r>
              <a:rPr lang="en-US" dirty="0">
                <a:hlinkClick r:id="rId5" action="ppaction://hlinksldjump"/>
              </a:rPr>
              <a:t>Col 1:5-7; 4:12</a:t>
            </a:r>
            <a:r>
              <a:rPr lang="en-US" dirty="0"/>
              <a:t>)</a:t>
            </a:r>
          </a:p>
          <a:p>
            <a:r>
              <a:rPr lang="en-US" dirty="0"/>
              <a:t>What other epistle did the apostle Paul write to a member of the church at Colossae? (</a:t>
            </a:r>
            <a:r>
              <a:rPr lang="en-US" dirty="0">
                <a:hlinkClick r:id="rId6" action="ppaction://hlinksldjump"/>
              </a:rPr>
              <a:t>Col 4:9</a:t>
            </a:r>
            <a:r>
              <a:rPr lang="en-US" dirty="0"/>
              <a:t>)</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AF8-6AB0-AF52-70F2-5ED29DD61AE1}"/>
              </a:ext>
            </a:extLst>
          </p:cNvPr>
          <p:cNvSpPr>
            <a:spLocks noGrp="1"/>
          </p:cNvSpPr>
          <p:nvPr>
            <p:ph type="title"/>
          </p:nvPr>
        </p:nvSpPr>
        <p:spPr/>
        <p:txBody>
          <a:bodyPr/>
          <a:lstStyle/>
          <a:p>
            <a:r>
              <a:rPr lang="en-US" dirty="0"/>
              <a:t>Outline of Philippians</a:t>
            </a:r>
          </a:p>
        </p:txBody>
      </p:sp>
      <p:sp>
        <p:nvSpPr>
          <p:cNvPr id="3" name="Content Placeholder 2">
            <a:extLst>
              <a:ext uri="{FF2B5EF4-FFF2-40B4-BE49-F238E27FC236}">
                <a16:creationId xmlns:a16="http://schemas.microsoft.com/office/drawing/2014/main" id="{055CC3BF-7D82-929B-BF1E-2A0ABF9D6081}"/>
              </a:ext>
            </a:extLst>
          </p:cNvPr>
          <p:cNvSpPr>
            <a:spLocks noGrp="1"/>
          </p:cNvSpPr>
          <p:nvPr>
            <p:ph idx="1"/>
          </p:nvPr>
        </p:nvSpPr>
        <p:spPr/>
        <p:txBody>
          <a:bodyPr>
            <a:normAutofit fontScale="70000" lnSpcReduction="20000"/>
          </a:bodyPr>
          <a:lstStyle/>
          <a:p>
            <a:r>
              <a:rPr lang="en-US" dirty="0"/>
              <a:t>I.  Greeting (1:1-2)</a:t>
            </a:r>
          </a:p>
          <a:p>
            <a:r>
              <a:rPr lang="en-US" dirty="0"/>
              <a:t>II. Thanksgiving and prayer (1:3-11)</a:t>
            </a:r>
          </a:p>
          <a:p>
            <a:r>
              <a:rPr lang="en-US" dirty="0"/>
              <a:t>III. Paul’s personal Circumstances (1:12-26)</a:t>
            </a:r>
          </a:p>
          <a:p>
            <a:r>
              <a:rPr lang="en-US" dirty="0"/>
              <a:t>IV. Exhortations (1:27-2:18)</a:t>
            </a:r>
          </a:p>
          <a:p>
            <a:pPr lvl="1"/>
            <a:r>
              <a:rPr lang="en-US" dirty="0"/>
              <a:t>A. Living a worthy life (1:27-30)</a:t>
            </a:r>
          </a:p>
          <a:p>
            <a:pPr lvl="1"/>
            <a:r>
              <a:rPr lang="en-US" dirty="0"/>
              <a:t>B. Being a Servant like Jesus (2:1-18)</a:t>
            </a:r>
          </a:p>
          <a:p>
            <a:r>
              <a:rPr lang="en-US" dirty="0"/>
              <a:t>V. Fellow Servants in the Gospel (2:19-30)</a:t>
            </a:r>
          </a:p>
          <a:p>
            <a:pPr lvl="1"/>
            <a:r>
              <a:rPr lang="en-US" dirty="0"/>
              <a:t>A. Timothy (2:19-24)</a:t>
            </a:r>
          </a:p>
          <a:p>
            <a:pPr lvl="1"/>
            <a:r>
              <a:rPr lang="en-US" dirty="0"/>
              <a:t>B. Epaphroditus (2:25-30)</a:t>
            </a:r>
          </a:p>
          <a:p>
            <a:r>
              <a:rPr lang="en-US" dirty="0"/>
              <a:t>VI. Warnings (3:1-4:1)</a:t>
            </a:r>
          </a:p>
          <a:p>
            <a:pPr lvl="1"/>
            <a:r>
              <a:rPr lang="en-US" dirty="0"/>
              <a:t>A. Against legalists (3:1-16)</a:t>
            </a:r>
          </a:p>
          <a:p>
            <a:pPr lvl="1"/>
            <a:r>
              <a:rPr lang="en-US" dirty="0"/>
              <a:t>B. Against lawlessness (3:17-4:1)</a:t>
            </a:r>
          </a:p>
          <a:p>
            <a:r>
              <a:rPr lang="en-US" dirty="0"/>
              <a:t>VII. Final exhortations, Thanks, and Conclusions (4:2-23)</a:t>
            </a:r>
          </a:p>
        </p:txBody>
      </p:sp>
    </p:spTree>
    <p:extLst>
      <p:ext uri="{BB962C8B-B14F-4D97-AF65-F5344CB8AC3E}">
        <p14:creationId xmlns:p14="http://schemas.microsoft.com/office/powerpoint/2010/main" val="360869837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altLang="en-US" dirty="0"/>
              <a:t>Both Philippians and Colossians were written by the apostle Paul from prison in Rome, when he was under house arrest after appealing to Caesar.</a:t>
            </a:r>
          </a:p>
          <a:p>
            <a:r>
              <a:rPr lang="en-US" altLang="en-US" dirty="0"/>
              <a:t>They were likely written between 60 and 62 AD along with two other “prison epistles”: Ephesians and Philemon.  </a:t>
            </a:r>
          </a:p>
          <a:p>
            <a:r>
              <a:rPr lang="en-US" altLang="en-US" dirty="0"/>
              <a:t>He also wrote 2 Timothy from a much more secure prison during his second Roman imprisonment in about 67 AD, just before he was executed by Nero.</a:t>
            </a:r>
          </a:p>
          <a:p>
            <a:r>
              <a:rPr lang="en-US" altLang="en-US" dirty="0"/>
              <a:t>The apostle Paul endured many hardships as he faithfully proclaimed the Gospel of Salvation by grace through faith in the Lord Jesus Christ.</a:t>
            </a:r>
          </a:p>
          <a:p>
            <a:r>
              <a:rPr lang="en-US" altLang="en-US" dirty="0"/>
              <a:t>He did so with great assurance that there was ultimate victory in Christ.</a:t>
            </a:r>
          </a:p>
          <a:p>
            <a:endParaRPr lang="en-US" altLang="en-US" dirty="0"/>
          </a:p>
          <a:p>
            <a:endParaRPr lang="en-US" altLang="en-US" dirty="0"/>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On his second missionary journey, Paul and Silas were led by the Holy Spirit to cross into eastern Europe and establish the first church in Europe at Philippi in northern Greece.</a:t>
            </a:r>
          </a:p>
          <a:p>
            <a:pPr eaLnBrk="1" hangingPunct="1">
              <a:defRPr/>
            </a:pPr>
            <a:r>
              <a:rPr lang="en-US" altLang="en-US" dirty="0"/>
              <a:t>From this first foothold, Europe became the birthplace of western civilization based on biblical principles.</a:t>
            </a:r>
          </a:p>
          <a:p>
            <a:pPr eaLnBrk="1" hangingPunct="1">
              <a:defRPr/>
            </a:pPr>
            <a:r>
              <a:rPr lang="en-US" altLang="en-US" dirty="0"/>
              <a:t>In the book of Acts, Luke records the encounters of Paul and Silas with Lydia and with the Philippian jailer.</a:t>
            </a:r>
          </a:p>
          <a:p>
            <a:pPr eaLnBrk="1" hangingPunct="1">
              <a:defRPr/>
            </a:pPr>
            <a:r>
              <a:rPr lang="en-US" altLang="en-US" dirty="0"/>
              <a:t>Both received the gospel truth, trusted in Jesus, and were baptized along with their families.</a:t>
            </a:r>
          </a:p>
          <a:p>
            <a:pPr eaLnBrk="1" hangingPunct="1">
              <a:defRPr/>
            </a:pPr>
            <a:r>
              <a:rPr lang="en-US" altLang="en-US" dirty="0"/>
              <a:t>Paul never visited the church in Colossae.  It was established by Epaphras, one of Paul’s coworkers who lived there. </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1391200</TotalTime>
  <Words>5200</Words>
  <Application>Microsoft Office PowerPoint</Application>
  <PresentationFormat>On-screen Show (4:3)</PresentationFormat>
  <Paragraphs>340</Paragraphs>
  <Slides>23</Slides>
  <Notes>22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Arial Rounded MT Bold</vt:lpstr>
      <vt:lpstr>Calibri</vt:lpstr>
      <vt:lpstr>2_Default Design</vt:lpstr>
      <vt:lpstr>Default Design</vt:lpstr>
      <vt:lpstr>3_Default Design</vt:lpstr>
      <vt:lpstr>Uniting Heaven and Earth: Christ in Philippians and Colossians</vt:lpstr>
      <vt:lpstr>Memory Text Philippians 4:4 NKJV</vt:lpstr>
      <vt:lpstr>Overview</vt:lpstr>
      <vt:lpstr>Knocked Down but Not Knocked Out</vt:lpstr>
      <vt:lpstr>Church at Philippi</vt:lpstr>
      <vt:lpstr>Church at Colossae</vt:lpstr>
      <vt:lpstr>Outline of Philippians</vt:lpstr>
      <vt:lpstr>Summary</vt:lpstr>
      <vt:lpstr>Summary</vt:lpstr>
      <vt:lpstr>Summary</vt:lpstr>
      <vt:lpstr>PowerPoint Presentation</vt:lpstr>
      <vt:lpstr>Hebrews 12:2 KJV</vt:lpstr>
      <vt:lpstr>Paul in Chains</vt:lpstr>
      <vt:lpstr>Chronology of Paul’s Epistles</vt:lpstr>
      <vt:lpstr>2 Corinthians 11:23-27 (NIV)</vt:lpstr>
      <vt:lpstr>Assurance in Difficult Times</vt:lpstr>
      <vt:lpstr>Philippi Map</vt:lpstr>
      <vt:lpstr>Philippi Facts</vt:lpstr>
      <vt:lpstr>Acts 16:13-15 ESV</vt:lpstr>
      <vt:lpstr>Acts 16:16 ESV</vt:lpstr>
      <vt:lpstr>Map Colossae</vt:lpstr>
      <vt:lpstr>Gospel to Colossae</vt:lpstr>
      <vt:lpstr>Colossians 4:9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Persecuted but Not Forsaken</dc:title>
  <dc:subject>Uniting Heaven and Earth: Christ in Philippians and Colossians</dc:subject>
  <dc:creator>Kenneth J. McNulty</dc:creator>
  <cp:lastModifiedBy>Kenneth McNulty</cp:lastModifiedBy>
  <cp:revision>23350</cp:revision>
  <cp:lastPrinted>2016-06-03T16:02:10Z</cp:lastPrinted>
  <dcterms:created xsi:type="dcterms:W3CDTF">2005-09-30T23:50:48Z</dcterms:created>
  <dcterms:modified xsi:type="dcterms:W3CDTF">2026-01-03T02:24:00Z</dcterms:modified>
  <cp:category>Bible Book</cp:category>
</cp:coreProperties>
</file>