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4" r:id="rId8"/>
    <p:sldId id="265" r:id="rId9"/>
    <p:sldId id="266" r:id="rId10"/>
    <p:sldId id="267" r:id="rId11"/>
    <p:sldId id="268" r:id="rId12"/>
    <p:sldId id="269" r:id="rId13"/>
    <p:sldId id="270" r:id="rId14"/>
    <p:sldId id="271" r:id="rId15"/>
    <p:sldId id="274" r:id="rId16"/>
    <p:sldId id="278" r:id="rId17"/>
    <p:sldId id="279" r:id="rId18"/>
    <p:sldId id="280" r:id="rId19"/>
    <p:sldId id="282" r:id="rId20"/>
    <p:sldId id="283" r:id="rId21"/>
    <p:sldId id="284" r:id="rId22"/>
    <p:sldId id="281" r:id="rId23"/>
    <p:sldId id="262" r:id="rId24"/>
    <p:sldId id="263" r:id="rId25"/>
  </p:sldIdLst>
  <p:sldSz cx="18288000" cy="10287000"/>
  <p:notesSz cx="6858000" cy="9144000"/>
  <p:embeddedFontLst>
    <p:embeddedFont>
      <p:font typeface="Gotham Bold" panose="020B060402020202020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8" d="100"/>
          <a:sy n="68" d="100"/>
        </p:scale>
        <p:origin x="81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9DCCE"/>
        </a:solidFill>
        <a:effectLst/>
      </p:bgPr>
    </p:bg>
    <p:spTree>
      <p:nvGrpSpPr>
        <p:cNvPr id="1" name=""/>
        <p:cNvGrpSpPr/>
        <p:nvPr/>
      </p:nvGrpSpPr>
      <p:grpSpPr>
        <a:xfrm>
          <a:off x="0" y="0"/>
          <a:ext cx="0" cy="0"/>
          <a:chOff x="0" y="0"/>
          <a:chExt cx="0" cy="0"/>
        </a:xfrm>
      </p:grpSpPr>
      <p:sp>
        <p:nvSpPr>
          <p:cNvPr id="2" name="Freeform 2"/>
          <p:cNvSpPr/>
          <p:nvPr/>
        </p:nvSpPr>
        <p:spPr>
          <a:xfrm>
            <a:off x="0" y="6235"/>
            <a:ext cx="18288000" cy="10274531"/>
          </a:xfrm>
          <a:custGeom>
            <a:avLst/>
            <a:gdLst/>
            <a:ahLst/>
            <a:cxnLst/>
            <a:rect l="l" t="t" r="r" b="b"/>
            <a:pathLst>
              <a:path w="18288000" h="10274531">
                <a:moveTo>
                  <a:pt x="0" y="0"/>
                </a:moveTo>
                <a:lnTo>
                  <a:pt x="18288000" y="0"/>
                </a:lnTo>
                <a:lnTo>
                  <a:pt x="18288000" y="10274530"/>
                </a:lnTo>
                <a:lnTo>
                  <a:pt x="0" y="10274530"/>
                </a:lnTo>
                <a:lnTo>
                  <a:pt x="0" y="0"/>
                </a:lnTo>
                <a:close/>
              </a:path>
            </a:pathLst>
          </a:custGeom>
          <a:blipFill>
            <a:blip r:embed="rId2"/>
            <a:stretch>
              <a:fillRect/>
            </a:stretch>
          </a:blipFill>
        </p:spPr>
        <p:txBody>
          <a:bodyPr/>
          <a:lstStyle/>
          <a:p>
            <a:endParaRPr lang="en-CA"/>
          </a:p>
        </p:txBody>
      </p:sp>
      <p:sp>
        <p:nvSpPr>
          <p:cNvPr id="3" name="Freeform 3"/>
          <p:cNvSpPr/>
          <p:nvPr/>
        </p:nvSpPr>
        <p:spPr>
          <a:xfrm>
            <a:off x="695751" y="9162570"/>
            <a:ext cx="901642" cy="901642"/>
          </a:xfrm>
          <a:custGeom>
            <a:avLst/>
            <a:gdLst/>
            <a:ahLst/>
            <a:cxnLst/>
            <a:rect l="l" t="t" r="r" b="b"/>
            <a:pathLst>
              <a:path w="901642" h="901642">
                <a:moveTo>
                  <a:pt x="0" y="0"/>
                </a:moveTo>
                <a:lnTo>
                  <a:pt x="901642" y="0"/>
                </a:lnTo>
                <a:lnTo>
                  <a:pt x="901642" y="901642"/>
                </a:lnTo>
                <a:lnTo>
                  <a:pt x="0" y="901642"/>
                </a:lnTo>
                <a:lnTo>
                  <a:pt x="0" y="0"/>
                </a:lnTo>
                <a:close/>
              </a:path>
            </a:pathLst>
          </a:custGeom>
          <a:blipFill>
            <a:blip r:embed="rId3"/>
            <a:stretch>
              <a:fillRect/>
            </a:stretch>
          </a:blipFill>
        </p:spPr>
        <p:txBody>
          <a:bodyPr/>
          <a:lstStyle/>
          <a:p>
            <a:endParaRPr lang="en-CA"/>
          </a:p>
        </p:txBody>
      </p:sp>
      <p:sp>
        <p:nvSpPr>
          <p:cNvPr id="4" name="TextBox 4"/>
          <p:cNvSpPr txBox="1"/>
          <p:nvPr/>
        </p:nvSpPr>
        <p:spPr>
          <a:xfrm>
            <a:off x="0" y="1161961"/>
            <a:ext cx="18288000" cy="1999051"/>
          </a:xfrm>
          <a:prstGeom prst="rect">
            <a:avLst/>
          </a:prstGeom>
        </p:spPr>
        <p:txBody>
          <a:bodyPr lIns="0" tIns="0" rIns="0" bIns="0" rtlCol="0" anchor="t">
            <a:spAutoFit/>
          </a:bodyPr>
          <a:lstStyle/>
          <a:p>
            <a:pPr algn="ctr">
              <a:lnSpc>
                <a:spcPts val="7801"/>
              </a:lnSpc>
              <a:spcBef>
                <a:spcPct val="0"/>
              </a:spcBef>
            </a:pPr>
            <a:r>
              <a:rPr lang="en-US" sz="6556" b="1" spc="281">
                <a:solidFill>
                  <a:srgbClr val="E9DCCE"/>
                </a:solidFill>
                <a:latin typeface="Gotham Bold"/>
                <a:ea typeface="Gotham Bold"/>
                <a:cs typeface="Gotham Bold"/>
                <a:sym typeface="Gotham Bold"/>
              </a:rPr>
              <a:t>28 CROYANCES FONDAMENTALES DE L’ÉGLISE ADVENTISTE DU 7E JOUR</a:t>
            </a:r>
          </a:p>
        </p:txBody>
      </p:sp>
      <p:sp>
        <p:nvSpPr>
          <p:cNvPr id="5" name="TextBox 5"/>
          <p:cNvSpPr txBox="1"/>
          <p:nvPr/>
        </p:nvSpPr>
        <p:spPr>
          <a:xfrm>
            <a:off x="1600200" y="9382396"/>
            <a:ext cx="15541228" cy="432181"/>
          </a:xfrm>
          <a:prstGeom prst="rect">
            <a:avLst/>
          </a:prstGeom>
        </p:spPr>
        <p:txBody>
          <a:bodyPr lIns="0" tIns="0" rIns="0" bIns="0" rtlCol="0" anchor="t">
            <a:spAutoFit/>
          </a:bodyPr>
          <a:lstStyle/>
          <a:p>
            <a:pPr algn="ctr">
              <a:lnSpc>
                <a:spcPts val="3332"/>
              </a:lnSpc>
              <a:spcBef>
                <a:spcPct val="0"/>
              </a:spcBef>
            </a:pPr>
            <a:r>
              <a:rPr lang="en-US" sz="2800" b="1" spc="120" dirty="0">
                <a:solidFill>
                  <a:srgbClr val="FFFFFF"/>
                </a:solidFill>
                <a:latin typeface="Gotham Bold"/>
                <a:ea typeface="Gotham Bold"/>
                <a:cs typeface="Gotham Bold"/>
                <a:sym typeface="Gotham Bold"/>
              </a:rPr>
              <a:t>PRÉSENTÉES PAR L’ÉGLISE ADVENTISTE FRANCOPHONE DE TORONTO (EAFT)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80853-4EF4-8824-812B-53D04ACCAD4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5B11C6D-77C6-0015-F38B-73B4790C5B39}"/>
              </a:ext>
            </a:extLst>
          </p:cNvPr>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999" r="-1700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C9310E91-3F1C-6E52-46BB-AF6397B7376E}"/>
              </a:ext>
            </a:extLst>
          </p:cNvPr>
          <p:cNvGrpSpPr/>
          <p:nvPr/>
        </p:nvGrpSpPr>
        <p:grpSpPr>
          <a:xfrm>
            <a:off x="0" y="0"/>
            <a:ext cx="18288000" cy="2072412"/>
            <a:chOff x="0" y="0"/>
            <a:chExt cx="24384000" cy="2763216"/>
          </a:xfrm>
        </p:grpSpPr>
        <p:pic>
          <p:nvPicPr>
            <p:cNvPr id="4" name="Picture 4">
              <a:extLst>
                <a:ext uri="{FF2B5EF4-FFF2-40B4-BE49-F238E27FC236}">
                  <a16:creationId xmlns:a16="http://schemas.microsoft.com/office/drawing/2014/main" id="{A156BB78-6F68-6775-4BEB-079AAAB9CEBE}"/>
                </a:ext>
              </a:extLst>
            </p:cNvPr>
            <p:cNvPicPr>
              <a:picLocks noChangeAspect="1"/>
            </p:cNvPicPr>
            <p:nvPr/>
          </p:nvPicPr>
          <p:blipFill>
            <a:blip r:embed="rId3"/>
            <a:srcRect t="41495" b="41495"/>
            <a:stretch>
              <a:fillRect/>
            </a:stretch>
          </p:blipFill>
          <p:spPr>
            <a:xfrm>
              <a:off x="0" y="0"/>
              <a:ext cx="24384000" cy="2763216"/>
            </a:xfrm>
            <a:prstGeom prst="rect">
              <a:avLst/>
            </a:prstGeom>
          </p:spPr>
        </p:pic>
      </p:grpSp>
      <p:sp>
        <p:nvSpPr>
          <p:cNvPr id="5" name="TextBox 4">
            <a:extLst>
              <a:ext uri="{FF2B5EF4-FFF2-40B4-BE49-F238E27FC236}">
                <a16:creationId xmlns:a16="http://schemas.microsoft.com/office/drawing/2014/main" id="{C635DB29-F60B-DAAC-B2AD-F38334458A0B}"/>
              </a:ext>
            </a:extLst>
          </p:cNvPr>
          <p:cNvSpPr txBox="1"/>
          <p:nvPr/>
        </p:nvSpPr>
        <p:spPr>
          <a:xfrm>
            <a:off x="-2" y="2400300"/>
            <a:ext cx="1828800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6000" b="0" i="0" u="none" strike="noStrike" kern="1200" cap="none" spc="0" normalizeH="0" baseline="0" noProof="0" dirty="0">
                <a:ln>
                  <a:noFill/>
                </a:ln>
                <a:solidFill>
                  <a:prstClr val="black"/>
                </a:solidFill>
                <a:effectLst/>
                <a:uLnTx/>
                <a:uFillTx/>
                <a:latin typeface="Calibri"/>
                <a:ea typeface="+mn-ea"/>
                <a:cs typeface="+mn-cs"/>
              </a:rPr>
              <a:t>LE FILS EST DIEU</a:t>
            </a:r>
            <a:endParaRPr kumimoji="0" lang="en-CA" sz="6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7E42BD98-C06B-2E98-9758-3C49034412D7}"/>
              </a:ext>
            </a:extLst>
          </p:cNvPr>
          <p:cNvSpPr txBox="1"/>
          <p:nvPr/>
        </p:nvSpPr>
        <p:spPr>
          <a:xfrm>
            <a:off x="381000" y="3309283"/>
            <a:ext cx="17907000" cy="68634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JEAN 1:1-3, 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Au commencement était la Parole, et la Parole était avec Dieu, et la Parole était Dieu. Elle était au commencement avec Dieu. Toutes choses ont été faites par elle, et rien de ce qui a été fait n’a été fait sans elle. ... Et la parole a été faite chair, et elle a habité parmi nous, pleine de grâce et de vérité; et nous avons contemplé sa gloire, une gloire comme la gloire du Fils unique venu du Père.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4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COLOSSIENS 2:9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Car en lui habite corporellement toute la plénitude de la divinité.</a:t>
            </a:r>
            <a:endParaRPr kumimoji="0" lang="en-CA" sz="4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9033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60799-60FC-279E-655B-7D434FB58DF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570CB90-617C-3F08-6501-1760CE375958}"/>
              </a:ext>
            </a:extLst>
          </p:cNvPr>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999" r="-1700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504D1F22-CA78-F423-C460-307F08F9515A}"/>
              </a:ext>
            </a:extLst>
          </p:cNvPr>
          <p:cNvGrpSpPr/>
          <p:nvPr/>
        </p:nvGrpSpPr>
        <p:grpSpPr>
          <a:xfrm>
            <a:off x="0" y="0"/>
            <a:ext cx="18288000" cy="2072412"/>
            <a:chOff x="0" y="0"/>
            <a:chExt cx="24384000" cy="2763216"/>
          </a:xfrm>
        </p:grpSpPr>
        <p:pic>
          <p:nvPicPr>
            <p:cNvPr id="4" name="Picture 4">
              <a:extLst>
                <a:ext uri="{FF2B5EF4-FFF2-40B4-BE49-F238E27FC236}">
                  <a16:creationId xmlns:a16="http://schemas.microsoft.com/office/drawing/2014/main" id="{1C7AB5F3-F59A-21E7-664D-F74263A87FE2}"/>
                </a:ext>
              </a:extLst>
            </p:cNvPr>
            <p:cNvPicPr>
              <a:picLocks noChangeAspect="1"/>
            </p:cNvPicPr>
            <p:nvPr/>
          </p:nvPicPr>
          <p:blipFill>
            <a:blip r:embed="rId3"/>
            <a:srcRect t="41495" b="41495"/>
            <a:stretch>
              <a:fillRect/>
            </a:stretch>
          </p:blipFill>
          <p:spPr>
            <a:xfrm>
              <a:off x="0" y="0"/>
              <a:ext cx="24384000" cy="2763216"/>
            </a:xfrm>
            <a:prstGeom prst="rect">
              <a:avLst/>
            </a:prstGeom>
          </p:spPr>
        </p:pic>
      </p:grpSp>
      <p:sp>
        <p:nvSpPr>
          <p:cNvPr id="5" name="TextBox 4">
            <a:extLst>
              <a:ext uri="{FF2B5EF4-FFF2-40B4-BE49-F238E27FC236}">
                <a16:creationId xmlns:a16="http://schemas.microsoft.com/office/drawing/2014/main" id="{94987AAE-6F5B-6A28-8F1D-8712CF855D08}"/>
              </a:ext>
            </a:extLst>
          </p:cNvPr>
          <p:cNvSpPr txBox="1"/>
          <p:nvPr/>
        </p:nvSpPr>
        <p:spPr>
          <a:xfrm>
            <a:off x="-2" y="2400300"/>
            <a:ext cx="1828800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6000" b="0" i="0" u="none" strike="noStrike" kern="1200" cap="none" spc="0" normalizeH="0" baseline="0" noProof="0" dirty="0">
                <a:ln>
                  <a:noFill/>
                </a:ln>
                <a:solidFill>
                  <a:prstClr val="black"/>
                </a:solidFill>
                <a:effectLst/>
                <a:uLnTx/>
                <a:uFillTx/>
                <a:latin typeface="Calibri"/>
                <a:ea typeface="+mn-ea"/>
                <a:cs typeface="+mn-cs"/>
              </a:rPr>
              <a:t>LE FILS EST DIEU</a:t>
            </a:r>
            <a:endParaRPr kumimoji="0" lang="en-CA" sz="6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64216165-190B-6139-8D2B-FA416A15018C}"/>
              </a:ext>
            </a:extLst>
          </p:cNvPr>
          <p:cNvSpPr txBox="1"/>
          <p:nvPr/>
        </p:nvSpPr>
        <p:spPr>
          <a:xfrm>
            <a:off x="381000" y="3695700"/>
            <a:ext cx="1790700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 Jésus est pleinement Dieu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 Il est le Créateur et le Rédempteur</a:t>
            </a:r>
            <a:endParaRPr kumimoji="0" lang="en-CA" sz="4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6596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A8EB8-C5F7-9546-2DBB-CBA8FF76DF7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1878ED5-E183-E85F-504A-08FAC93CD8B0}"/>
              </a:ext>
            </a:extLst>
          </p:cNvPr>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999" r="-1700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24E15D6B-7464-9058-1209-17EA9710106F}"/>
              </a:ext>
            </a:extLst>
          </p:cNvPr>
          <p:cNvGrpSpPr/>
          <p:nvPr/>
        </p:nvGrpSpPr>
        <p:grpSpPr>
          <a:xfrm>
            <a:off x="0" y="0"/>
            <a:ext cx="18288000" cy="2072412"/>
            <a:chOff x="0" y="0"/>
            <a:chExt cx="24384000" cy="2763216"/>
          </a:xfrm>
        </p:grpSpPr>
        <p:pic>
          <p:nvPicPr>
            <p:cNvPr id="4" name="Picture 4">
              <a:extLst>
                <a:ext uri="{FF2B5EF4-FFF2-40B4-BE49-F238E27FC236}">
                  <a16:creationId xmlns:a16="http://schemas.microsoft.com/office/drawing/2014/main" id="{D447FB29-1783-620D-3F52-2883F1EA7F58}"/>
                </a:ext>
              </a:extLst>
            </p:cNvPr>
            <p:cNvPicPr>
              <a:picLocks noChangeAspect="1"/>
            </p:cNvPicPr>
            <p:nvPr/>
          </p:nvPicPr>
          <p:blipFill>
            <a:blip r:embed="rId3"/>
            <a:srcRect t="41495" b="41495"/>
            <a:stretch>
              <a:fillRect/>
            </a:stretch>
          </p:blipFill>
          <p:spPr>
            <a:xfrm>
              <a:off x="0" y="0"/>
              <a:ext cx="24384000" cy="2763216"/>
            </a:xfrm>
            <a:prstGeom prst="rect">
              <a:avLst/>
            </a:prstGeom>
          </p:spPr>
        </p:pic>
      </p:grpSp>
      <p:sp>
        <p:nvSpPr>
          <p:cNvPr id="5" name="TextBox 4">
            <a:extLst>
              <a:ext uri="{FF2B5EF4-FFF2-40B4-BE49-F238E27FC236}">
                <a16:creationId xmlns:a16="http://schemas.microsoft.com/office/drawing/2014/main" id="{93911B63-5FEF-A88A-0586-2B910FF6E093}"/>
              </a:ext>
            </a:extLst>
          </p:cNvPr>
          <p:cNvSpPr txBox="1"/>
          <p:nvPr/>
        </p:nvSpPr>
        <p:spPr>
          <a:xfrm>
            <a:off x="-2" y="2400300"/>
            <a:ext cx="1828800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6000" b="0" i="0" u="none" strike="noStrike" kern="1200" cap="none" spc="0" normalizeH="0" baseline="0" noProof="0" dirty="0">
                <a:ln>
                  <a:noFill/>
                </a:ln>
                <a:solidFill>
                  <a:prstClr val="black"/>
                </a:solidFill>
                <a:effectLst/>
                <a:uLnTx/>
                <a:uFillTx/>
                <a:latin typeface="Calibri"/>
                <a:ea typeface="+mn-ea"/>
                <a:cs typeface="+mn-cs"/>
              </a:rPr>
              <a:t>LE SAINT-ESPRIT EST DIEU</a:t>
            </a:r>
            <a:endParaRPr kumimoji="0" lang="en-CA" sz="6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C7C468A5-14CA-D196-363C-E6BA492AFDB7}"/>
              </a:ext>
            </a:extLst>
          </p:cNvPr>
          <p:cNvSpPr txBox="1"/>
          <p:nvPr/>
        </p:nvSpPr>
        <p:spPr>
          <a:xfrm>
            <a:off x="381001" y="3439329"/>
            <a:ext cx="17907000" cy="70173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ACTES 5:3-4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Pierre lui dit: Ananias, pourquoi Satan a-t-il rempli ton coeur, au point que tu mentes au Saint Esprit, et que tu aies retenu une partie du prix du champ? S’il n’eût pas été vendu, ne te restait-il pas? Et, après qu’il a été vendu, le prix n’était-il pas à ta disposition? Comment as-tu pu mettre en ton coeur un pareil dessein? Ce n’est pas à des hommes que tu as menti, mais à Dieu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1 CORINTHIENS 3:16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Ne savez-vous pas que vous êtes le temple de Dieu, et que l’Esprit de Dieu habite en vous?</a:t>
            </a:r>
            <a:endParaRPr kumimoji="0" lang="en-CA" sz="4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744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79FB7-378D-1FA3-173E-6B3FAE672BF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CC9FB1A-5DDA-9DD2-FA2D-4E1367B0A000}"/>
              </a:ext>
            </a:extLst>
          </p:cNvPr>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999" r="-1700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915CF3B0-AC33-4106-4112-12B93D3CD63A}"/>
              </a:ext>
            </a:extLst>
          </p:cNvPr>
          <p:cNvGrpSpPr/>
          <p:nvPr/>
        </p:nvGrpSpPr>
        <p:grpSpPr>
          <a:xfrm>
            <a:off x="0" y="0"/>
            <a:ext cx="18288000" cy="2072412"/>
            <a:chOff x="0" y="0"/>
            <a:chExt cx="24384000" cy="2763216"/>
          </a:xfrm>
        </p:grpSpPr>
        <p:pic>
          <p:nvPicPr>
            <p:cNvPr id="4" name="Picture 4">
              <a:extLst>
                <a:ext uri="{FF2B5EF4-FFF2-40B4-BE49-F238E27FC236}">
                  <a16:creationId xmlns:a16="http://schemas.microsoft.com/office/drawing/2014/main" id="{2A54CC85-B867-12E7-3A03-5856EB746FAA}"/>
                </a:ext>
              </a:extLst>
            </p:cNvPr>
            <p:cNvPicPr>
              <a:picLocks noChangeAspect="1"/>
            </p:cNvPicPr>
            <p:nvPr/>
          </p:nvPicPr>
          <p:blipFill>
            <a:blip r:embed="rId3"/>
            <a:srcRect t="41495" b="41495"/>
            <a:stretch>
              <a:fillRect/>
            </a:stretch>
          </p:blipFill>
          <p:spPr>
            <a:xfrm>
              <a:off x="0" y="0"/>
              <a:ext cx="24384000" cy="2763216"/>
            </a:xfrm>
            <a:prstGeom prst="rect">
              <a:avLst/>
            </a:prstGeom>
          </p:spPr>
        </p:pic>
      </p:grpSp>
      <p:sp>
        <p:nvSpPr>
          <p:cNvPr id="5" name="TextBox 4">
            <a:extLst>
              <a:ext uri="{FF2B5EF4-FFF2-40B4-BE49-F238E27FC236}">
                <a16:creationId xmlns:a16="http://schemas.microsoft.com/office/drawing/2014/main" id="{0649A244-359D-9E8D-EC81-CEA055C24238}"/>
              </a:ext>
            </a:extLst>
          </p:cNvPr>
          <p:cNvSpPr txBox="1"/>
          <p:nvPr/>
        </p:nvSpPr>
        <p:spPr>
          <a:xfrm>
            <a:off x="-2" y="2400300"/>
            <a:ext cx="1828800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6000" b="0" i="0" u="none" strike="noStrike" kern="1200" cap="none" spc="0" normalizeH="0" baseline="0" noProof="0" dirty="0">
                <a:ln>
                  <a:noFill/>
                </a:ln>
                <a:solidFill>
                  <a:prstClr val="black"/>
                </a:solidFill>
                <a:effectLst/>
                <a:uLnTx/>
                <a:uFillTx/>
                <a:latin typeface="Calibri"/>
                <a:ea typeface="+mn-ea"/>
                <a:cs typeface="+mn-cs"/>
              </a:rPr>
              <a:t>LE SAINT-ESPRIT EST DIEU</a:t>
            </a:r>
            <a:endParaRPr kumimoji="0" lang="en-CA" sz="6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62CB6A61-6713-0D9D-C8E9-44CC5504F0F2}"/>
              </a:ext>
            </a:extLst>
          </p:cNvPr>
          <p:cNvSpPr txBox="1"/>
          <p:nvPr/>
        </p:nvSpPr>
        <p:spPr>
          <a:xfrm>
            <a:off x="381000" y="3695700"/>
            <a:ext cx="1790700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 Le Saint-Esprit est une personne divine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 Il habite dans les croyants</a:t>
            </a:r>
            <a:endParaRPr kumimoji="0" lang="en-CA" sz="4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1270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4581B-C8C1-3608-36A8-5411AE36238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70DD234-658E-8373-7F3B-F5B7F005FA39}"/>
              </a:ext>
            </a:extLst>
          </p:cNvPr>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999" r="-1700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D60F21D2-A201-732C-6832-95178EEB346F}"/>
              </a:ext>
            </a:extLst>
          </p:cNvPr>
          <p:cNvGrpSpPr/>
          <p:nvPr/>
        </p:nvGrpSpPr>
        <p:grpSpPr>
          <a:xfrm>
            <a:off x="0" y="0"/>
            <a:ext cx="18288000" cy="2072412"/>
            <a:chOff x="0" y="0"/>
            <a:chExt cx="24384000" cy="2763216"/>
          </a:xfrm>
        </p:grpSpPr>
        <p:pic>
          <p:nvPicPr>
            <p:cNvPr id="4" name="Picture 4">
              <a:extLst>
                <a:ext uri="{FF2B5EF4-FFF2-40B4-BE49-F238E27FC236}">
                  <a16:creationId xmlns:a16="http://schemas.microsoft.com/office/drawing/2014/main" id="{FE079899-751F-3C93-F1DF-64199F401CB2}"/>
                </a:ext>
              </a:extLst>
            </p:cNvPr>
            <p:cNvPicPr>
              <a:picLocks noChangeAspect="1"/>
            </p:cNvPicPr>
            <p:nvPr/>
          </p:nvPicPr>
          <p:blipFill>
            <a:blip r:embed="rId3"/>
            <a:srcRect t="41495" b="41495"/>
            <a:stretch>
              <a:fillRect/>
            </a:stretch>
          </p:blipFill>
          <p:spPr>
            <a:xfrm>
              <a:off x="0" y="0"/>
              <a:ext cx="24384000" cy="2763216"/>
            </a:xfrm>
            <a:prstGeom prst="rect">
              <a:avLst/>
            </a:prstGeom>
          </p:spPr>
        </p:pic>
      </p:grpSp>
      <p:sp>
        <p:nvSpPr>
          <p:cNvPr id="5" name="TextBox 4">
            <a:extLst>
              <a:ext uri="{FF2B5EF4-FFF2-40B4-BE49-F238E27FC236}">
                <a16:creationId xmlns:a16="http://schemas.microsoft.com/office/drawing/2014/main" id="{BCE09C39-89BD-F8F5-F85B-A32183C000E9}"/>
              </a:ext>
            </a:extLst>
          </p:cNvPr>
          <p:cNvSpPr txBox="1"/>
          <p:nvPr/>
        </p:nvSpPr>
        <p:spPr>
          <a:xfrm>
            <a:off x="-2" y="2400300"/>
            <a:ext cx="1828800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6000" b="0" i="0" u="none" strike="noStrike" kern="1200" cap="none" spc="0" normalizeH="0" baseline="0" noProof="0" dirty="0">
                <a:ln>
                  <a:noFill/>
                </a:ln>
                <a:solidFill>
                  <a:prstClr val="black"/>
                </a:solidFill>
                <a:effectLst/>
                <a:uLnTx/>
                <a:uFillTx/>
                <a:latin typeface="Calibri"/>
                <a:ea typeface="+mn-ea"/>
                <a:cs typeface="+mn-cs"/>
              </a:rPr>
              <a:t>LES TROIS PERSONNES AGISSENT ENSEMBLE</a:t>
            </a:r>
            <a:endParaRPr kumimoji="0" lang="en-CA" sz="6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DD684C8D-C515-344C-7B7B-4C6727D9C313}"/>
              </a:ext>
            </a:extLst>
          </p:cNvPr>
          <p:cNvSpPr txBox="1"/>
          <p:nvPr/>
        </p:nvSpPr>
        <p:spPr>
          <a:xfrm>
            <a:off x="381000" y="3695700"/>
            <a:ext cx="17907000"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MATTHIEU 3:16-17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Dès que Jésus eut été baptisé, il sortit de l’eau. Et voici, les cieux s’ouvrirent, et il vit l’Esprit de Dieu descendre comme une colombe et venir sur lui. Et voici, une voix fit entendre des cieux ces paroles: Celui-ci est mon Fils bien-aimé, en qui j’ai mis toute mon affection.</a:t>
            </a:r>
            <a:endParaRPr kumimoji="0" lang="en-CA" sz="4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9060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9664B-6DAA-224C-931B-0325E3AB8FC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445BB48-1F13-9F75-B26A-98B7431679FC}"/>
              </a:ext>
            </a:extLst>
          </p:cNvPr>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999" r="-1700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1A764068-D4B3-C001-E2F4-3C3B43E9065C}"/>
              </a:ext>
            </a:extLst>
          </p:cNvPr>
          <p:cNvGrpSpPr/>
          <p:nvPr/>
        </p:nvGrpSpPr>
        <p:grpSpPr>
          <a:xfrm>
            <a:off x="0" y="0"/>
            <a:ext cx="18288000" cy="2072412"/>
            <a:chOff x="0" y="0"/>
            <a:chExt cx="24384000" cy="2763216"/>
          </a:xfrm>
        </p:grpSpPr>
        <p:pic>
          <p:nvPicPr>
            <p:cNvPr id="4" name="Picture 4">
              <a:extLst>
                <a:ext uri="{FF2B5EF4-FFF2-40B4-BE49-F238E27FC236}">
                  <a16:creationId xmlns:a16="http://schemas.microsoft.com/office/drawing/2014/main" id="{430DFD21-869B-55C5-9F69-1F29CFD4C9B1}"/>
                </a:ext>
              </a:extLst>
            </p:cNvPr>
            <p:cNvPicPr>
              <a:picLocks noChangeAspect="1"/>
            </p:cNvPicPr>
            <p:nvPr/>
          </p:nvPicPr>
          <p:blipFill>
            <a:blip r:embed="rId3"/>
            <a:srcRect t="41495" b="41495"/>
            <a:stretch>
              <a:fillRect/>
            </a:stretch>
          </p:blipFill>
          <p:spPr>
            <a:xfrm>
              <a:off x="0" y="0"/>
              <a:ext cx="24384000" cy="2763216"/>
            </a:xfrm>
            <a:prstGeom prst="rect">
              <a:avLst/>
            </a:prstGeom>
          </p:spPr>
        </p:pic>
      </p:grpSp>
      <p:sp>
        <p:nvSpPr>
          <p:cNvPr id="5" name="TextBox 4">
            <a:extLst>
              <a:ext uri="{FF2B5EF4-FFF2-40B4-BE49-F238E27FC236}">
                <a16:creationId xmlns:a16="http://schemas.microsoft.com/office/drawing/2014/main" id="{2D5D9D8A-7F10-885D-D6BC-C302CE115823}"/>
              </a:ext>
            </a:extLst>
          </p:cNvPr>
          <p:cNvSpPr txBox="1"/>
          <p:nvPr/>
        </p:nvSpPr>
        <p:spPr>
          <a:xfrm>
            <a:off x="-2" y="2400300"/>
            <a:ext cx="1828800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6000" dirty="0">
                <a:solidFill>
                  <a:prstClr val="black"/>
                </a:solidFill>
                <a:latin typeface="Calibri"/>
              </a:rPr>
              <a:t>LES TROIS PERSONNES AGISSENT ENSEMBLE</a:t>
            </a:r>
            <a:endParaRPr kumimoji="0" lang="en-CA" sz="6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3E99FF7D-6301-7E16-E2B3-42C025D7FF9D}"/>
              </a:ext>
            </a:extLst>
          </p:cNvPr>
          <p:cNvSpPr txBox="1"/>
          <p:nvPr/>
        </p:nvSpPr>
        <p:spPr>
          <a:xfrm>
            <a:off x="381001" y="3543300"/>
            <a:ext cx="17907000"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 Le Père parle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 Le Fils est baptisé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 L’Esprit descend</a:t>
            </a:r>
            <a:endParaRPr kumimoji="0" lang="en-CA" sz="4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1041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23F63-C607-E2B0-6DEE-FE2575181F6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0BEC4B7-1684-0539-8EE5-A643619439D0}"/>
              </a:ext>
            </a:extLst>
          </p:cNvPr>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999" r="-1700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EBC3F644-12FE-EC3B-73D2-A4AE1DC2E2A0}"/>
              </a:ext>
            </a:extLst>
          </p:cNvPr>
          <p:cNvGrpSpPr/>
          <p:nvPr/>
        </p:nvGrpSpPr>
        <p:grpSpPr>
          <a:xfrm>
            <a:off x="0" y="0"/>
            <a:ext cx="18288000" cy="2072412"/>
            <a:chOff x="0" y="0"/>
            <a:chExt cx="24384000" cy="2763216"/>
          </a:xfrm>
        </p:grpSpPr>
        <p:pic>
          <p:nvPicPr>
            <p:cNvPr id="4" name="Picture 4">
              <a:extLst>
                <a:ext uri="{FF2B5EF4-FFF2-40B4-BE49-F238E27FC236}">
                  <a16:creationId xmlns:a16="http://schemas.microsoft.com/office/drawing/2014/main" id="{0542889A-636F-54E7-DB35-F0EE1081E2AE}"/>
                </a:ext>
              </a:extLst>
            </p:cNvPr>
            <p:cNvPicPr>
              <a:picLocks noChangeAspect="1"/>
            </p:cNvPicPr>
            <p:nvPr/>
          </p:nvPicPr>
          <p:blipFill>
            <a:blip r:embed="rId3"/>
            <a:srcRect t="41495" b="41495"/>
            <a:stretch>
              <a:fillRect/>
            </a:stretch>
          </p:blipFill>
          <p:spPr>
            <a:xfrm>
              <a:off x="0" y="0"/>
              <a:ext cx="24384000" cy="2763216"/>
            </a:xfrm>
            <a:prstGeom prst="rect">
              <a:avLst/>
            </a:prstGeom>
          </p:spPr>
        </p:pic>
      </p:grpSp>
      <p:sp>
        <p:nvSpPr>
          <p:cNvPr id="5" name="TextBox 4">
            <a:extLst>
              <a:ext uri="{FF2B5EF4-FFF2-40B4-BE49-F238E27FC236}">
                <a16:creationId xmlns:a16="http://schemas.microsoft.com/office/drawing/2014/main" id="{5FF3C92A-A6E9-711B-2F0F-284E4EECD142}"/>
              </a:ext>
            </a:extLst>
          </p:cNvPr>
          <p:cNvSpPr txBox="1"/>
          <p:nvPr/>
        </p:nvSpPr>
        <p:spPr>
          <a:xfrm>
            <a:off x="-2" y="2400300"/>
            <a:ext cx="1828800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6000" b="0" i="0" u="none" strike="noStrike" kern="1200" cap="none" spc="0" normalizeH="0" baseline="0" noProof="0" dirty="0">
                <a:ln>
                  <a:noFill/>
                </a:ln>
                <a:solidFill>
                  <a:prstClr val="black"/>
                </a:solidFill>
                <a:effectLst/>
                <a:uLnTx/>
                <a:uFillTx/>
                <a:latin typeface="Calibri"/>
                <a:ea typeface="+mn-ea"/>
                <a:cs typeface="+mn-cs"/>
              </a:rPr>
              <a:t>UNITÉ DANS LA DIVERSITÉ</a:t>
            </a:r>
            <a:endParaRPr kumimoji="0" lang="en-CA" sz="6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A7666DE3-5B78-01E7-3546-F51654362346}"/>
              </a:ext>
            </a:extLst>
          </p:cNvPr>
          <p:cNvSpPr txBox="1"/>
          <p:nvPr/>
        </p:nvSpPr>
        <p:spPr>
          <a:xfrm>
            <a:off x="381000" y="3695700"/>
            <a:ext cx="17907000"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JEAN 10:30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Moi et le Père nous sommes un.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4400" b="1" dirty="0">
              <a:solidFill>
                <a:prstClr val="black"/>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2 CORINTHIENS 13:13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Que la grâce du Seigneur Jésus Christ, l’amour de Dieu, et la communication du Saint-Esprit, soient avec vous tous!</a:t>
            </a:r>
            <a:endParaRPr kumimoji="0" lang="en-CA" sz="4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4512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21316-25A8-873D-0080-145FB95F6B2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B768E5C-9040-42FC-AF17-ABFB86B89C97}"/>
              </a:ext>
            </a:extLst>
          </p:cNvPr>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999" r="-1700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9D08B94D-6ADB-D1EF-A9BB-01B562DE26DC}"/>
              </a:ext>
            </a:extLst>
          </p:cNvPr>
          <p:cNvGrpSpPr/>
          <p:nvPr/>
        </p:nvGrpSpPr>
        <p:grpSpPr>
          <a:xfrm>
            <a:off x="0" y="0"/>
            <a:ext cx="18288000" cy="2072412"/>
            <a:chOff x="0" y="0"/>
            <a:chExt cx="24384000" cy="2763216"/>
          </a:xfrm>
        </p:grpSpPr>
        <p:pic>
          <p:nvPicPr>
            <p:cNvPr id="4" name="Picture 4">
              <a:extLst>
                <a:ext uri="{FF2B5EF4-FFF2-40B4-BE49-F238E27FC236}">
                  <a16:creationId xmlns:a16="http://schemas.microsoft.com/office/drawing/2014/main" id="{8EE05A8F-6A8F-10A1-3189-9BC0A465CABD}"/>
                </a:ext>
              </a:extLst>
            </p:cNvPr>
            <p:cNvPicPr>
              <a:picLocks noChangeAspect="1"/>
            </p:cNvPicPr>
            <p:nvPr/>
          </p:nvPicPr>
          <p:blipFill>
            <a:blip r:embed="rId3"/>
            <a:srcRect t="41495" b="41495"/>
            <a:stretch>
              <a:fillRect/>
            </a:stretch>
          </p:blipFill>
          <p:spPr>
            <a:xfrm>
              <a:off x="0" y="0"/>
              <a:ext cx="24384000" cy="2763216"/>
            </a:xfrm>
            <a:prstGeom prst="rect">
              <a:avLst/>
            </a:prstGeom>
          </p:spPr>
        </p:pic>
      </p:grpSp>
      <p:sp>
        <p:nvSpPr>
          <p:cNvPr id="5" name="TextBox 4">
            <a:extLst>
              <a:ext uri="{FF2B5EF4-FFF2-40B4-BE49-F238E27FC236}">
                <a16:creationId xmlns:a16="http://schemas.microsoft.com/office/drawing/2014/main" id="{DBC98E61-6D71-FB6B-6ADB-42ACC8A1DEED}"/>
              </a:ext>
            </a:extLst>
          </p:cNvPr>
          <p:cNvSpPr txBox="1"/>
          <p:nvPr/>
        </p:nvSpPr>
        <p:spPr>
          <a:xfrm>
            <a:off x="-2" y="2400300"/>
            <a:ext cx="1828800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6000" b="0" i="0" u="none" strike="noStrike" kern="1200" cap="none" spc="0" normalizeH="0" baseline="0" noProof="0" dirty="0">
                <a:ln>
                  <a:noFill/>
                </a:ln>
                <a:solidFill>
                  <a:prstClr val="black"/>
                </a:solidFill>
                <a:effectLst/>
                <a:uLnTx/>
                <a:uFillTx/>
                <a:latin typeface="Calibri"/>
                <a:ea typeface="+mn-ea"/>
                <a:cs typeface="+mn-cs"/>
              </a:rPr>
              <a:t>UNITÉ DANS LA DIVERSITÉ</a:t>
            </a:r>
            <a:endParaRPr kumimoji="0" lang="en-CA" sz="6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C53C7079-62FD-D02F-6FA7-AAF56220AB6F}"/>
              </a:ext>
            </a:extLst>
          </p:cNvPr>
          <p:cNvSpPr txBox="1"/>
          <p:nvPr/>
        </p:nvSpPr>
        <p:spPr>
          <a:xfrm>
            <a:off x="381001" y="3543300"/>
            <a:ext cx="1790700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 Un seul Dieu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 Trois personnes distinctes et unies</a:t>
            </a:r>
            <a:endParaRPr kumimoji="0" lang="en-CA" sz="4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77778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4F3FA-B8E5-568A-76B2-B7261232F9E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90E490F-F950-3905-6AE3-21565F69A745}"/>
              </a:ext>
            </a:extLst>
          </p:cNvPr>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999" r="-1700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BA8C65EA-A465-F221-58D1-1AC7B9A0F1C2}"/>
              </a:ext>
            </a:extLst>
          </p:cNvPr>
          <p:cNvGrpSpPr/>
          <p:nvPr/>
        </p:nvGrpSpPr>
        <p:grpSpPr>
          <a:xfrm>
            <a:off x="0" y="0"/>
            <a:ext cx="18288000" cy="2072412"/>
            <a:chOff x="0" y="0"/>
            <a:chExt cx="24384000" cy="2763216"/>
          </a:xfrm>
        </p:grpSpPr>
        <p:pic>
          <p:nvPicPr>
            <p:cNvPr id="4" name="Picture 4">
              <a:extLst>
                <a:ext uri="{FF2B5EF4-FFF2-40B4-BE49-F238E27FC236}">
                  <a16:creationId xmlns:a16="http://schemas.microsoft.com/office/drawing/2014/main" id="{3E14A3CD-AD3B-B13E-BFEF-0BEBC992D186}"/>
                </a:ext>
              </a:extLst>
            </p:cNvPr>
            <p:cNvPicPr>
              <a:picLocks noChangeAspect="1"/>
            </p:cNvPicPr>
            <p:nvPr/>
          </p:nvPicPr>
          <p:blipFill>
            <a:blip r:embed="rId3"/>
            <a:srcRect t="41495" b="41495"/>
            <a:stretch>
              <a:fillRect/>
            </a:stretch>
          </p:blipFill>
          <p:spPr>
            <a:xfrm>
              <a:off x="0" y="0"/>
              <a:ext cx="24384000" cy="2763216"/>
            </a:xfrm>
            <a:prstGeom prst="rect">
              <a:avLst/>
            </a:prstGeom>
          </p:spPr>
        </p:pic>
      </p:grpSp>
      <p:sp>
        <p:nvSpPr>
          <p:cNvPr id="5" name="TextBox 4">
            <a:extLst>
              <a:ext uri="{FF2B5EF4-FFF2-40B4-BE49-F238E27FC236}">
                <a16:creationId xmlns:a16="http://schemas.microsoft.com/office/drawing/2014/main" id="{9F6CFA63-2B07-2A85-D2FC-EB13F76BAAE3}"/>
              </a:ext>
            </a:extLst>
          </p:cNvPr>
          <p:cNvSpPr txBox="1"/>
          <p:nvPr/>
        </p:nvSpPr>
        <p:spPr>
          <a:xfrm>
            <a:off x="-2" y="2400300"/>
            <a:ext cx="1828800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6000" b="0" i="0" u="none" strike="noStrike" kern="1200" cap="none" spc="0" normalizeH="0" baseline="0" noProof="0" dirty="0">
                <a:ln>
                  <a:noFill/>
                </a:ln>
                <a:solidFill>
                  <a:prstClr val="black"/>
                </a:solidFill>
                <a:effectLst/>
                <a:uLnTx/>
                <a:uFillTx/>
                <a:latin typeface="Calibri"/>
                <a:ea typeface="+mn-ea"/>
                <a:cs typeface="+mn-cs"/>
              </a:rPr>
              <a:t>LA TRINITÉ DANS LE SALUT</a:t>
            </a:r>
            <a:endParaRPr kumimoji="0" lang="en-CA" sz="6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5AEF46FC-C566-228E-9EBD-6E24BC1908EB}"/>
              </a:ext>
            </a:extLst>
          </p:cNvPr>
          <p:cNvSpPr txBox="1"/>
          <p:nvPr/>
        </p:nvSpPr>
        <p:spPr>
          <a:xfrm>
            <a:off x="381000" y="3695700"/>
            <a:ext cx="17907000"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ÉPHÉSIENS 1-3:14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Béni soit Dieu, le Père de notre Seigneur Jésus Christ, qui nous a bénis de toute sortes de bénédictions spirituelles dans les lieux célestes en Christ! En lui Dieu nous a élus avant la fondation du monde, pour que nous soyons saints et irrépréhensibles devant lui, nous ayant prédestinés dans son amour à être ses enfants d’adoption par Jésus Christ, selon le bon plaisir de sa volonté,</a:t>
            </a:r>
          </a:p>
        </p:txBody>
      </p:sp>
    </p:spTree>
    <p:extLst>
      <p:ext uri="{BB962C8B-B14F-4D97-AF65-F5344CB8AC3E}">
        <p14:creationId xmlns:p14="http://schemas.microsoft.com/office/powerpoint/2010/main" val="3284116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43266-4EED-AEA8-82F4-8210C9A7713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7B24FEC-0156-FAAB-5071-DA21CC89D211}"/>
              </a:ext>
            </a:extLst>
          </p:cNvPr>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999" r="-1700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D147020F-F885-6943-E782-410DCC3F0B8D}"/>
              </a:ext>
            </a:extLst>
          </p:cNvPr>
          <p:cNvGrpSpPr/>
          <p:nvPr/>
        </p:nvGrpSpPr>
        <p:grpSpPr>
          <a:xfrm>
            <a:off x="0" y="0"/>
            <a:ext cx="18288000" cy="2072412"/>
            <a:chOff x="0" y="0"/>
            <a:chExt cx="24384000" cy="2763216"/>
          </a:xfrm>
        </p:grpSpPr>
        <p:pic>
          <p:nvPicPr>
            <p:cNvPr id="4" name="Picture 4">
              <a:extLst>
                <a:ext uri="{FF2B5EF4-FFF2-40B4-BE49-F238E27FC236}">
                  <a16:creationId xmlns:a16="http://schemas.microsoft.com/office/drawing/2014/main" id="{CB5CF375-7E9A-1439-258D-221D9F7C5386}"/>
                </a:ext>
              </a:extLst>
            </p:cNvPr>
            <p:cNvPicPr>
              <a:picLocks noChangeAspect="1"/>
            </p:cNvPicPr>
            <p:nvPr/>
          </p:nvPicPr>
          <p:blipFill>
            <a:blip r:embed="rId3"/>
            <a:srcRect t="41495" b="41495"/>
            <a:stretch>
              <a:fillRect/>
            </a:stretch>
          </p:blipFill>
          <p:spPr>
            <a:xfrm>
              <a:off x="0" y="0"/>
              <a:ext cx="24384000" cy="2763216"/>
            </a:xfrm>
            <a:prstGeom prst="rect">
              <a:avLst/>
            </a:prstGeom>
          </p:spPr>
        </p:pic>
      </p:grpSp>
      <p:sp>
        <p:nvSpPr>
          <p:cNvPr id="5" name="TextBox 4">
            <a:extLst>
              <a:ext uri="{FF2B5EF4-FFF2-40B4-BE49-F238E27FC236}">
                <a16:creationId xmlns:a16="http://schemas.microsoft.com/office/drawing/2014/main" id="{6C514669-E2EF-FBEF-7B0A-27D018F90590}"/>
              </a:ext>
            </a:extLst>
          </p:cNvPr>
          <p:cNvSpPr txBox="1"/>
          <p:nvPr/>
        </p:nvSpPr>
        <p:spPr>
          <a:xfrm>
            <a:off x="-2" y="2400300"/>
            <a:ext cx="1828800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6000" b="0" i="0" u="none" strike="noStrike" kern="1200" cap="none" spc="0" normalizeH="0" baseline="0" noProof="0" dirty="0">
                <a:ln>
                  <a:noFill/>
                </a:ln>
                <a:solidFill>
                  <a:prstClr val="black"/>
                </a:solidFill>
                <a:effectLst/>
                <a:uLnTx/>
                <a:uFillTx/>
                <a:latin typeface="Calibri"/>
                <a:ea typeface="+mn-ea"/>
                <a:cs typeface="+mn-cs"/>
              </a:rPr>
              <a:t>LA TRINITÉ DANS LE SALUT</a:t>
            </a:r>
            <a:endParaRPr kumimoji="0" lang="en-CA" sz="6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CE64B183-D790-AA87-9890-46A189CE56F2}"/>
              </a:ext>
            </a:extLst>
          </p:cNvPr>
          <p:cNvSpPr txBox="1"/>
          <p:nvPr/>
        </p:nvSpPr>
        <p:spPr>
          <a:xfrm>
            <a:off x="381000" y="3695700"/>
            <a:ext cx="17907000"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ÉPHÉSIENS 1-3:14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à la louange de la gloire de sa grâce qu’il nous a accordée en son bien-aimé. En lui nous avons la rédemption par son sang, la rémission des péchés, selon la richesse de sa grâce, que Dieu a répandue abondamment sur nous par toute espèce de sagesse et d’intelligence,</a:t>
            </a:r>
          </a:p>
        </p:txBody>
      </p:sp>
    </p:spTree>
    <p:extLst>
      <p:ext uri="{BB962C8B-B14F-4D97-AF65-F5344CB8AC3E}">
        <p14:creationId xmlns:p14="http://schemas.microsoft.com/office/powerpoint/2010/main" val="2700140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999" r="-17000"/>
            </a:stretch>
          </a:blipFill>
        </p:spPr>
        <p:txBody>
          <a:bodyPr/>
          <a:lstStyle/>
          <a:p>
            <a:endParaRPr lang="en-CA"/>
          </a:p>
        </p:txBody>
      </p:sp>
      <p:grpSp>
        <p:nvGrpSpPr>
          <p:cNvPr id="3" name="Group 3"/>
          <p:cNvGrpSpPr>
            <a:grpSpLocks noChangeAspect="1"/>
          </p:cNvGrpSpPr>
          <p:nvPr/>
        </p:nvGrpSpPr>
        <p:grpSpPr>
          <a:xfrm>
            <a:off x="1028700" y="-2971768"/>
            <a:ext cx="16230600" cy="16230535"/>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4976" r="-24976"/>
              </a:stretch>
            </a:blipFill>
          </p:spPr>
          <p:txBody>
            <a:bodyPr/>
            <a:lstStyle/>
            <a:p>
              <a:endParaRPr lang="en-CA"/>
            </a:p>
          </p:txBody>
        </p:sp>
      </p:grpSp>
      <p:grpSp>
        <p:nvGrpSpPr>
          <p:cNvPr id="5" name="Group 5"/>
          <p:cNvGrpSpPr>
            <a:grpSpLocks noChangeAspect="1"/>
          </p:cNvGrpSpPr>
          <p:nvPr/>
        </p:nvGrpSpPr>
        <p:grpSpPr>
          <a:xfrm rot="-10800000">
            <a:off x="3529749" y="-470729"/>
            <a:ext cx="11228502" cy="11228457"/>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4976" r="-24976"/>
              </a:stretch>
            </a:blipFill>
          </p:spPr>
          <p:txBody>
            <a:bodyPr/>
            <a:lstStyle/>
            <a:p>
              <a:endParaRPr lang="en-CA"/>
            </a:p>
          </p:txBody>
        </p:sp>
      </p:grpSp>
      <p:sp>
        <p:nvSpPr>
          <p:cNvPr id="7" name="TextBox 6">
            <a:extLst>
              <a:ext uri="{FF2B5EF4-FFF2-40B4-BE49-F238E27FC236}">
                <a16:creationId xmlns:a16="http://schemas.microsoft.com/office/drawing/2014/main" id="{994659F2-B700-07DD-D4DD-C883B9C9B497}"/>
              </a:ext>
            </a:extLst>
          </p:cNvPr>
          <p:cNvSpPr txBox="1"/>
          <p:nvPr/>
        </p:nvSpPr>
        <p:spPr>
          <a:xfrm>
            <a:off x="-2" y="4367157"/>
            <a:ext cx="18288001" cy="1938992"/>
          </a:xfrm>
          <a:prstGeom prst="rect">
            <a:avLst/>
          </a:prstGeom>
          <a:noFill/>
        </p:spPr>
        <p:txBody>
          <a:bodyPr wrap="square" rtlCol="0">
            <a:spAutoFit/>
          </a:bodyPr>
          <a:lstStyle/>
          <a:p>
            <a:pPr algn="ctr"/>
            <a:r>
              <a:rPr lang="fr-CA" sz="6000" b="1" dirty="0">
                <a:solidFill>
                  <a:schemeClr val="bg1"/>
                </a:solidFill>
              </a:rPr>
              <a:t>CROYANCE FONDAMENTALE NO. 2:</a:t>
            </a:r>
          </a:p>
          <a:p>
            <a:pPr algn="ctr"/>
            <a:r>
              <a:rPr lang="fr-CA" sz="6000" b="1" dirty="0">
                <a:solidFill>
                  <a:schemeClr val="bg1"/>
                </a:solidFill>
              </a:rPr>
              <a:t>LA TRINITÉ</a:t>
            </a:r>
            <a:endParaRPr lang="en-CA" sz="6000" b="1"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32211-FF3B-32D4-A752-8E22DC3D8C8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5987989-3D11-E2C3-50A7-BC876B833768}"/>
              </a:ext>
            </a:extLst>
          </p:cNvPr>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999" r="-1700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D6056539-C9A1-3CDB-2325-B81E50C58F80}"/>
              </a:ext>
            </a:extLst>
          </p:cNvPr>
          <p:cNvGrpSpPr/>
          <p:nvPr/>
        </p:nvGrpSpPr>
        <p:grpSpPr>
          <a:xfrm>
            <a:off x="0" y="0"/>
            <a:ext cx="18288000" cy="2072412"/>
            <a:chOff x="0" y="0"/>
            <a:chExt cx="24384000" cy="2763216"/>
          </a:xfrm>
        </p:grpSpPr>
        <p:pic>
          <p:nvPicPr>
            <p:cNvPr id="4" name="Picture 4">
              <a:extLst>
                <a:ext uri="{FF2B5EF4-FFF2-40B4-BE49-F238E27FC236}">
                  <a16:creationId xmlns:a16="http://schemas.microsoft.com/office/drawing/2014/main" id="{17BFEADD-C93D-8C78-43E3-1B288C52DF07}"/>
                </a:ext>
              </a:extLst>
            </p:cNvPr>
            <p:cNvPicPr>
              <a:picLocks noChangeAspect="1"/>
            </p:cNvPicPr>
            <p:nvPr/>
          </p:nvPicPr>
          <p:blipFill>
            <a:blip r:embed="rId3"/>
            <a:srcRect t="41495" b="41495"/>
            <a:stretch>
              <a:fillRect/>
            </a:stretch>
          </p:blipFill>
          <p:spPr>
            <a:xfrm>
              <a:off x="0" y="0"/>
              <a:ext cx="24384000" cy="2763216"/>
            </a:xfrm>
            <a:prstGeom prst="rect">
              <a:avLst/>
            </a:prstGeom>
          </p:spPr>
        </p:pic>
      </p:grpSp>
      <p:sp>
        <p:nvSpPr>
          <p:cNvPr id="5" name="TextBox 4">
            <a:extLst>
              <a:ext uri="{FF2B5EF4-FFF2-40B4-BE49-F238E27FC236}">
                <a16:creationId xmlns:a16="http://schemas.microsoft.com/office/drawing/2014/main" id="{75969315-4C40-0B60-F65E-E3D0E3E34ED7}"/>
              </a:ext>
            </a:extLst>
          </p:cNvPr>
          <p:cNvSpPr txBox="1"/>
          <p:nvPr/>
        </p:nvSpPr>
        <p:spPr>
          <a:xfrm>
            <a:off x="-2" y="2400300"/>
            <a:ext cx="1828800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6000" b="0" i="0" u="none" strike="noStrike" kern="1200" cap="none" spc="0" normalizeH="0" baseline="0" noProof="0" dirty="0">
                <a:ln>
                  <a:noFill/>
                </a:ln>
                <a:solidFill>
                  <a:prstClr val="black"/>
                </a:solidFill>
                <a:effectLst/>
                <a:uLnTx/>
                <a:uFillTx/>
                <a:latin typeface="Calibri"/>
                <a:ea typeface="+mn-ea"/>
                <a:cs typeface="+mn-cs"/>
              </a:rPr>
              <a:t>LA TRINITÉ DANS LE SALUT</a:t>
            </a:r>
            <a:endParaRPr kumimoji="0" lang="en-CA" sz="6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99F28190-20C1-0E1F-ECA1-5FE3E5C68100}"/>
              </a:ext>
            </a:extLst>
          </p:cNvPr>
          <p:cNvSpPr txBox="1"/>
          <p:nvPr/>
        </p:nvSpPr>
        <p:spPr>
          <a:xfrm>
            <a:off x="381000" y="3695700"/>
            <a:ext cx="17907000"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ÉPHÉSIENS 1-3:14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nous faisant connaître le mystère de sa volonté, selon le bienveillant dessein qu’il avait formé en lui-même, pour le mettre à exécution lorsque les temps seraient accomplis, de réunir toutes choses en Christ, celles qui sont dans les cieux et celles qui sont sur la terre. En lui nous sommes aussi devenus héritiers, ayant été prédestinés suivant la résolution de celui qui opère toutes choses d’après le conseil de sa volonté,</a:t>
            </a:r>
          </a:p>
        </p:txBody>
      </p:sp>
    </p:spTree>
    <p:extLst>
      <p:ext uri="{BB962C8B-B14F-4D97-AF65-F5344CB8AC3E}">
        <p14:creationId xmlns:p14="http://schemas.microsoft.com/office/powerpoint/2010/main" val="3870024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6BF42-EEB2-19E5-124C-BB6A126B037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0E53D68-2CAF-C104-DCC8-66AE84B29949}"/>
              </a:ext>
            </a:extLst>
          </p:cNvPr>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999" r="-1700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077BC2E9-96B3-6AB9-1F2E-8B0CA77D8924}"/>
              </a:ext>
            </a:extLst>
          </p:cNvPr>
          <p:cNvGrpSpPr/>
          <p:nvPr/>
        </p:nvGrpSpPr>
        <p:grpSpPr>
          <a:xfrm>
            <a:off x="0" y="0"/>
            <a:ext cx="18288000" cy="2072412"/>
            <a:chOff x="0" y="0"/>
            <a:chExt cx="24384000" cy="2763216"/>
          </a:xfrm>
        </p:grpSpPr>
        <p:pic>
          <p:nvPicPr>
            <p:cNvPr id="4" name="Picture 4">
              <a:extLst>
                <a:ext uri="{FF2B5EF4-FFF2-40B4-BE49-F238E27FC236}">
                  <a16:creationId xmlns:a16="http://schemas.microsoft.com/office/drawing/2014/main" id="{217B78D4-AF1A-A50E-C449-43DE7C3E583A}"/>
                </a:ext>
              </a:extLst>
            </p:cNvPr>
            <p:cNvPicPr>
              <a:picLocks noChangeAspect="1"/>
            </p:cNvPicPr>
            <p:nvPr/>
          </p:nvPicPr>
          <p:blipFill>
            <a:blip r:embed="rId3"/>
            <a:srcRect t="41495" b="41495"/>
            <a:stretch>
              <a:fillRect/>
            </a:stretch>
          </p:blipFill>
          <p:spPr>
            <a:xfrm>
              <a:off x="0" y="0"/>
              <a:ext cx="24384000" cy="2763216"/>
            </a:xfrm>
            <a:prstGeom prst="rect">
              <a:avLst/>
            </a:prstGeom>
          </p:spPr>
        </p:pic>
      </p:grpSp>
      <p:sp>
        <p:nvSpPr>
          <p:cNvPr id="5" name="TextBox 4">
            <a:extLst>
              <a:ext uri="{FF2B5EF4-FFF2-40B4-BE49-F238E27FC236}">
                <a16:creationId xmlns:a16="http://schemas.microsoft.com/office/drawing/2014/main" id="{09284C72-C47C-8DA1-39BE-0EB573B11450}"/>
              </a:ext>
            </a:extLst>
          </p:cNvPr>
          <p:cNvSpPr txBox="1"/>
          <p:nvPr/>
        </p:nvSpPr>
        <p:spPr>
          <a:xfrm>
            <a:off x="-2" y="2400300"/>
            <a:ext cx="1828800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6000" b="0" i="0" u="none" strike="noStrike" kern="1200" cap="none" spc="0" normalizeH="0" baseline="0" noProof="0" dirty="0">
                <a:ln>
                  <a:noFill/>
                </a:ln>
                <a:solidFill>
                  <a:prstClr val="black"/>
                </a:solidFill>
                <a:effectLst/>
                <a:uLnTx/>
                <a:uFillTx/>
                <a:latin typeface="Calibri"/>
                <a:ea typeface="+mn-ea"/>
                <a:cs typeface="+mn-cs"/>
              </a:rPr>
              <a:t>LA TRINITÉ DANS LE SALUT</a:t>
            </a:r>
            <a:endParaRPr kumimoji="0" lang="en-CA" sz="6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792DF673-B77A-4217-E0FB-C91634A6AB64}"/>
              </a:ext>
            </a:extLst>
          </p:cNvPr>
          <p:cNvSpPr txBox="1"/>
          <p:nvPr/>
        </p:nvSpPr>
        <p:spPr>
          <a:xfrm>
            <a:off x="381000" y="3695700"/>
            <a:ext cx="17907000"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ÉPHÉSIENS 1-3:14</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4400" b="1" dirty="0">
                <a:solidFill>
                  <a:prstClr val="black"/>
                </a:solidFill>
                <a:latin typeface="Calibri"/>
              </a:rPr>
              <a:t>a</a:t>
            </a:r>
            <a:r>
              <a:rPr kumimoji="0" lang="fr-FR" sz="4400" b="1" i="0" u="none" strike="noStrike" kern="1200" cap="none" spc="0" normalizeH="0" baseline="0" noProof="0" dirty="0">
                <a:ln>
                  <a:noFill/>
                </a:ln>
                <a:solidFill>
                  <a:prstClr val="black"/>
                </a:solidFill>
                <a:effectLst/>
                <a:uLnTx/>
                <a:uFillTx/>
                <a:latin typeface="Calibri"/>
                <a:ea typeface="+mn-ea"/>
                <a:cs typeface="+mn-cs"/>
              </a:rPr>
              <a:t>fin que nous servions à la louange de sa gloire, nous qui d’avance avons espéré en Christ. En lui vous aussi, après avoir entendu la parole de la vérité, l’Évangile de votre salut, en lui vous avez cru et vous avez été scellés du Saint Esprit qui avait été promis, lequel est un gage de notre héritage, pour la rédemption de ceux que Dieu s’est acquis, à la louange de sa gloire.</a:t>
            </a:r>
          </a:p>
        </p:txBody>
      </p:sp>
    </p:spTree>
    <p:extLst>
      <p:ext uri="{BB962C8B-B14F-4D97-AF65-F5344CB8AC3E}">
        <p14:creationId xmlns:p14="http://schemas.microsoft.com/office/powerpoint/2010/main" val="962134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2D041-57C6-0996-D2C6-6359A19D002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70D1BE8-A07C-863A-4F7E-BC0FEC221A3A}"/>
              </a:ext>
            </a:extLst>
          </p:cNvPr>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999" r="-1700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DA6C5717-E5AB-D6BD-B335-FB30B79568EB}"/>
              </a:ext>
            </a:extLst>
          </p:cNvPr>
          <p:cNvGrpSpPr/>
          <p:nvPr/>
        </p:nvGrpSpPr>
        <p:grpSpPr>
          <a:xfrm>
            <a:off x="0" y="0"/>
            <a:ext cx="18288000" cy="2072412"/>
            <a:chOff x="0" y="0"/>
            <a:chExt cx="24384000" cy="2763216"/>
          </a:xfrm>
        </p:grpSpPr>
        <p:pic>
          <p:nvPicPr>
            <p:cNvPr id="4" name="Picture 4">
              <a:extLst>
                <a:ext uri="{FF2B5EF4-FFF2-40B4-BE49-F238E27FC236}">
                  <a16:creationId xmlns:a16="http://schemas.microsoft.com/office/drawing/2014/main" id="{29CE0F3A-7F12-B9A6-2E19-8857BEDFDAD5}"/>
                </a:ext>
              </a:extLst>
            </p:cNvPr>
            <p:cNvPicPr>
              <a:picLocks noChangeAspect="1"/>
            </p:cNvPicPr>
            <p:nvPr/>
          </p:nvPicPr>
          <p:blipFill>
            <a:blip r:embed="rId3"/>
            <a:srcRect t="41495" b="41495"/>
            <a:stretch>
              <a:fillRect/>
            </a:stretch>
          </p:blipFill>
          <p:spPr>
            <a:xfrm>
              <a:off x="0" y="0"/>
              <a:ext cx="24384000" cy="2763216"/>
            </a:xfrm>
            <a:prstGeom prst="rect">
              <a:avLst/>
            </a:prstGeom>
          </p:spPr>
        </p:pic>
      </p:grpSp>
      <p:sp>
        <p:nvSpPr>
          <p:cNvPr id="5" name="TextBox 4">
            <a:extLst>
              <a:ext uri="{FF2B5EF4-FFF2-40B4-BE49-F238E27FC236}">
                <a16:creationId xmlns:a16="http://schemas.microsoft.com/office/drawing/2014/main" id="{BD563E19-9C7A-E0E3-0C49-EA044FF681AF}"/>
              </a:ext>
            </a:extLst>
          </p:cNvPr>
          <p:cNvSpPr txBox="1"/>
          <p:nvPr/>
        </p:nvSpPr>
        <p:spPr>
          <a:xfrm>
            <a:off x="-2" y="2400300"/>
            <a:ext cx="1828800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6000" b="0" i="0" u="none" strike="noStrike" kern="1200" cap="none" spc="0" normalizeH="0" baseline="0" noProof="0" dirty="0">
                <a:ln>
                  <a:noFill/>
                </a:ln>
                <a:solidFill>
                  <a:prstClr val="black"/>
                </a:solidFill>
                <a:effectLst/>
                <a:uLnTx/>
                <a:uFillTx/>
                <a:latin typeface="Calibri"/>
                <a:ea typeface="+mn-ea"/>
                <a:cs typeface="+mn-cs"/>
              </a:rPr>
              <a:t>LA TRINITÉ DANS LE SALUT</a:t>
            </a:r>
            <a:endParaRPr kumimoji="0" lang="en-CA" sz="6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77E7C4B6-2701-7955-7D6D-316DBA8A3475}"/>
              </a:ext>
            </a:extLst>
          </p:cNvPr>
          <p:cNvSpPr txBox="1"/>
          <p:nvPr/>
        </p:nvSpPr>
        <p:spPr>
          <a:xfrm>
            <a:off x="381001" y="3543300"/>
            <a:ext cx="17907000" cy="2123658"/>
          </a:xfrm>
          <a:prstGeom prst="rect">
            <a:avLst/>
          </a:prstGeom>
          <a:noFill/>
        </p:spPr>
        <p:txBody>
          <a:bodyPr wrap="square" rtlCol="0">
            <a:spAutoFit/>
          </a:bodyPr>
          <a:lstStyle/>
          <a:p>
            <a:pPr>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 Le Père planifie le salut</a:t>
            </a:r>
            <a:endParaRPr lang="fr-FR" sz="4400" b="1" dirty="0">
              <a:solidFill>
                <a:prstClr val="black"/>
              </a:solidFill>
            </a:endParaRPr>
          </a:p>
          <a:p>
            <a:pPr>
              <a:defRPr/>
            </a:pPr>
            <a:r>
              <a:rPr lang="fr-FR" sz="4400" b="1" dirty="0">
                <a:solidFill>
                  <a:prstClr val="black"/>
                </a:solidFill>
              </a:rPr>
              <a:t>➡️ Le Fils l’accomplit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 Le Saint-Esprit l’applique</a:t>
            </a:r>
            <a:endParaRPr kumimoji="0" lang="en-CA" sz="4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4997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11E1C"/>
        </a:solidFill>
        <a:effectLst/>
      </p:bgPr>
    </p:bg>
    <p:spTree>
      <p:nvGrpSpPr>
        <p:cNvPr id="1" name=""/>
        <p:cNvGrpSpPr/>
        <p:nvPr/>
      </p:nvGrpSpPr>
      <p:grpSpPr>
        <a:xfrm>
          <a:off x="0" y="0"/>
          <a:ext cx="0" cy="0"/>
          <a:chOff x="0" y="0"/>
          <a:chExt cx="0" cy="0"/>
        </a:xfrm>
      </p:grpSpPr>
      <p:grpSp>
        <p:nvGrpSpPr>
          <p:cNvPr id="2" name="Group 2"/>
          <p:cNvGrpSpPr/>
          <p:nvPr/>
        </p:nvGrpSpPr>
        <p:grpSpPr>
          <a:xfrm>
            <a:off x="1415845" y="1342103"/>
            <a:ext cx="15456310" cy="7621229"/>
            <a:chOff x="0" y="0"/>
            <a:chExt cx="20608413" cy="10161639"/>
          </a:xfrm>
        </p:grpSpPr>
        <p:pic>
          <p:nvPicPr>
            <p:cNvPr id="3" name="Picture 3"/>
            <p:cNvPicPr>
              <a:picLocks noChangeAspect="1"/>
            </p:cNvPicPr>
            <p:nvPr/>
          </p:nvPicPr>
          <p:blipFill>
            <a:blip r:embed="rId2">
              <a:alphaModFix amt="60000"/>
            </a:blip>
            <a:srcRect l="21549" t="15308" b="33086"/>
            <a:stretch>
              <a:fillRect/>
            </a:stretch>
          </p:blipFill>
          <p:spPr>
            <a:xfrm>
              <a:off x="0" y="0"/>
              <a:ext cx="20608413" cy="10161639"/>
            </a:xfrm>
            <a:prstGeom prst="rect">
              <a:avLst/>
            </a:prstGeom>
          </p:spPr>
        </p:pic>
      </p:grpSp>
      <p:sp>
        <p:nvSpPr>
          <p:cNvPr id="4" name="TextBox 4"/>
          <p:cNvSpPr txBox="1"/>
          <p:nvPr/>
        </p:nvSpPr>
        <p:spPr>
          <a:xfrm>
            <a:off x="2846440" y="1342103"/>
            <a:ext cx="14025715" cy="979786"/>
          </a:xfrm>
          <a:prstGeom prst="rect">
            <a:avLst/>
          </a:prstGeom>
        </p:spPr>
        <p:txBody>
          <a:bodyPr wrap="square" lIns="0" tIns="0" rIns="0" bIns="0" rtlCol="0" anchor="t">
            <a:spAutoFit/>
          </a:bodyPr>
          <a:lstStyle/>
          <a:p>
            <a:pPr algn="ctr">
              <a:lnSpc>
                <a:spcPts val="7716"/>
              </a:lnSpc>
            </a:pPr>
            <a:r>
              <a:rPr lang="en-US" sz="6484" b="1" spc="278" dirty="0">
                <a:solidFill>
                  <a:srgbClr val="FFFFFF"/>
                </a:solidFill>
                <a:latin typeface="Gotham Bold"/>
                <a:ea typeface="Gotham Bold"/>
                <a:cs typeface="Gotham Bold"/>
                <a:sym typeface="Gotham Bold"/>
              </a:rPr>
              <a:t>RÉSUMÉ</a:t>
            </a:r>
          </a:p>
        </p:txBody>
      </p:sp>
      <p:sp>
        <p:nvSpPr>
          <p:cNvPr id="5" name="Freeform 5"/>
          <p:cNvSpPr/>
          <p:nvPr/>
        </p:nvSpPr>
        <p:spPr>
          <a:xfrm rot="5400000">
            <a:off x="-4595966" y="4844845"/>
            <a:ext cx="14287500" cy="597310"/>
          </a:xfrm>
          <a:custGeom>
            <a:avLst/>
            <a:gdLst/>
            <a:ahLst/>
            <a:cxnLst/>
            <a:rect l="l" t="t" r="r" b="b"/>
            <a:pathLst>
              <a:path w="14287500" h="597310">
                <a:moveTo>
                  <a:pt x="0" y="0"/>
                </a:moveTo>
                <a:lnTo>
                  <a:pt x="14287500" y="0"/>
                </a:lnTo>
                <a:lnTo>
                  <a:pt x="14287500" y="597310"/>
                </a:lnTo>
                <a:lnTo>
                  <a:pt x="0" y="597310"/>
                </a:lnTo>
                <a:lnTo>
                  <a:pt x="0" y="0"/>
                </a:lnTo>
                <a:close/>
              </a:path>
            </a:pathLst>
          </a:custGeom>
          <a:blipFill>
            <a:blip r:embed="rId3"/>
            <a:stretch>
              <a:fillRect t="-846990" b="-846990"/>
            </a:stretch>
          </a:blipFill>
        </p:spPr>
        <p:txBody>
          <a:bodyPr/>
          <a:lstStyle/>
          <a:p>
            <a:endParaRPr lang="en-CA"/>
          </a:p>
        </p:txBody>
      </p:sp>
      <p:sp>
        <p:nvSpPr>
          <p:cNvPr id="6" name="TextBox 5">
            <a:extLst>
              <a:ext uri="{FF2B5EF4-FFF2-40B4-BE49-F238E27FC236}">
                <a16:creationId xmlns:a16="http://schemas.microsoft.com/office/drawing/2014/main" id="{8A938341-E69D-C6D5-BF0B-99AC2DD580F3}"/>
              </a:ext>
            </a:extLst>
          </p:cNvPr>
          <p:cNvSpPr txBox="1"/>
          <p:nvPr/>
        </p:nvSpPr>
        <p:spPr>
          <a:xfrm>
            <a:off x="2846440" y="3390900"/>
            <a:ext cx="14069960" cy="3785652"/>
          </a:xfrm>
          <a:prstGeom prst="rect">
            <a:avLst/>
          </a:prstGeom>
          <a:noFill/>
        </p:spPr>
        <p:txBody>
          <a:bodyPr wrap="square" rtlCol="0">
            <a:spAutoFit/>
          </a:bodyPr>
          <a:lstStyle/>
          <a:p>
            <a:pPr algn="ctr"/>
            <a:r>
              <a:rPr lang="fr-FR" sz="6000" b="1" dirty="0">
                <a:solidFill>
                  <a:schemeClr val="bg1"/>
                </a:solidFill>
              </a:rPr>
              <a:t>✔ Un seul Dieu</a:t>
            </a:r>
          </a:p>
          <a:p>
            <a:pPr algn="ctr"/>
            <a:r>
              <a:rPr lang="fr-FR" sz="6000" b="1" dirty="0">
                <a:solidFill>
                  <a:schemeClr val="bg1"/>
                </a:solidFill>
              </a:rPr>
              <a:t>✔ Trois personnes divines</a:t>
            </a:r>
          </a:p>
          <a:p>
            <a:pPr algn="ctr"/>
            <a:r>
              <a:rPr lang="fr-FR" sz="6000" b="1" dirty="0">
                <a:solidFill>
                  <a:schemeClr val="bg1"/>
                </a:solidFill>
              </a:rPr>
              <a:t>✔ Coéternelles et égales</a:t>
            </a:r>
          </a:p>
          <a:p>
            <a:pPr algn="ctr"/>
            <a:r>
              <a:rPr lang="fr-FR" sz="6000" b="1" dirty="0">
                <a:solidFill>
                  <a:schemeClr val="bg1"/>
                </a:solidFill>
              </a:rPr>
              <a:t>✔ Unies dans l’amour et le salut</a:t>
            </a:r>
            <a:endParaRPr lang="en-CA" sz="6000" b="1" dirty="0">
              <a:solidFill>
                <a:schemeClr val="bg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999" r="-17000"/>
            </a:stretch>
          </a:blipFill>
        </p:spPr>
        <p:txBody>
          <a:bodyPr/>
          <a:lstStyle/>
          <a:p>
            <a:endParaRPr lang="en-CA"/>
          </a:p>
        </p:txBody>
      </p:sp>
      <p:grpSp>
        <p:nvGrpSpPr>
          <p:cNvPr id="3" name="Group 3"/>
          <p:cNvGrpSpPr/>
          <p:nvPr/>
        </p:nvGrpSpPr>
        <p:grpSpPr>
          <a:xfrm>
            <a:off x="1415845" y="1332885"/>
            <a:ext cx="15456310" cy="7621229"/>
            <a:chOff x="0" y="0"/>
            <a:chExt cx="20608413" cy="10161639"/>
          </a:xfrm>
        </p:grpSpPr>
        <p:pic>
          <p:nvPicPr>
            <p:cNvPr id="4" name="Picture 4"/>
            <p:cNvPicPr>
              <a:picLocks noChangeAspect="1"/>
            </p:cNvPicPr>
            <p:nvPr/>
          </p:nvPicPr>
          <p:blipFill>
            <a:blip r:embed="rId3"/>
            <a:srcRect l="13134" t="23900" r="10922" b="19947"/>
            <a:stretch>
              <a:fillRect/>
            </a:stretch>
          </p:blipFill>
          <p:spPr>
            <a:xfrm>
              <a:off x="0" y="0"/>
              <a:ext cx="20608413" cy="10161639"/>
            </a:xfrm>
            <a:prstGeom prst="rect">
              <a:avLst/>
            </a:prstGeom>
          </p:spPr>
        </p:pic>
      </p:grpSp>
      <p:sp>
        <p:nvSpPr>
          <p:cNvPr id="5" name="TextBox 5"/>
          <p:cNvSpPr txBox="1"/>
          <p:nvPr/>
        </p:nvSpPr>
        <p:spPr>
          <a:xfrm>
            <a:off x="0" y="1419245"/>
            <a:ext cx="18288000" cy="1210381"/>
          </a:xfrm>
          <a:prstGeom prst="rect">
            <a:avLst/>
          </a:prstGeom>
        </p:spPr>
        <p:txBody>
          <a:bodyPr lIns="0" tIns="0" rIns="0" bIns="0" rtlCol="0" anchor="t">
            <a:spAutoFit/>
          </a:bodyPr>
          <a:lstStyle/>
          <a:p>
            <a:pPr algn="ctr">
              <a:lnSpc>
                <a:spcPts val="9586"/>
              </a:lnSpc>
            </a:pPr>
            <a:r>
              <a:rPr lang="en-US" sz="8056" b="1" spc="346">
                <a:solidFill>
                  <a:srgbClr val="FFFFFF"/>
                </a:solidFill>
                <a:latin typeface="Gotham Bold"/>
                <a:ea typeface="Gotham Bold"/>
                <a:cs typeface="Gotham Bold"/>
                <a:sym typeface="Gotham Bold"/>
              </a:rPr>
              <a:t>INVITATION SPIRITURELLE</a:t>
            </a:r>
          </a:p>
        </p:txBody>
      </p:sp>
      <p:sp>
        <p:nvSpPr>
          <p:cNvPr id="6" name="TextBox 5">
            <a:extLst>
              <a:ext uri="{FF2B5EF4-FFF2-40B4-BE49-F238E27FC236}">
                <a16:creationId xmlns:a16="http://schemas.microsoft.com/office/drawing/2014/main" id="{0F5B2167-0E94-E05C-A3BB-D5FC8FDE108D}"/>
              </a:ext>
            </a:extLst>
          </p:cNvPr>
          <p:cNvSpPr txBox="1"/>
          <p:nvPr/>
        </p:nvSpPr>
        <p:spPr>
          <a:xfrm>
            <a:off x="1415844" y="4076700"/>
            <a:ext cx="15424356" cy="769441"/>
          </a:xfrm>
          <a:prstGeom prst="rect">
            <a:avLst/>
          </a:prstGeom>
          <a:noFill/>
        </p:spPr>
        <p:txBody>
          <a:bodyPr wrap="square" rtlCol="0">
            <a:spAutoFit/>
          </a:bodyPr>
          <a:lstStyle/>
          <a:p>
            <a:r>
              <a:rPr lang="fr-FR" sz="4400" b="1" dirty="0">
                <a:solidFill>
                  <a:schemeClr val="bg1"/>
                </a:solidFill>
              </a:rPr>
              <a:t>🙏 Invitation à vivre une relation vivante avec le Dieu trinitaire</a:t>
            </a:r>
            <a:endParaRPr lang="en-CA" sz="4400" b="1"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endParaRPr lang="en-CA"/>
          </a:p>
        </p:txBody>
      </p:sp>
      <p:grpSp>
        <p:nvGrpSpPr>
          <p:cNvPr id="3" name="Group 3"/>
          <p:cNvGrpSpPr/>
          <p:nvPr/>
        </p:nvGrpSpPr>
        <p:grpSpPr>
          <a:xfrm>
            <a:off x="0" y="0"/>
            <a:ext cx="626806" cy="10287000"/>
            <a:chOff x="0" y="0"/>
            <a:chExt cx="835742" cy="13716000"/>
          </a:xfrm>
        </p:grpSpPr>
        <p:pic>
          <p:nvPicPr>
            <p:cNvPr id="4" name="Picture 4"/>
            <p:cNvPicPr>
              <a:picLocks noChangeAspect="1"/>
            </p:cNvPicPr>
            <p:nvPr/>
          </p:nvPicPr>
          <p:blipFill>
            <a:blip r:embed="rId3"/>
            <a:srcRect l="47968" r="47968"/>
            <a:stretch>
              <a:fillRect/>
            </a:stretch>
          </p:blipFill>
          <p:spPr>
            <a:xfrm>
              <a:off x="0" y="0"/>
              <a:ext cx="835742" cy="13716000"/>
            </a:xfrm>
            <a:prstGeom prst="rect">
              <a:avLst/>
            </a:prstGeom>
          </p:spPr>
        </p:pic>
      </p:grpSp>
      <p:sp>
        <p:nvSpPr>
          <p:cNvPr id="6" name="TextBox 5">
            <a:extLst>
              <a:ext uri="{FF2B5EF4-FFF2-40B4-BE49-F238E27FC236}">
                <a16:creationId xmlns:a16="http://schemas.microsoft.com/office/drawing/2014/main" id="{6298819E-7389-EF70-E340-AE2C6E4B31A6}"/>
              </a:ext>
            </a:extLst>
          </p:cNvPr>
          <p:cNvSpPr txBox="1"/>
          <p:nvPr/>
        </p:nvSpPr>
        <p:spPr>
          <a:xfrm>
            <a:off x="626806" y="800100"/>
            <a:ext cx="17661194" cy="1200329"/>
          </a:xfrm>
          <a:prstGeom prst="rect">
            <a:avLst/>
          </a:prstGeom>
          <a:noFill/>
        </p:spPr>
        <p:txBody>
          <a:bodyPr wrap="square" rtlCol="0">
            <a:spAutoFit/>
          </a:bodyPr>
          <a:lstStyle/>
          <a:p>
            <a:pPr algn="ctr"/>
            <a:r>
              <a:rPr lang="fr-CA" sz="7200" b="1" dirty="0">
                <a:solidFill>
                  <a:schemeClr val="bg1"/>
                </a:solidFill>
              </a:rPr>
              <a:t>TEXTE CLÉ: MATTHIEU 28:19</a:t>
            </a:r>
            <a:endParaRPr lang="en-CA" sz="7200" b="1" dirty="0">
              <a:solidFill>
                <a:schemeClr val="bg1"/>
              </a:solidFill>
            </a:endParaRPr>
          </a:p>
        </p:txBody>
      </p:sp>
      <p:sp>
        <p:nvSpPr>
          <p:cNvPr id="7" name="TextBox 6">
            <a:extLst>
              <a:ext uri="{FF2B5EF4-FFF2-40B4-BE49-F238E27FC236}">
                <a16:creationId xmlns:a16="http://schemas.microsoft.com/office/drawing/2014/main" id="{B8EFDEB4-B9CE-38C2-2E1B-80056E69A044}"/>
              </a:ext>
            </a:extLst>
          </p:cNvPr>
          <p:cNvSpPr txBox="1"/>
          <p:nvPr/>
        </p:nvSpPr>
        <p:spPr>
          <a:xfrm>
            <a:off x="626806" y="3619500"/>
            <a:ext cx="17508794" cy="1938992"/>
          </a:xfrm>
          <a:prstGeom prst="rect">
            <a:avLst/>
          </a:prstGeom>
          <a:noFill/>
        </p:spPr>
        <p:txBody>
          <a:bodyPr wrap="square" rtlCol="0">
            <a:spAutoFit/>
          </a:bodyPr>
          <a:lstStyle/>
          <a:p>
            <a:r>
              <a:rPr lang="fr-FR" sz="6000" dirty="0">
                <a:solidFill>
                  <a:schemeClr val="bg1"/>
                </a:solidFill>
              </a:rPr>
              <a:t>Allez, faites de toutes les nations des disciples, les baptisant au nom du Père, du Fils et du Saint-Esprit.</a:t>
            </a:r>
            <a:endParaRPr lang="en-CA" sz="6000"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999" r="-17000"/>
            </a:stretch>
          </a:blipFill>
        </p:spPr>
        <p:txBody>
          <a:bodyPr/>
          <a:lstStyle/>
          <a:p>
            <a:endParaRPr lang="en-CA"/>
          </a:p>
        </p:txBody>
      </p:sp>
      <p:grpSp>
        <p:nvGrpSpPr>
          <p:cNvPr id="3" name="Group 3"/>
          <p:cNvGrpSpPr/>
          <p:nvPr/>
        </p:nvGrpSpPr>
        <p:grpSpPr>
          <a:xfrm>
            <a:off x="0" y="0"/>
            <a:ext cx="9144000" cy="7202744"/>
            <a:chOff x="0" y="0"/>
            <a:chExt cx="2408296" cy="1897019"/>
          </a:xfrm>
        </p:grpSpPr>
        <p:sp>
          <p:nvSpPr>
            <p:cNvPr id="4" name="Freeform 4"/>
            <p:cNvSpPr/>
            <p:nvPr/>
          </p:nvSpPr>
          <p:spPr>
            <a:xfrm>
              <a:off x="0" y="0"/>
              <a:ext cx="2408296" cy="1897019"/>
            </a:xfrm>
            <a:custGeom>
              <a:avLst/>
              <a:gdLst/>
              <a:ahLst/>
              <a:cxnLst/>
              <a:rect l="l" t="t" r="r" b="b"/>
              <a:pathLst>
                <a:path w="2408296" h="1897019">
                  <a:moveTo>
                    <a:pt x="0" y="0"/>
                  </a:moveTo>
                  <a:lnTo>
                    <a:pt x="2408296" y="0"/>
                  </a:lnTo>
                  <a:lnTo>
                    <a:pt x="2408296" y="1897019"/>
                  </a:lnTo>
                  <a:lnTo>
                    <a:pt x="0" y="1897019"/>
                  </a:lnTo>
                  <a:close/>
                </a:path>
              </a:pathLst>
            </a:custGeom>
            <a:solidFill>
              <a:srgbClr val="211E1C"/>
            </a:solidFill>
          </p:spPr>
          <p:txBody>
            <a:bodyPr/>
            <a:lstStyle/>
            <a:p>
              <a:endParaRPr lang="en-CA"/>
            </a:p>
          </p:txBody>
        </p:sp>
        <p:sp>
          <p:nvSpPr>
            <p:cNvPr id="5" name="TextBox 5"/>
            <p:cNvSpPr txBox="1"/>
            <p:nvPr/>
          </p:nvSpPr>
          <p:spPr>
            <a:xfrm>
              <a:off x="0" y="0"/>
              <a:ext cx="2408296" cy="1897019"/>
            </a:xfrm>
            <a:prstGeom prst="rect">
              <a:avLst/>
            </a:prstGeom>
          </p:spPr>
          <p:txBody>
            <a:bodyPr lIns="50800" tIns="50800" rIns="50800" bIns="50800" rtlCol="0" anchor="ctr"/>
            <a:lstStyle/>
            <a:p>
              <a:pPr algn="ctr">
                <a:lnSpc>
                  <a:spcPts val="2702"/>
                </a:lnSpc>
              </a:pPr>
              <a:endParaRPr/>
            </a:p>
          </p:txBody>
        </p:sp>
      </p:grpSp>
      <p:grpSp>
        <p:nvGrpSpPr>
          <p:cNvPr id="6" name="Group 6"/>
          <p:cNvGrpSpPr/>
          <p:nvPr/>
        </p:nvGrpSpPr>
        <p:grpSpPr>
          <a:xfrm>
            <a:off x="0" y="6881138"/>
            <a:ext cx="9144000" cy="3405862"/>
            <a:chOff x="0" y="0"/>
            <a:chExt cx="12192000" cy="4541150"/>
          </a:xfrm>
        </p:grpSpPr>
        <p:pic>
          <p:nvPicPr>
            <p:cNvPr id="7" name="Picture 7"/>
            <p:cNvPicPr>
              <a:picLocks noChangeAspect="1"/>
            </p:cNvPicPr>
            <p:nvPr/>
          </p:nvPicPr>
          <p:blipFill>
            <a:blip r:embed="rId3"/>
            <a:srcRect t="22073" b="22073"/>
            <a:stretch>
              <a:fillRect/>
            </a:stretch>
          </p:blipFill>
          <p:spPr>
            <a:xfrm>
              <a:off x="0" y="0"/>
              <a:ext cx="12192000" cy="4541150"/>
            </a:xfrm>
            <a:prstGeom prst="rect">
              <a:avLst/>
            </a:prstGeom>
          </p:spPr>
        </p:pic>
      </p:grpSp>
      <p:sp>
        <p:nvSpPr>
          <p:cNvPr id="8" name="TextBox 8"/>
          <p:cNvSpPr txBox="1"/>
          <p:nvPr/>
        </p:nvSpPr>
        <p:spPr>
          <a:xfrm>
            <a:off x="9327045" y="3011397"/>
            <a:ext cx="9144000" cy="1198999"/>
          </a:xfrm>
          <a:prstGeom prst="rect">
            <a:avLst/>
          </a:prstGeom>
        </p:spPr>
        <p:txBody>
          <a:bodyPr lIns="0" tIns="0" rIns="0" bIns="0" rtlCol="0" anchor="t">
            <a:spAutoFit/>
          </a:bodyPr>
          <a:lstStyle/>
          <a:p>
            <a:pPr algn="l">
              <a:lnSpc>
                <a:spcPts val="4696"/>
              </a:lnSpc>
              <a:spcBef>
                <a:spcPct val="0"/>
              </a:spcBef>
            </a:pPr>
            <a:r>
              <a:rPr lang="en-US" sz="4156" b="1" spc="178">
                <a:solidFill>
                  <a:srgbClr val="211E1C"/>
                </a:solidFill>
                <a:latin typeface="Gotham Bold"/>
                <a:ea typeface="Gotham Bold"/>
                <a:cs typeface="Gotham Bold"/>
                <a:sym typeface="Gotham Bold"/>
              </a:rPr>
              <a:t>POURQUOI CETTE CROYANCE EST ESSENTIELLE?</a:t>
            </a:r>
          </a:p>
        </p:txBody>
      </p:sp>
      <p:sp>
        <p:nvSpPr>
          <p:cNvPr id="9" name="TextBox 8">
            <a:extLst>
              <a:ext uri="{FF2B5EF4-FFF2-40B4-BE49-F238E27FC236}">
                <a16:creationId xmlns:a16="http://schemas.microsoft.com/office/drawing/2014/main" id="{AE5CAA29-014A-AF5F-A0FD-2A6A64B1C2E6}"/>
              </a:ext>
            </a:extLst>
          </p:cNvPr>
          <p:cNvSpPr txBox="1"/>
          <p:nvPr/>
        </p:nvSpPr>
        <p:spPr>
          <a:xfrm>
            <a:off x="-2" y="2816542"/>
            <a:ext cx="9144000" cy="1569660"/>
          </a:xfrm>
          <a:prstGeom prst="rect">
            <a:avLst/>
          </a:prstGeom>
          <a:noFill/>
        </p:spPr>
        <p:txBody>
          <a:bodyPr wrap="square" rtlCol="0">
            <a:spAutoFit/>
          </a:bodyPr>
          <a:lstStyle/>
          <a:p>
            <a:pPr marL="285750" indent="-285750">
              <a:buFont typeface="Arial" panose="020B0604020202020204" pitchFamily="34" charset="0"/>
              <a:buChar char="•"/>
            </a:pPr>
            <a:r>
              <a:rPr lang="fr-FR" sz="3200" dirty="0">
                <a:solidFill>
                  <a:schemeClr val="bg1"/>
                </a:solidFill>
              </a:rPr>
              <a:t>Elle révèle qui est Dieu</a:t>
            </a:r>
          </a:p>
          <a:p>
            <a:pPr marL="285750" indent="-285750">
              <a:buFont typeface="Arial" panose="020B0604020202020204" pitchFamily="34" charset="0"/>
              <a:buChar char="•"/>
            </a:pPr>
            <a:r>
              <a:rPr lang="fr-FR" sz="3200" dirty="0">
                <a:solidFill>
                  <a:schemeClr val="bg1"/>
                </a:solidFill>
              </a:rPr>
              <a:t>Elle protège l’équilibre biblique</a:t>
            </a:r>
          </a:p>
          <a:p>
            <a:pPr marL="285750" indent="-285750">
              <a:buFont typeface="Arial" panose="020B0604020202020204" pitchFamily="34" charset="0"/>
              <a:buChar char="•"/>
            </a:pPr>
            <a:r>
              <a:rPr lang="fr-FR" sz="3200" dirty="0">
                <a:solidFill>
                  <a:schemeClr val="bg1"/>
                </a:solidFill>
              </a:rPr>
              <a:t>Elle fonde la relation du croyant avec Dieu</a:t>
            </a:r>
            <a:endParaRPr lang="en-CA" sz="3200"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7185" b="-1259"/>
            </a:stretch>
          </a:blipFill>
        </p:spPr>
        <p:txBody>
          <a:bodyPr/>
          <a:lstStyle/>
          <a:p>
            <a:endParaRPr lang="en-CA"/>
          </a:p>
        </p:txBody>
      </p:sp>
      <p:grpSp>
        <p:nvGrpSpPr>
          <p:cNvPr id="3" name="Group 3"/>
          <p:cNvGrpSpPr/>
          <p:nvPr/>
        </p:nvGrpSpPr>
        <p:grpSpPr>
          <a:xfrm>
            <a:off x="8222226" y="0"/>
            <a:ext cx="1843548" cy="10287000"/>
            <a:chOff x="0" y="0"/>
            <a:chExt cx="2458065" cy="13716000"/>
          </a:xfrm>
        </p:grpSpPr>
        <p:pic>
          <p:nvPicPr>
            <p:cNvPr id="4" name="Picture 4"/>
            <p:cNvPicPr>
              <a:picLocks noChangeAspect="1"/>
            </p:cNvPicPr>
            <p:nvPr/>
          </p:nvPicPr>
          <p:blipFill>
            <a:blip r:embed="rId3"/>
            <a:srcRect l="43279" r="43279"/>
            <a:stretch>
              <a:fillRect/>
            </a:stretch>
          </p:blipFill>
          <p:spPr>
            <a:xfrm>
              <a:off x="0" y="0"/>
              <a:ext cx="2458065" cy="13716000"/>
            </a:xfrm>
            <a:prstGeom prst="rect">
              <a:avLst/>
            </a:prstGeom>
          </p:spPr>
        </p:pic>
      </p:grpSp>
      <p:sp>
        <p:nvSpPr>
          <p:cNvPr id="5" name="TextBox 5"/>
          <p:cNvSpPr txBox="1"/>
          <p:nvPr/>
        </p:nvSpPr>
        <p:spPr>
          <a:xfrm>
            <a:off x="0" y="3616995"/>
            <a:ext cx="8222226" cy="3081586"/>
          </a:xfrm>
          <a:prstGeom prst="rect">
            <a:avLst/>
          </a:prstGeom>
        </p:spPr>
        <p:txBody>
          <a:bodyPr lIns="0" tIns="0" rIns="0" bIns="0" rtlCol="0" anchor="t">
            <a:spAutoFit/>
          </a:bodyPr>
          <a:lstStyle/>
          <a:p>
            <a:pPr algn="l">
              <a:lnSpc>
                <a:spcPts val="8000"/>
              </a:lnSpc>
              <a:spcBef>
                <a:spcPct val="0"/>
              </a:spcBef>
            </a:pPr>
            <a:r>
              <a:rPr lang="en-US" sz="7079" b="1" spc="304" dirty="0">
                <a:solidFill>
                  <a:srgbClr val="FFFFFF"/>
                </a:solidFill>
                <a:latin typeface="Gotham Bold"/>
                <a:ea typeface="Gotham Bold"/>
                <a:cs typeface="Gotham Bold"/>
                <a:sym typeface="Gotham Bold"/>
              </a:rPr>
              <a:t>DÉCLARATION DE LA CROYANCE</a:t>
            </a:r>
          </a:p>
        </p:txBody>
      </p:sp>
      <p:sp>
        <p:nvSpPr>
          <p:cNvPr id="6" name="TextBox 5">
            <a:extLst>
              <a:ext uri="{FF2B5EF4-FFF2-40B4-BE49-F238E27FC236}">
                <a16:creationId xmlns:a16="http://schemas.microsoft.com/office/drawing/2014/main" id="{FCAB192F-2F1F-6F8E-4A3F-87596F051C57}"/>
              </a:ext>
            </a:extLst>
          </p:cNvPr>
          <p:cNvSpPr txBox="1"/>
          <p:nvPr/>
        </p:nvSpPr>
        <p:spPr>
          <a:xfrm>
            <a:off x="10065774" y="2154615"/>
            <a:ext cx="8222226" cy="4031873"/>
          </a:xfrm>
          <a:prstGeom prst="rect">
            <a:avLst/>
          </a:prstGeom>
          <a:noFill/>
        </p:spPr>
        <p:txBody>
          <a:bodyPr wrap="square" rtlCol="0">
            <a:spAutoFit/>
          </a:bodyPr>
          <a:lstStyle/>
          <a:p>
            <a:r>
              <a:rPr lang="fr-FR" sz="3200" dirty="0">
                <a:solidFill>
                  <a:schemeClr val="bg1"/>
                </a:solidFill>
              </a:rPr>
              <a:t>Il y a un seul Dieu : Père, Fils et Saint-Esprit, unité de trois personnes coéternelles. Dieu est immortel, omniprésent, omniscient, souverain et toujours présent. Il est infini et dépasse la compréhension humaine ; cependant, il peut être connu grâce à la révélation qu’il donne de lui-même. Il est toujours digne d’être invoqué, adoré et servi par toute la création.</a:t>
            </a:r>
            <a:endParaRPr lang="en-CA" sz="3200"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999" r="-17000"/>
            </a:stretch>
          </a:blipFill>
        </p:spPr>
        <p:txBody>
          <a:bodyPr/>
          <a:lstStyle/>
          <a:p>
            <a:endParaRPr lang="en-CA"/>
          </a:p>
        </p:txBody>
      </p:sp>
      <p:grpSp>
        <p:nvGrpSpPr>
          <p:cNvPr id="3" name="Group 3"/>
          <p:cNvGrpSpPr/>
          <p:nvPr/>
        </p:nvGrpSpPr>
        <p:grpSpPr>
          <a:xfrm>
            <a:off x="0" y="0"/>
            <a:ext cx="18288000" cy="2072412"/>
            <a:chOff x="0" y="0"/>
            <a:chExt cx="24384000" cy="2763216"/>
          </a:xfrm>
        </p:grpSpPr>
        <p:pic>
          <p:nvPicPr>
            <p:cNvPr id="4" name="Picture 4"/>
            <p:cNvPicPr>
              <a:picLocks noChangeAspect="1"/>
            </p:cNvPicPr>
            <p:nvPr/>
          </p:nvPicPr>
          <p:blipFill>
            <a:blip r:embed="rId3"/>
            <a:srcRect t="41495" b="41495"/>
            <a:stretch>
              <a:fillRect/>
            </a:stretch>
          </p:blipFill>
          <p:spPr>
            <a:xfrm>
              <a:off x="0" y="0"/>
              <a:ext cx="24384000" cy="2763216"/>
            </a:xfrm>
            <a:prstGeom prst="rect">
              <a:avLst/>
            </a:prstGeom>
          </p:spPr>
        </p:pic>
      </p:grpSp>
      <p:sp>
        <p:nvSpPr>
          <p:cNvPr id="5" name="TextBox 4">
            <a:extLst>
              <a:ext uri="{FF2B5EF4-FFF2-40B4-BE49-F238E27FC236}">
                <a16:creationId xmlns:a16="http://schemas.microsoft.com/office/drawing/2014/main" id="{8BF0C3CF-FF0C-7F0C-DC75-2FE9CF726206}"/>
              </a:ext>
            </a:extLst>
          </p:cNvPr>
          <p:cNvSpPr txBox="1"/>
          <p:nvPr/>
        </p:nvSpPr>
        <p:spPr>
          <a:xfrm>
            <a:off x="-2" y="2400300"/>
            <a:ext cx="18288002" cy="1015663"/>
          </a:xfrm>
          <a:prstGeom prst="rect">
            <a:avLst/>
          </a:prstGeom>
          <a:noFill/>
        </p:spPr>
        <p:txBody>
          <a:bodyPr wrap="square" rtlCol="0">
            <a:spAutoFit/>
          </a:bodyPr>
          <a:lstStyle/>
          <a:p>
            <a:pPr algn="ctr"/>
            <a:r>
              <a:rPr lang="fr-CA" sz="6000" dirty="0"/>
              <a:t>IL N’Y A QU’UN SEUL DIEU</a:t>
            </a:r>
            <a:endParaRPr lang="en-CA" sz="6000" dirty="0"/>
          </a:p>
        </p:txBody>
      </p:sp>
      <p:sp>
        <p:nvSpPr>
          <p:cNvPr id="6" name="TextBox 5">
            <a:extLst>
              <a:ext uri="{FF2B5EF4-FFF2-40B4-BE49-F238E27FC236}">
                <a16:creationId xmlns:a16="http://schemas.microsoft.com/office/drawing/2014/main" id="{986D5FBD-0AB9-0020-4936-D46D65CB6FE6}"/>
              </a:ext>
            </a:extLst>
          </p:cNvPr>
          <p:cNvSpPr txBox="1"/>
          <p:nvPr/>
        </p:nvSpPr>
        <p:spPr>
          <a:xfrm>
            <a:off x="381000" y="3695700"/>
            <a:ext cx="17907000" cy="4154984"/>
          </a:xfrm>
          <a:prstGeom prst="rect">
            <a:avLst/>
          </a:prstGeom>
          <a:noFill/>
        </p:spPr>
        <p:txBody>
          <a:bodyPr wrap="square" rtlCol="0">
            <a:spAutoFit/>
          </a:bodyPr>
          <a:lstStyle/>
          <a:p>
            <a:r>
              <a:rPr lang="fr-FR" sz="4400" b="1" dirty="0"/>
              <a:t>DEUTÉRONOME 6:4</a:t>
            </a:r>
          </a:p>
          <a:p>
            <a:r>
              <a:rPr lang="fr-FR" sz="4400" b="1" dirty="0"/>
              <a:t>Écoute, Israël! l’Éternel, notre Dieu, est le seul Éternel.</a:t>
            </a:r>
          </a:p>
          <a:p>
            <a:endParaRPr lang="fr-FR" sz="4400" b="1" dirty="0"/>
          </a:p>
          <a:p>
            <a:r>
              <a:rPr lang="fr-FR" sz="4400" b="1" dirty="0"/>
              <a:t>ÉSAÏE 45:5</a:t>
            </a:r>
          </a:p>
          <a:p>
            <a:r>
              <a:rPr lang="fr-FR" sz="4400" b="1" dirty="0"/>
              <a:t>Je suis l’Éternel, et il n’y en a point d’autre, Hors moi il n’y a point de Dieu; Je t’ai ceint, avant que tu me connusses.</a:t>
            </a:r>
            <a:endParaRPr lang="en-CA" sz="4400"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449FE-E947-7357-D8AA-8A780868E37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0A218B8-C99F-EE9A-9B9D-B1F1C6CE12EE}"/>
              </a:ext>
            </a:extLst>
          </p:cNvPr>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999" r="-17000"/>
            </a:stretch>
          </a:blipFill>
        </p:spPr>
        <p:txBody>
          <a:bodyPr/>
          <a:lstStyle/>
          <a:p>
            <a:endParaRPr lang="en-CA"/>
          </a:p>
        </p:txBody>
      </p:sp>
      <p:grpSp>
        <p:nvGrpSpPr>
          <p:cNvPr id="3" name="Group 3">
            <a:extLst>
              <a:ext uri="{FF2B5EF4-FFF2-40B4-BE49-F238E27FC236}">
                <a16:creationId xmlns:a16="http://schemas.microsoft.com/office/drawing/2014/main" id="{890B4350-CDD3-F99A-BA3E-1ECB9FC88AFF}"/>
              </a:ext>
            </a:extLst>
          </p:cNvPr>
          <p:cNvGrpSpPr/>
          <p:nvPr/>
        </p:nvGrpSpPr>
        <p:grpSpPr>
          <a:xfrm>
            <a:off x="0" y="0"/>
            <a:ext cx="18288000" cy="2072412"/>
            <a:chOff x="0" y="0"/>
            <a:chExt cx="24384000" cy="2763216"/>
          </a:xfrm>
        </p:grpSpPr>
        <p:pic>
          <p:nvPicPr>
            <p:cNvPr id="4" name="Picture 4">
              <a:extLst>
                <a:ext uri="{FF2B5EF4-FFF2-40B4-BE49-F238E27FC236}">
                  <a16:creationId xmlns:a16="http://schemas.microsoft.com/office/drawing/2014/main" id="{C01EAF7C-D64A-0AC8-6D56-5752CC334710}"/>
                </a:ext>
              </a:extLst>
            </p:cNvPr>
            <p:cNvPicPr>
              <a:picLocks noChangeAspect="1"/>
            </p:cNvPicPr>
            <p:nvPr/>
          </p:nvPicPr>
          <p:blipFill>
            <a:blip r:embed="rId3"/>
            <a:srcRect t="41495" b="41495"/>
            <a:stretch>
              <a:fillRect/>
            </a:stretch>
          </p:blipFill>
          <p:spPr>
            <a:xfrm>
              <a:off x="0" y="0"/>
              <a:ext cx="24384000" cy="2763216"/>
            </a:xfrm>
            <a:prstGeom prst="rect">
              <a:avLst/>
            </a:prstGeom>
          </p:spPr>
        </p:pic>
      </p:grpSp>
      <p:sp>
        <p:nvSpPr>
          <p:cNvPr id="5" name="TextBox 4">
            <a:extLst>
              <a:ext uri="{FF2B5EF4-FFF2-40B4-BE49-F238E27FC236}">
                <a16:creationId xmlns:a16="http://schemas.microsoft.com/office/drawing/2014/main" id="{7C77EE43-95C1-3874-0AB9-18CCF3ACE7A2}"/>
              </a:ext>
            </a:extLst>
          </p:cNvPr>
          <p:cNvSpPr txBox="1"/>
          <p:nvPr/>
        </p:nvSpPr>
        <p:spPr>
          <a:xfrm>
            <a:off x="-2" y="2400300"/>
            <a:ext cx="18288002" cy="1015663"/>
          </a:xfrm>
          <a:prstGeom prst="rect">
            <a:avLst/>
          </a:prstGeom>
          <a:noFill/>
        </p:spPr>
        <p:txBody>
          <a:bodyPr wrap="square" rtlCol="0">
            <a:spAutoFit/>
          </a:bodyPr>
          <a:lstStyle/>
          <a:p>
            <a:pPr algn="ctr"/>
            <a:r>
              <a:rPr lang="fr-CA" sz="6000" dirty="0"/>
              <a:t>IL N’Y A QU’UN SEUL DIEU</a:t>
            </a:r>
            <a:endParaRPr lang="en-CA" sz="6000" dirty="0"/>
          </a:p>
        </p:txBody>
      </p:sp>
      <p:sp>
        <p:nvSpPr>
          <p:cNvPr id="6" name="TextBox 5">
            <a:extLst>
              <a:ext uri="{FF2B5EF4-FFF2-40B4-BE49-F238E27FC236}">
                <a16:creationId xmlns:a16="http://schemas.microsoft.com/office/drawing/2014/main" id="{3D822820-F9A1-DB9E-D3BD-FF3EFA66844A}"/>
              </a:ext>
            </a:extLst>
          </p:cNvPr>
          <p:cNvSpPr txBox="1"/>
          <p:nvPr/>
        </p:nvSpPr>
        <p:spPr>
          <a:xfrm>
            <a:off x="381000" y="3695700"/>
            <a:ext cx="17907000" cy="1446550"/>
          </a:xfrm>
          <a:prstGeom prst="rect">
            <a:avLst/>
          </a:prstGeom>
          <a:noFill/>
        </p:spPr>
        <p:txBody>
          <a:bodyPr wrap="square" rtlCol="0">
            <a:spAutoFit/>
          </a:bodyPr>
          <a:lstStyle/>
          <a:p>
            <a:r>
              <a:rPr lang="fr-FR" sz="4400" b="1" dirty="0"/>
              <a:t>➡️ Le monothéisme biblique est clair</a:t>
            </a:r>
          </a:p>
          <a:p>
            <a:r>
              <a:rPr lang="fr-FR" sz="4400" b="1" dirty="0"/>
              <a:t>➡️ Dieu est unique</a:t>
            </a:r>
            <a:endParaRPr lang="en-CA" sz="4400" b="1" dirty="0"/>
          </a:p>
        </p:txBody>
      </p:sp>
    </p:spTree>
    <p:extLst>
      <p:ext uri="{BB962C8B-B14F-4D97-AF65-F5344CB8AC3E}">
        <p14:creationId xmlns:p14="http://schemas.microsoft.com/office/powerpoint/2010/main" val="4217196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BCAC4-E3C9-3790-5D77-376E424BDBC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A7BF76F-9100-CA02-C7EB-1EFEC3BABFCD}"/>
              </a:ext>
            </a:extLst>
          </p:cNvPr>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999" r="-1700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70267ECD-8731-2D87-7A2B-91102C5B20EA}"/>
              </a:ext>
            </a:extLst>
          </p:cNvPr>
          <p:cNvGrpSpPr/>
          <p:nvPr/>
        </p:nvGrpSpPr>
        <p:grpSpPr>
          <a:xfrm>
            <a:off x="0" y="0"/>
            <a:ext cx="18288000" cy="2072412"/>
            <a:chOff x="0" y="0"/>
            <a:chExt cx="24384000" cy="2763216"/>
          </a:xfrm>
        </p:grpSpPr>
        <p:pic>
          <p:nvPicPr>
            <p:cNvPr id="4" name="Picture 4">
              <a:extLst>
                <a:ext uri="{FF2B5EF4-FFF2-40B4-BE49-F238E27FC236}">
                  <a16:creationId xmlns:a16="http://schemas.microsoft.com/office/drawing/2014/main" id="{C22728F5-68B5-567A-667C-4DB3954954FE}"/>
                </a:ext>
              </a:extLst>
            </p:cNvPr>
            <p:cNvPicPr>
              <a:picLocks noChangeAspect="1"/>
            </p:cNvPicPr>
            <p:nvPr/>
          </p:nvPicPr>
          <p:blipFill>
            <a:blip r:embed="rId3"/>
            <a:srcRect t="41495" b="41495"/>
            <a:stretch>
              <a:fillRect/>
            </a:stretch>
          </p:blipFill>
          <p:spPr>
            <a:xfrm>
              <a:off x="0" y="0"/>
              <a:ext cx="24384000" cy="2763216"/>
            </a:xfrm>
            <a:prstGeom prst="rect">
              <a:avLst/>
            </a:prstGeom>
          </p:spPr>
        </p:pic>
      </p:grpSp>
      <p:sp>
        <p:nvSpPr>
          <p:cNvPr id="5" name="TextBox 4">
            <a:extLst>
              <a:ext uri="{FF2B5EF4-FFF2-40B4-BE49-F238E27FC236}">
                <a16:creationId xmlns:a16="http://schemas.microsoft.com/office/drawing/2014/main" id="{041E15C8-093A-0452-A878-3A40C37CCBFB}"/>
              </a:ext>
            </a:extLst>
          </p:cNvPr>
          <p:cNvSpPr txBox="1"/>
          <p:nvPr/>
        </p:nvSpPr>
        <p:spPr>
          <a:xfrm>
            <a:off x="-2" y="2400300"/>
            <a:ext cx="1828800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6000" b="0" i="0" u="none" strike="noStrike" kern="1200" cap="none" spc="0" normalizeH="0" baseline="0" noProof="0" dirty="0">
                <a:ln>
                  <a:noFill/>
                </a:ln>
                <a:solidFill>
                  <a:prstClr val="black"/>
                </a:solidFill>
                <a:effectLst/>
                <a:uLnTx/>
                <a:uFillTx/>
                <a:latin typeface="Calibri"/>
                <a:ea typeface="+mn-ea"/>
                <a:cs typeface="+mn-cs"/>
              </a:rPr>
              <a:t>LE PÈRE EST DIEU</a:t>
            </a:r>
            <a:endParaRPr kumimoji="0" lang="en-CA" sz="6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3962ABB9-BEC0-C373-4A6D-1E110DA4199E}"/>
              </a:ext>
            </a:extLst>
          </p:cNvPr>
          <p:cNvSpPr txBox="1"/>
          <p:nvPr/>
        </p:nvSpPr>
        <p:spPr>
          <a:xfrm>
            <a:off x="381000" y="3695700"/>
            <a:ext cx="17907000" cy="61863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1 CORINTHIENS 8:6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néanmoins pour nous il n’y a qu’un seul Dieu, le Père, de qui viennent toutes choses et pour qui nous sommes, et un seul Seigneur, Jésus Christ, par qui sont toutes choses et par qui nous sommes.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4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JEAN 6:27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Travaillez, non pour la nourriture qui périt, mais pour celle qui subsiste pour la vie éternelle, et que le Fils de l’homme vous donnera; car c’est lui que le Père, que Dieu a marqué de son sceau.</a:t>
            </a:r>
            <a:endParaRPr kumimoji="0" lang="en-CA" sz="4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493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FDDBB-DE68-9A72-E1DF-C369713784B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0C94E74-83C3-1E20-AA32-63C5C757F2C8}"/>
              </a:ext>
            </a:extLst>
          </p:cNvPr>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999" r="-1700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7DC0C6CC-80D1-7731-1BC1-8E5647029A46}"/>
              </a:ext>
            </a:extLst>
          </p:cNvPr>
          <p:cNvGrpSpPr/>
          <p:nvPr/>
        </p:nvGrpSpPr>
        <p:grpSpPr>
          <a:xfrm>
            <a:off x="0" y="0"/>
            <a:ext cx="18288000" cy="2072412"/>
            <a:chOff x="0" y="0"/>
            <a:chExt cx="24384000" cy="2763216"/>
          </a:xfrm>
        </p:grpSpPr>
        <p:pic>
          <p:nvPicPr>
            <p:cNvPr id="4" name="Picture 4">
              <a:extLst>
                <a:ext uri="{FF2B5EF4-FFF2-40B4-BE49-F238E27FC236}">
                  <a16:creationId xmlns:a16="http://schemas.microsoft.com/office/drawing/2014/main" id="{3B5FC792-FFA7-A6A1-E4E2-120680350716}"/>
                </a:ext>
              </a:extLst>
            </p:cNvPr>
            <p:cNvPicPr>
              <a:picLocks noChangeAspect="1"/>
            </p:cNvPicPr>
            <p:nvPr/>
          </p:nvPicPr>
          <p:blipFill>
            <a:blip r:embed="rId3"/>
            <a:srcRect t="41495" b="41495"/>
            <a:stretch>
              <a:fillRect/>
            </a:stretch>
          </p:blipFill>
          <p:spPr>
            <a:xfrm>
              <a:off x="0" y="0"/>
              <a:ext cx="24384000" cy="2763216"/>
            </a:xfrm>
            <a:prstGeom prst="rect">
              <a:avLst/>
            </a:prstGeom>
          </p:spPr>
        </p:pic>
      </p:grpSp>
      <p:sp>
        <p:nvSpPr>
          <p:cNvPr id="5" name="TextBox 4">
            <a:extLst>
              <a:ext uri="{FF2B5EF4-FFF2-40B4-BE49-F238E27FC236}">
                <a16:creationId xmlns:a16="http://schemas.microsoft.com/office/drawing/2014/main" id="{2FAEB7B6-A18A-000E-70FE-ED190BC52816}"/>
              </a:ext>
            </a:extLst>
          </p:cNvPr>
          <p:cNvSpPr txBox="1"/>
          <p:nvPr/>
        </p:nvSpPr>
        <p:spPr>
          <a:xfrm>
            <a:off x="-2" y="2400300"/>
            <a:ext cx="1828800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6000" b="0" i="0" u="none" strike="noStrike" kern="1200" cap="none" spc="0" normalizeH="0" baseline="0" noProof="0" dirty="0">
                <a:ln>
                  <a:noFill/>
                </a:ln>
                <a:solidFill>
                  <a:prstClr val="black"/>
                </a:solidFill>
                <a:effectLst/>
                <a:uLnTx/>
                <a:uFillTx/>
                <a:latin typeface="Calibri"/>
                <a:ea typeface="+mn-ea"/>
                <a:cs typeface="+mn-cs"/>
              </a:rPr>
              <a:t>LE PÈRE EST DIEU</a:t>
            </a:r>
            <a:endParaRPr kumimoji="0" lang="en-CA" sz="6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A1CAC82E-FF1E-E221-E5D5-6A602D0EFAF8}"/>
              </a:ext>
            </a:extLst>
          </p:cNvPr>
          <p:cNvSpPr txBox="1"/>
          <p:nvPr/>
        </p:nvSpPr>
        <p:spPr>
          <a:xfrm>
            <a:off x="381000" y="3695700"/>
            <a:ext cx="1790700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 Le Père est source et autorité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 Il aime et soutient Ses enfants</a:t>
            </a:r>
            <a:endParaRPr kumimoji="0" lang="en-CA" sz="4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42793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9c86c25f-31f1-46f7-b4f9-3c53b1ed0b07}" enabled="1" method="Standard" siteId="{a1ae89fb-21b9-40bf-9d82-a10ae85a2407}" contentBits="0" removed="0"/>
</clbl:labelList>
</file>

<file path=docProps/app.xml><?xml version="1.0" encoding="utf-8"?>
<Properties xmlns="http://schemas.openxmlformats.org/officeDocument/2006/extended-properties" xmlns:vt="http://schemas.openxmlformats.org/officeDocument/2006/docPropsVTypes">
  <TotalTime>243</TotalTime>
  <Words>1103</Words>
  <Application>Microsoft Office PowerPoint</Application>
  <PresentationFormat>Custom</PresentationFormat>
  <Paragraphs>87</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Gotham Bold</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28 CROYANCES FONDAMENTALES DES ADVENTISTES DU 7E JOUR - TEMPLATE</dc:title>
  <dc:creator>Eglise Adventiste du 7e jour Francophone de Toronto</dc:creator>
  <cp:lastModifiedBy>Rancy, Ralph</cp:lastModifiedBy>
  <cp:revision>9</cp:revision>
  <dcterms:created xsi:type="dcterms:W3CDTF">2006-08-16T00:00:00Z</dcterms:created>
  <dcterms:modified xsi:type="dcterms:W3CDTF">2026-01-13T18:08:06Z</dcterms:modified>
  <dc:identifier>DAG-QeF0QYU</dc:identifier>
</cp:coreProperties>
</file>