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62" r:id="rId22"/>
    <p:sldId id="263" r:id="rId23"/>
  </p:sldIdLst>
  <p:sldSz cx="18288000" cy="10287000"/>
  <p:notesSz cx="6858000" cy="9144000"/>
  <p:embeddedFontLst>
    <p:embeddedFont>
      <p:font typeface="Gotham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CCE"/>
        </a:solidFill>
        <a:effectLst/>
      </p:bgPr>
    </p:bg>
    <p:spTree>
      <p:nvGrpSpPr>
        <p:cNvPr id="1" name=""/>
        <p:cNvGrpSpPr/>
        <p:nvPr/>
      </p:nvGrpSpPr>
      <p:grpSpPr>
        <a:xfrm>
          <a:off x="0" y="0"/>
          <a:ext cx="0" cy="0"/>
          <a:chOff x="0" y="0"/>
          <a:chExt cx="0" cy="0"/>
        </a:xfrm>
      </p:grpSpPr>
      <p:sp>
        <p:nvSpPr>
          <p:cNvPr id="2" name="Freeform 2"/>
          <p:cNvSpPr/>
          <p:nvPr/>
        </p:nvSpPr>
        <p:spPr>
          <a:xfrm>
            <a:off x="0" y="6235"/>
            <a:ext cx="18288000" cy="10274531"/>
          </a:xfrm>
          <a:custGeom>
            <a:avLst/>
            <a:gdLst/>
            <a:ahLst/>
            <a:cxnLst/>
            <a:rect l="l" t="t" r="r" b="b"/>
            <a:pathLst>
              <a:path w="18288000" h="10274531">
                <a:moveTo>
                  <a:pt x="0" y="0"/>
                </a:moveTo>
                <a:lnTo>
                  <a:pt x="18288000" y="0"/>
                </a:lnTo>
                <a:lnTo>
                  <a:pt x="18288000" y="10274530"/>
                </a:lnTo>
                <a:lnTo>
                  <a:pt x="0" y="10274530"/>
                </a:lnTo>
                <a:lnTo>
                  <a:pt x="0" y="0"/>
                </a:lnTo>
                <a:close/>
              </a:path>
            </a:pathLst>
          </a:custGeom>
          <a:blipFill>
            <a:blip r:embed="rId2"/>
            <a:stretch>
              <a:fillRect/>
            </a:stretch>
          </a:blipFill>
        </p:spPr>
        <p:txBody>
          <a:bodyPr/>
          <a:lstStyle/>
          <a:p>
            <a:endParaRPr lang="en-CA"/>
          </a:p>
        </p:txBody>
      </p:sp>
      <p:sp>
        <p:nvSpPr>
          <p:cNvPr id="3" name="Freeform 3"/>
          <p:cNvSpPr/>
          <p:nvPr/>
        </p:nvSpPr>
        <p:spPr>
          <a:xfrm>
            <a:off x="577879" y="9363756"/>
            <a:ext cx="901642" cy="901642"/>
          </a:xfrm>
          <a:custGeom>
            <a:avLst/>
            <a:gdLst/>
            <a:ahLst/>
            <a:cxnLst/>
            <a:rect l="l" t="t" r="r" b="b"/>
            <a:pathLst>
              <a:path w="901642" h="901642">
                <a:moveTo>
                  <a:pt x="0" y="0"/>
                </a:moveTo>
                <a:lnTo>
                  <a:pt x="901642" y="0"/>
                </a:lnTo>
                <a:lnTo>
                  <a:pt x="901642" y="901642"/>
                </a:lnTo>
                <a:lnTo>
                  <a:pt x="0" y="901642"/>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0" y="1161961"/>
            <a:ext cx="18288000" cy="1999051"/>
          </a:xfrm>
          <a:prstGeom prst="rect">
            <a:avLst/>
          </a:prstGeom>
        </p:spPr>
        <p:txBody>
          <a:bodyPr lIns="0" tIns="0" rIns="0" bIns="0" rtlCol="0" anchor="t">
            <a:spAutoFit/>
          </a:bodyPr>
          <a:lstStyle/>
          <a:p>
            <a:pPr algn="ctr">
              <a:lnSpc>
                <a:spcPts val="7801"/>
              </a:lnSpc>
              <a:spcBef>
                <a:spcPct val="0"/>
              </a:spcBef>
            </a:pPr>
            <a:r>
              <a:rPr lang="en-US" sz="6556" b="1" spc="281">
                <a:solidFill>
                  <a:srgbClr val="E9DCCE"/>
                </a:solidFill>
                <a:latin typeface="Gotham Bold"/>
                <a:ea typeface="Gotham Bold"/>
                <a:cs typeface="Gotham Bold"/>
                <a:sym typeface="Gotham Bold"/>
              </a:rPr>
              <a:t>28 CROYANCES FONDAMENTALES DE L’ÉGLISE ADVENTISTE DU 7E JOUR</a:t>
            </a:r>
          </a:p>
        </p:txBody>
      </p:sp>
      <p:sp>
        <p:nvSpPr>
          <p:cNvPr id="5" name="TextBox 5"/>
          <p:cNvSpPr txBox="1"/>
          <p:nvPr/>
        </p:nvSpPr>
        <p:spPr>
          <a:xfrm>
            <a:off x="1601986" y="9593724"/>
            <a:ext cx="15541228" cy="432181"/>
          </a:xfrm>
          <a:prstGeom prst="rect">
            <a:avLst/>
          </a:prstGeom>
        </p:spPr>
        <p:txBody>
          <a:bodyPr lIns="0" tIns="0" rIns="0" bIns="0" rtlCol="0" anchor="t">
            <a:spAutoFit/>
          </a:bodyPr>
          <a:lstStyle/>
          <a:p>
            <a:pPr algn="ctr">
              <a:lnSpc>
                <a:spcPts val="3332"/>
              </a:lnSpc>
              <a:spcBef>
                <a:spcPct val="0"/>
              </a:spcBef>
            </a:pPr>
            <a:r>
              <a:rPr lang="en-US" sz="2800" b="1" spc="120">
                <a:solidFill>
                  <a:srgbClr val="FFFFFF"/>
                </a:solidFill>
                <a:latin typeface="Gotham Bold"/>
                <a:ea typeface="Gotham Bold"/>
                <a:cs typeface="Gotham Bold"/>
                <a:sym typeface="Gotham Bold"/>
              </a:rPr>
              <a:t>PRÉSENTÉES PAR L’ÉGLISE ADVENTISTE FRANCOPHONE DE TORONTO (EAFT)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0853-4EF4-8824-812B-53D04ACCA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B11C6D-77C6-0015-F38B-73B4790C5B39}"/>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C9310E91-3F1C-6E52-46BB-AF6397B7376E}"/>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A156BB78-6F68-6775-4BEB-079AAAB9CEB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C635DB29-F60B-DAAC-B2AD-F38334458A0B}"/>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L’AUTORITÉ DES ÉCRITURES</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42BD98-C06B-2E98-9758-3C49034412D7}"/>
              </a:ext>
            </a:extLst>
          </p:cNvPr>
          <p:cNvSpPr txBox="1"/>
          <p:nvPr/>
        </p:nvSpPr>
        <p:spPr>
          <a:xfrm>
            <a:off x="381000" y="3695700"/>
            <a:ext cx="17907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ÉSAÏE 8:20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A la loi et au témoignage! Si l’on ne parle pas ainsi, Il n’y aura point d’aurore pour le peuple.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JEAN 17:17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Sanctifie-les par ta vérité: ta parole est la vérité.</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033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60799-60FC-279E-655B-7D434FB58DF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70CB90-617C-3F08-6501-1760CE375958}"/>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504D1F22-CA78-F423-C460-307F08F9515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1C7AB5F3-F59A-21E7-664D-F74263A87FE2}"/>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4987AAE-6F5B-6A28-8F1D-8712CF855D0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L’AUTORITÉ DES ÉCRITURES</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4216165-190B-6139-8D2B-FA416A15018C}"/>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La Bible juge toute doctrine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La vérité sanctifie</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59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A8EB8-C5F7-9546-2DBB-CBA8FF76DF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878ED5-E183-E85F-504A-08FAC93CD8B0}"/>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24E15D6B-7464-9058-1209-17EA9710106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D447FB29-1783-620D-3F52-2883F1EA7F58}"/>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3911B63-5FEF-A88A-0586-2B910FF6E093}"/>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BIBLE EST FIABLE ET ÉTERNELLE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7C468A5-14CA-D196-363C-E6BA492AFDB7}"/>
              </a:ext>
            </a:extLst>
          </p:cNvPr>
          <p:cNvSpPr txBox="1"/>
          <p:nvPr/>
        </p:nvSpPr>
        <p:spPr>
          <a:xfrm>
            <a:off x="381000" y="3695700"/>
            <a:ext cx="179070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MATTHIEU 24:35: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Le ciel et la terre passeront, mais mes paroles ne passeront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PSAUME 119:89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A toujours, ô Éternel! Ta parole subsiste dans les cieux.</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4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9FB7-378D-1FA3-173E-6B3FAE672B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C9FB1A-5DDA-9DD2-FA2D-4E1367B0A000}"/>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915CF3B0-AC33-4106-4112-12B93D3CD63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2A54CC85-B867-12E7-3A03-5856EB746FAA}"/>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0649A244-359D-9E8D-EC81-CEA055C2423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BIBLE EST FIABLE ET ÉTERNELLE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2CB6A61-6713-0D9D-C8E9-44CC5504F0F2}"/>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La Parole de Dieu ne change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Elle demeure pour toujours</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27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581B-C8C1-3608-36A8-5411AE3623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0DD234-658E-8373-7F3B-F5B7F005FA39}"/>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D60F21D2-A201-732C-6832-95178EEB346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FE079899-751F-3C93-F1DF-64199F401CB2}"/>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BCE09C39-89BD-F8F5-F85B-A32183C000E9}"/>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RÔLE DU SAINT-ESPRIT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D684C8D-C515-344C-7B7B-4C6727D9C313}"/>
              </a:ext>
            </a:extLst>
          </p:cNvPr>
          <p:cNvSpPr txBox="1"/>
          <p:nvPr/>
        </p:nvSpPr>
        <p:spPr>
          <a:xfrm>
            <a:off x="381000" y="3695700"/>
            <a:ext cx="1790700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JEAN 16:13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Quand le consolateur sera venu, l’Esprit de vérité, il vous conduira dans toute la vérité; car il ne parlera pas de lui-même, mais il dira tout ce qu’il aura entendu, et il vous annoncera les choses à venir.</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060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D3BB-FD74-FFC8-0120-70FA41FE76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110FAF-9B6E-7424-640C-37D57CB35CCE}"/>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F74FFED5-B702-CE3A-C6A8-460EBDF7C0EB}"/>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F7926F26-C2C1-3D00-6725-91CC4239B7C4}"/>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79997DB8-23D5-3873-33B4-01DD1FD203D6}"/>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RÔLE DU SAINT-ESPRIT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E4D948-A3B7-8318-0982-8659FB1A35CA}"/>
              </a:ext>
            </a:extLst>
          </p:cNvPr>
          <p:cNvSpPr txBox="1"/>
          <p:nvPr/>
        </p:nvSpPr>
        <p:spPr>
          <a:xfrm>
            <a:off x="381001" y="3543300"/>
            <a:ext cx="179070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1 CORINTHIENS 2:10-14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Dieu nous les a révélées par l’Esprit. Car l’Esprit sonde tout, même les profondeurs de Dieu. Lequel des hommes, en effet, connaît les choses de l’homme, si ce n’est l’esprit de l’homme qui est en lui? De même, personne ne connaît les choses de Dieu, si ce n’est l’Esprit de Dieu. Or nous, nous n’avons pas reçu l’esprit du monde, mais l’Esprit qui vient de Dieu, afin que nous connaissions les choses que Dieu nous a données par sa grâce. </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018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C36B-4038-B1EF-B957-422EBEDE39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317000-7672-5568-C2B3-5AAD4F787E71}"/>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22E2D72-6CDD-41AC-60EC-E750FBAA0047}"/>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1FA320C5-C6EB-5B62-BA4C-07418D00016C}"/>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39E86439-FA9B-4E50-8116-6D51137FF9F0}"/>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RÔLE DU SAINT-ESPRIT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87433B7-80AD-E864-BCC0-B36557FD2A00}"/>
              </a:ext>
            </a:extLst>
          </p:cNvPr>
          <p:cNvSpPr txBox="1"/>
          <p:nvPr/>
        </p:nvSpPr>
        <p:spPr>
          <a:xfrm>
            <a:off x="381001" y="3543300"/>
            <a:ext cx="17907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1 CORINTHIENS 2:10-14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Et nous en parlons, non avec des discours qu’enseigne la sagesse humaine, mais avec ceux qu’enseigne l’Esprit, employant un langage spirituel pour les choses spirituelles. Mais l’homme animal ne reçoit pas les choses de l’Esprit de Dieu, car elles sont une folie pour lui, et il ne peut les connaître, parce que c’est spirituellement qu’on en juge.</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03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664B-6DAA-224C-931B-0325E3AB8F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45BB48-1F13-9F75-B26A-98B7431679FC}"/>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1A764068-D4B3-C001-E2F4-3C3B43E9065C}"/>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430DFD21-869B-55C5-9F69-1F29CFD4C9B1}"/>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2D5D9D8A-7F10-885D-D6BC-C302CE115823}"/>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LE RÔLE DU SAINT-ESPRIT</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E99FF7D-6301-7E16-E2B3-42C025D7FF9D}"/>
              </a:ext>
            </a:extLst>
          </p:cNvPr>
          <p:cNvSpPr txBox="1"/>
          <p:nvPr/>
        </p:nvSpPr>
        <p:spPr>
          <a:xfrm>
            <a:off x="381001" y="35433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Le Saint-Esprit éclaire la compréhension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La Bible s’interprète spirituellement</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04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2DA8-7014-884F-5ED7-4355931058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C43E50-5C3D-FB75-E1A9-64A6F3323234}"/>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3ADA4D85-82D1-D7AD-61A1-90A883C095DD}"/>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68D777A0-1BF8-FD1F-E6C3-521D6DC95AA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8B2216DD-1ABC-86B9-4B75-C7ECD8CBD350}"/>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solidFill>
                  <a:prstClr val="black"/>
                </a:solidFill>
                <a:latin typeface="Calibri"/>
              </a:rPr>
              <a:t>COMMENT INTERPRÉTER LA BIBLE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9E8A6CB-EC19-3813-4204-24D514803257}"/>
              </a:ext>
            </a:extLst>
          </p:cNvPr>
          <p:cNvSpPr txBox="1"/>
          <p:nvPr/>
        </p:nvSpPr>
        <p:spPr>
          <a:xfrm>
            <a:off x="381001" y="3543300"/>
            <a:ext cx="17907000" cy="2800767"/>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La Bible s’explique par la Bible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Contexte historique et littéraire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Harmonie Ancien / Nouveau Testament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Christ au centre</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47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A70B2-23B4-AC35-0F7A-30B695C8510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E43AE3-2EF1-E69A-25D6-CA94B9323656}"/>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5E6645D-AD0F-55E2-ACD1-53C96C84DAD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FBA5B07C-7CE2-84FE-F3C5-BA51D26F94AF}"/>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80C29A57-6C4D-6EA9-840A-3F1349EE73A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solidFill>
                  <a:prstClr val="black"/>
                </a:solidFill>
                <a:latin typeface="Calibri"/>
              </a:rPr>
              <a:t>LA BIBLE ET LA VIE CHRÉTIENNE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51868A5-BB40-CBAF-AAD7-B5927827BD69}"/>
              </a:ext>
            </a:extLst>
          </p:cNvPr>
          <p:cNvSpPr txBox="1"/>
          <p:nvPr/>
        </p:nvSpPr>
        <p:spPr>
          <a:xfrm>
            <a:off x="381001" y="3543300"/>
            <a:ext cx="17907000" cy="41549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CA" sz="4400" b="1" i="0" u="none" strike="noStrike" kern="1200" cap="none" spc="0" normalizeH="0" baseline="0" noProof="0" dirty="0">
                <a:ln>
                  <a:noFill/>
                </a:ln>
                <a:solidFill>
                  <a:prstClr val="black"/>
                </a:solidFill>
                <a:effectLst/>
                <a:uLnTx/>
                <a:uFillTx/>
                <a:latin typeface="Calibri"/>
                <a:ea typeface="+mn-ea"/>
                <a:cs typeface="+mn-cs"/>
              </a:rPr>
              <a:t>PSAUME 119:11</a:t>
            </a:r>
          </a:p>
          <a:p>
            <a:pPr marR="0" lvl="0" algn="l" defTabSz="914400" rtl="0" eaLnBrk="1" fontAlgn="auto" latinLnBrk="0" hangingPunct="1">
              <a:lnSpc>
                <a:spcPct val="100000"/>
              </a:lnSpc>
              <a:spcBef>
                <a:spcPts val="0"/>
              </a:spcBef>
              <a:spcAft>
                <a:spcPts val="0"/>
              </a:spcAft>
              <a:buClrTx/>
              <a:buSzTx/>
              <a:tabLst/>
              <a:defRPr/>
            </a:pPr>
            <a:r>
              <a:rPr lang="fr-FR" sz="4400" b="1" dirty="0">
                <a:solidFill>
                  <a:prstClr val="black"/>
                </a:solidFill>
                <a:latin typeface="Calibri"/>
              </a:rPr>
              <a:t>Je serre ta parole dans mon cœur, Afin de ne pas pécher contre toi.</a:t>
            </a:r>
          </a:p>
          <a:p>
            <a:pPr marR="0" lvl="0" algn="l" defTabSz="914400" rtl="0" eaLnBrk="1" fontAlgn="auto" latinLnBrk="0" hangingPunct="1">
              <a:lnSpc>
                <a:spcPct val="100000"/>
              </a:lnSpc>
              <a:spcBef>
                <a:spcPts val="0"/>
              </a:spcBef>
              <a:spcAft>
                <a:spcPts val="0"/>
              </a:spcAft>
              <a:buClrTx/>
              <a:buSzTx/>
              <a:tabLst/>
              <a:defRPr/>
            </a:pPr>
            <a:endParaRPr lang="fr-FR" sz="4400" b="1" dirty="0">
              <a:solidFill>
                <a:prstClr val="black"/>
              </a:solidFill>
              <a:latin typeface="Calibri"/>
            </a:endParaRPr>
          </a:p>
          <a:p>
            <a:pPr marR="0" lvl="0" algn="l" defTabSz="914400" rtl="0" eaLnBrk="1" fontAlgn="auto" latinLnBrk="0" hangingPunct="1">
              <a:lnSpc>
                <a:spcPct val="100000"/>
              </a:lnSpc>
              <a:spcBef>
                <a:spcPts val="0"/>
              </a:spcBef>
              <a:spcAft>
                <a:spcPts val="0"/>
              </a:spcAft>
              <a:buClrTx/>
              <a:buSzTx/>
              <a:tabLst/>
              <a:defRPr/>
            </a:pPr>
            <a:r>
              <a:rPr lang="fr-FR" sz="4400" b="1" dirty="0">
                <a:solidFill>
                  <a:prstClr val="black"/>
                </a:solidFill>
                <a:latin typeface="Calibri"/>
              </a:rPr>
              <a:t>JACQUES 1:22</a:t>
            </a:r>
          </a:p>
          <a:p>
            <a:pPr marR="0" lvl="0" algn="l" defTabSz="914400" rtl="0" eaLnBrk="1" fontAlgn="auto" latinLnBrk="0" hangingPunct="1">
              <a:lnSpc>
                <a:spcPct val="100000"/>
              </a:lnSpc>
              <a:spcBef>
                <a:spcPts val="0"/>
              </a:spcBef>
              <a:spcAft>
                <a:spcPts val="0"/>
              </a:spcAft>
              <a:buClrTx/>
              <a:buSzTx/>
              <a:tabLst/>
              <a:defRPr/>
            </a:pPr>
            <a:r>
              <a:rPr lang="fr-FR" sz="4400" b="1" dirty="0">
                <a:solidFill>
                  <a:prstClr val="black"/>
                </a:solidFill>
                <a:latin typeface="Calibri"/>
              </a:rPr>
              <a:t>Mettez en pratique la parole, et ne vous bornez pas à l’écouter, en vous trompant vous-mêmes par de faux raisonnements.</a:t>
            </a:r>
            <a:endParaRPr lang="fr-CA" sz="4400" b="1" dirty="0">
              <a:solidFill>
                <a:prstClr val="black"/>
              </a:solidFill>
              <a:latin typeface="Calibri"/>
            </a:endParaRPr>
          </a:p>
        </p:txBody>
      </p:sp>
    </p:spTree>
    <p:extLst>
      <p:ext uri="{BB962C8B-B14F-4D97-AF65-F5344CB8AC3E}">
        <p14:creationId xmlns:p14="http://schemas.microsoft.com/office/powerpoint/2010/main" val="393052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a:grpSpLocks noChangeAspect="1"/>
          </p:cNvGrpSpPr>
          <p:nvPr/>
        </p:nvGrpSpPr>
        <p:grpSpPr>
          <a:xfrm>
            <a:off x="1028700" y="-2971768"/>
            <a:ext cx="16230600" cy="16230535"/>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txBody>
            <a:bodyPr/>
            <a:lstStyle/>
            <a:p>
              <a:endParaRPr lang="en-CA"/>
            </a:p>
          </p:txBody>
        </p:sp>
      </p:grpSp>
      <p:grpSp>
        <p:nvGrpSpPr>
          <p:cNvPr id="5" name="Group 5"/>
          <p:cNvGrpSpPr>
            <a:grpSpLocks noChangeAspect="1"/>
          </p:cNvGrpSpPr>
          <p:nvPr/>
        </p:nvGrpSpPr>
        <p:grpSpPr>
          <a:xfrm rot="-10800000">
            <a:off x="3529749" y="-470729"/>
            <a:ext cx="11228502" cy="1122845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76" r="-24976"/>
              </a:stretch>
            </a:blipFill>
          </p:spPr>
          <p:txBody>
            <a:bodyPr/>
            <a:lstStyle/>
            <a:p>
              <a:endParaRPr lang="en-CA"/>
            </a:p>
          </p:txBody>
        </p:sp>
      </p:grpSp>
      <p:sp>
        <p:nvSpPr>
          <p:cNvPr id="7" name="TextBox 6">
            <a:extLst>
              <a:ext uri="{FF2B5EF4-FFF2-40B4-BE49-F238E27FC236}">
                <a16:creationId xmlns:a16="http://schemas.microsoft.com/office/drawing/2014/main" id="{994659F2-B700-07DD-D4DD-C883B9C9B497}"/>
              </a:ext>
            </a:extLst>
          </p:cNvPr>
          <p:cNvSpPr txBox="1"/>
          <p:nvPr/>
        </p:nvSpPr>
        <p:spPr>
          <a:xfrm>
            <a:off x="-2" y="4367157"/>
            <a:ext cx="18288001" cy="1938992"/>
          </a:xfrm>
          <a:prstGeom prst="rect">
            <a:avLst/>
          </a:prstGeom>
          <a:noFill/>
        </p:spPr>
        <p:txBody>
          <a:bodyPr wrap="square" rtlCol="0">
            <a:spAutoFit/>
          </a:bodyPr>
          <a:lstStyle/>
          <a:p>
            <a:pPr algn="ctr"/>
            <a:r>
              <a:rPr lang="fr-CA" sz="6000" b="1" dirty="0">
                <a:solidFill>
                  <a:schemeClr val="bg1"/>
                </a:solidFill>
              </a:rPr>
              <a:t>CROYANCE FONDAMENTALE NO. 1:</a:t>
            </a:r>
          </a:p>
          <a:p>
            <a:pPr algn="ctr"/>
            <a:r>
              <a:rPr lang="fr-CA" sz="6000" b="1" dirty="0">
                <a:solidFill>
                  <a:schemeClr val="bg1"/>
                </a:solidFill>
              </a:rPr>
              <a:t>LES SAINTES ÉCRITURES</a:t>
            </a:r>
            <a:endParaRPr lang="en-CA" sz="6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1BA7-AABB-5B4F-E409-D2682DF1A4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1621A37-AE72-F11D-F5D5-68E5567C4425}"/>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00462B99-AE51-EF4A-340D-CB0DB913044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05816F70-E3D5-36D7-9504-C0B3BCAE2F20}"/>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9532B242-C580-91D6-282C-07A6F4C729F8}"/>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solidFill>
                  <a:prstClr val="black"/>
                </a:solidFill>
                <a:latin typeface="Calibri"/>
              </a:rPr>
              <a:t>LA BIBLE ET LA VIE CHRÉTIENNE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C2B921FC-0584-AFF8-9D1B-C6B3F2E4A8B4}"/>
              </a:ext>
            </a:extLst>
          </p:cNvPr>
          <p:cNvSpPr txBox="1"/>
          <p:nvPr/>
        </p:nvSpPr>
        <p:spPr>
          <a:xfrm>
            <a:off x="381001" y="3543300"/>
            <a:ext cx="17907000" cy="7694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Obéir à la Parole transforme la vie</a:t>
            </a:r>
            <a:endParaRPr lang="fr-CA" sz="4400" b="1" dirty="0">
              <a:solidFill>
                <a:prstClr val="black"/>
              </a:solidFill>
              <a:latin typeface="Calibri"/>
            </a:endParaRPr>
          </a:p>
        </p:txBody>
      </p:sp>
    </p:spTree>
    <p:extLst>
      <p:ext uri="{BB962C8B-B14F-4D97-AF65-F5344CB8AC3E}">
        <p14:creationId xmlns:p14="http://schemas.microsoft.com/office/powerpoint/2010/main" val="291940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1E1C"/>
        </a:solidFill>
        <a:effectLst/>
      </p:bgPr>
    </p:bg>
    <p:spTree>
      <p:nvGrpSpPr>
        <p:cNvPr id="1" name=""/>
        <p:cNvGrpSpPr/>
        <p:nvPr/>
      </p:nvGrpSpPr>
      <p:grpSpPr>
        <a:xfrm>
          <a:off x="0" y="0"/>
          <a:ext cx="0" cy="0"/>
          <a:chOff x="0" y="0"/>
          <a:chExt cx="0" cy="0"/>
        </a:xfrm>
      </p:grpSpPr>
      <p:grpSp>
        <p:nvGrpSpPr>
          <p:cNvPr id="2" name="Group 2"/>
          <p:cNvGrpSpPr/>
          <p:nvPr/>
        </p:nvGrpSpPr>
        <p:grpSpPr>
          <a:xfrm>
            <a:off x="1415845" y="1342103"/>
            <a:ext cx="15456310" cy="7621229"/>
            <a:chOff x="0" y="0"/>
            <a:chExt cx="20608413" cy="10161639"/>
          </a:xfrm>
        </p:grpSpPr>
        <p:pic>
          <p:nvPicPr>
            <p:cNvPr id="3" name="Picture 3"/>
            <p:cNvPicPr>
              <a:picLocks noChangeAspect="1"/>
            </p:cNvPicPr>
            <p:nvPr/>
          </p:nvPicPr>
          <p:blipFill>
            <a:blip r:embed="rId2">
              <a:alphaModFix amt="60000"/>
            </a:blip>
            <a:srcRect l="21549" t="15308" b="33086"/>
            <a:stretch>
              <a:fillRect/>
            </a:stretch>
          </p:blipFill>
          <p:spPr>
            <a:xfrm>
              <a:off x="0" y="0"/>
              <a:ext cx="20608413" cy="10161639"/>
            </a:xfrm>
            <a:prstGeom prst="rect">
              <a:avLst/>
            </a:prstGeom>
          </p:spPr>
        </p:pic>
      </p:grpSp>
      <p:sp>
        <p:nvSpPr>
          <p:cNvPr id="4" name="TextBox 4"/>
          <p:cNvSpPr txBox="1"/>
          <p:nvPr/>
        </p:nvSpPr>
        <p:spPr>
          <a:xfrm>
            <a:off x="2846440" y="1342103"/>
            <a:ext cx="14025715" cy="979786"/>
          </a:xfrm>
          <a:prstGeom prst="rect">
            <a:avLst/>
          </a:prstGeom>
        </p:spPr>
        <p:txBody>
          <a:bodyPr wrap="square" lIns="0" tIns="0" rIns="0" bIns="0" rtlCol="0" anchor="t">
            <a:spAutoFit/>
          </a:bodyPr>
          <a:lstStyle/>
          <a:p>
            <a:pPr algn="ctr">
              <a:lnSpc>
                <a:spcPts val="7716"/>
              </a:lnSpc>
            </a:pPr>
            <a:r>
              <a:rPr lang="en-US" sz="6484" b="1" spc="278" dirty="0">
                <a:solidFill>
                  <a:srgbClr val="FFFFFF"/>
                </a:solidFill>
                <a:latin typeface="Gotham Bold"/>
                <a:ea typeface="Gotham Bold"/>
                <a:cs typeface="Gotham Bold"/>
                <a:sym typeface="Gotham Bold"/>
              </a:rPr>
              <a:t>RÉSUMÉ</a:t>
            </a:r>
          </a:p>
        </p:txBody>
      </p:sp>
      <p:sp>
        <p:nvSpPr>
          <p:cNvPr id="5" name="Freeform 5"/>
          <p:cNvSpPr/>
          <p:nvPr/>
        </p:nvSpPr>
        <p:spPr>
          <a:xfrm rot="5400000">
            <a:off x="-4595966" y="4844845"/>
            <a:ext cx="14287500" cy="597310"/>
          </a:xfrm>
          <a:custGeom>
            <a:avLst/>
            <a:gdLst/>
            <a:ahLst/>
            <a:cxnLst/>
            <a:rect l="l" t="t" r="r" b="b"/>
            <a:pathLst>
              <a:path w="14287500" h="597310">
                <a:moveTo>
                  <a:pt x="0" y="0"/>
                </a:moveTo>
                <a:lnTo>
                  <a:pt x="14287500" y="0"/>
                </a:lnTo>
                <a:lnTo>
                  <a:pt x="14287500" y="597310"/>
                </a:lnTo>
                <a:lnTo>
                  <a:pt x="0" y="597310"/>
                </a:lnTo>
                <a:lnTo>
                  <a:pt x="0" y="0"/>
                </a:lnTo>
                <a:close/>
              </a:path>
            </a:pathLst>
          </a:custGeom>
          <a:blipFill>
            <a:blip r:embed="rId3"/>
            <a:stretch>
              <a:fillRect t="-846990" b="-846990"/>
            </a:stretch>
          </a:blipFill>
        </p:spPr>
        <p:txBody>
          <a:bodyPr/>
          <a:lstStyle/>
          <a:p>
            <a:endParaRPr lang="en-CA"/>
          </a:p>
        </p:txBody>
      </p:sp>
      <p:sp>
        <p:nvSpPr>
          <p:cNvPr id="6" name="TextBox 5">
            <a:extLst>
              <a:ext uri="{FF2B5EF4-FFF2-40B4-BE49-F238E27FC236}">
                <a16:creationId xmlns:a16="http://schemas.microsoft.com/office/drawing/2014/main" id="{8A938341-E69D-C6D5-BF0B-99AC2DD580F3}"/>
              </a:ext>
            </a:extLst>
          </p:cNvPr>
          <p:cNvSpPr txBox="1"/>
          <p:nvPr/>
        </p:nvSpPr>
        <p:spPr>
          <a:xfrm>
            <a:off x="2846440" y="3390900"/>
            <a:ext cx="14069960" cy="3785652"/>
          </a:xfrm>
          <a:prstGeom prst="rect">
            <a:avLst/>
          </a:prstGeom>
          <a:noFill/>
        </p:spPr>
        <p:txBody>
          <a:bodyPr wrap="square" rtlCol="0">
            <a:spAutoFit/>
          </a:bodyPr>
          <a:lstStyle/>
          <a:p>
            <a:pPr algn="ctr"/>
            <a:r>
              <a:rPr lang="fr-FR" sz="6000" b="1" dirty="0">
                <a:solidFill>
                  <a:schemeClr val="bg1"/>
                </a:solidFill>
              </a:rPr>
              <a:t>✔ Inspirée par Dieu</a:t>
            </a:r>
          </a:p>
          <a:p>
            <a:pPr algn="ctr"/>
            <a:r>
              <a:rPr lang="fr-FR" sz="6000" b="1" dirty="0">
                <a:solidFill>
                  <a:schemeClr val="bg1"/>
                </a:solidFill>
              </a:rPr>
              <a:t>✔ Autorité suprême</a:t>
            </a:r>
          </a:p>
          <a:p>
            <a:pPr algn="ctr"/>
            <a:r>
              <a:rPr lang="fr-FR" sz="6000" b="1" dirty="0">
                <a:solidFill>
                  <a:schemeClr val="bg1"/>
                </a:solidFill>
              </a:rPr>
              <a:t>✔ Source de vérité</a:t>
            </a:r>
          </a:p>
          <a:p>
            <a:pPr algn="ctr"/>
            <a:r>
              <a:rPr lang="fr-FR" sz="6000" b="1" dirty="0">
                <a:solidFill>
                  <a:schemeClr val="bg1"/>
                </a:solidFill>
              </a:rPr>
              <a:t>✔ Guide pour la vie</a:t>
            </a:r>
            <a:endParaRPr lang="en-CA" sz="60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1415845" y="1332885"/>
            <a:ext cx="15456310" cy="7621229"/>
            <a:chOff x="0" y="0"/>
            <a:chExt cx="20608413" cy="10161639"/>
          </a:xfrm>
        </p:grpSpPr>
        <p:pic>
          <p:nvPicPr>
            <p:cNvPr id="4" name="Picture 4"/>
            <p:cNvPicPr>
              <a:picLocks noChangeAspect="1"/>
            </p:cNvPicPr>
            <p:nvPr/>
          </p:nvPicPr>
          <p:blipFill>
            <a:blip r:embed="rId3"/>
            <a:srcRect l="13134" t="23900" r="10922" b="19947"/>
            <a:stretch>
              <a:fillRect/>
            </a:stretch>
          </p:blipFill>
          <p:spPr>
            <a:xfrm>
              <a:off x="0" y="0"/>
              <a:ext cx="20608413" cy="10161639"/>
            </a:xfrm>
            <a:prstGeom prst="rect">
              <a:avLst/>
            </a:prstGeom>
          </p:spPr>
        </p:pic>
      </p:grpSp>
      <p:sp>
        <p:nvSpPr>
          <p:cNvPr id="5" name="TextBox 5"/>
          <p:cNvSpPr txBox="1"/>
          <p:nvPr/>
        </p:nvSpPr>
        <p:spPr>
          <a:xfrm>
            <a:off x="0" y="1419245"/>
            <a:ext cx="18288000" cy="1210381"/>
          </a:xfrm>
          <a:prstGeom prst="rect">
            <a:avLst/>
          </a:prstGeom>
        </p:spPr>
        <p:txBody>
          <a:bodyPr lIns="0" tIns="0" rIns="0" bIns="0" rtlCol="0" anchor="t">
            <a:spAutoFit/>
          </a:bodyPr>
          <a:lstStyle/>
          <a:p>
            <a:pPr algn="ctr">
              <a:lnSpc>
                <a:spcPts val="9586"/>
              </a:lnSpc>
            </a:pPr>
            <a:r>
              <a:rPr lang="en-US" sz="8056" b="1" spc="346">
                <a:solidFill>
                  <a:srgbClr val="FFFFFF"/>
                </a:solidFill>
                <a:latin typeface="Gotham Bold"/>
                <a:ea typeface="Gotham Bold"/>
                <a:cs typeface="Gotham Bold"/>
                <a:sym typeface="Gotham Bold"/>
              </a:rPr>
              <a:t>INVITATION SPIRITURELLE</a:t>
            </a:r>
          </a:p>
        </p:txBody>
      </p:sp>
      <p:sp>
        <p:nvSpPr>
          <p:cNvPr id="6" name="TextBox 5">
            <a:extLst>
              <a:ext uri="{FF2B5EF4-FFF2-40B4-BE49-F238E27FC236}">
                <a16:creationId xmlns:a16="http://schemas.microsoft.com/office/drawing/2014/main" id="{0F5B2167-0E94-E05C-A3BB-D5FC8FDE108D}"/>
              </a:ext>
            </a:extLst>
          </p:cNvPr>
          <p:cNvSpPr txBox="1"/>
          <p:nvPr/>
        </p:nvSpPr>
        <p:spPr>
          <a:xfrm>
            <a:off x="1415844" y="4076700"/>
            <a:ext cx="15424356" cy="1446550"/>
          </a:xfrm>
          <a:prstGeom prst="rect">
            <a:avLst/>
          </a:prstGeom>
          <a:noFill/>
        </p:spPr>
        <p:txBody>
          <a:bodyPr wrap="square" rtlCol="0">
            <a:spAutoFit/>
          </a:bodyPr>
          <a:lstStyle/>
          <a:p>
            <a:r>
              <a:rPr lang="fr-FR" sz="4400" b="1">
                <a:solidFill>
                  <a:schemeClr val="bg1"/>
                </a:solidFill>
              </a:rPr>
              <a:t>🙏 Invitation à renouveler son engagement envers l’étude quotidienne de la Bible</a:t>
            </a:r>
            <a:endParaRPr lang="en-CA" sz="44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CA"/>
          </a:p>
        </p:txBody>
      </p:sp>
      <p:grpSp>
        <p:nvGrpSpPr>
          <p:cNvPr id="3" name="Group 3"/>
          <p:cNvGrpSpPr/>
          <p:nvPr/>
        </p:nvGrpSpPr>
        <p:grpSpPr>
          <a:xfrm>
            <a:off x="0" y="0"/>
            <a:ext cx="626806" cy="10287000"/>
            <a:chOff x="0" y="0"/>
            <a:chExt cx="835742" cy="13716000"/>
          </a:xfrm>
        </p:grpSpPr>
        <p:pic>
          <p:nvPicPr>
            <p:cNvPr id="4" name="Picture 4"/>
            <p:cNvPicPr>
              <a:picLocks noChangeAspect="1"/>
            </p:cNvPicPr>
            <p:nvPr/>
          </p:nvPicPr>
          <p:blipFill>
            <a:blip r:embed="rId3"/>
            <a:srcRect l="47968" r="47968"/>
            <a:stretch>
              <a:fillRect/>
            </a:stretch>
          </p:blipFill>
          <p:spPr>
            <a:xfrm>
              <a:off x="0" y="0"/>
              <a:ext cx="835742" cy="13716000"/>
            </a:xfrm>
            <a:prstGeom prst="rect">
              <a:avLst/>
            </a:prstGeom>
          </p:spPr>
        </p:pic>
      </p:grpSp>
      <p:sp>
        <p:nvSpPr>
          <p:cNvPr id="6" name="TextBox 5">
            <a:extLst>
              <a:ext uri="{FF2B5EF4-FFF2-40B4-BE49-F238E27FC236}">
                <a16:creationId xmlns:a16="http://schemas.microsoft.com/office/drawing/2014/main" id="{6298819E-7389-EF70-E340-AE2C6E4B31A6}"/>
              </a:ext>
            </a:extLst>
          </p:cNvPr>
          <p:cNvSpPr txBox="1"/>
          <p:nvPr/>
        </p:nvSpPr>
        <p:spPr>
          <a:xfrm>
            <a:off x="626806" y="800100"/>
            <a:ext cx="17661194" cy="1200329"/>
          </a:xfrm>
          <a:prstGeom prst="rect">
            <a:avLst/>
          </a:prstGeom>
          <a:noFill/>
        </p:spPr>
        <p:txBody>
          <a:bodyPr wrap="square" rtlCol="0">
            <a:spAutoFit/>
          </a:bodyPr>
          <a:lstStyle/>
          <a:p>
            <a:pPr algn="ctr"/>
            <a:r>
              <a:rPr lang="fr-CA" sz="7200" b="1" dirty="0">
                <a:solidFill>
                  <a:schemeClr val="bg1"/>
                </a:solidFill>
              </a:rPr>
              <a:t>TEXTE CLÉ: 2 TIMOTHÉE 3:16</a:t>
            </a:r>
            <a:endParaRPr lang="en-CA" sz="7200" b="1" dirty="0">
              <a:solidFill>
                <a:schemeClr val="bg1"/>
              </a:solidFill>
            </a:endParaRPr>
          </a:p>
        </p:txBody>
      </p:sp>
      <p:sp>
        <p:nvSpPr>
          <p:cNvPr id="7" name="TextBox 6">
            <a:extLst>
              <a:ext uri="{FF2B5EF4-FFF2-40B4-BE49-F238E27FC236}">
                <a16:creationId xmlns:a16="http://schemas.microsoft.com/office/drawing/2014/main" id="{B8EFDEB4-B9CE-38C2-2E1B-80056E69A044}"/>
              </a:ext>
            </a:extLst>
          </p:cNvPr>
          <p:cNvSpPr txBox="1"/>
          <p:nvPr/>
        </p:nvSpPr>
        <p:spPr>
          <a:xfrm>
            <a:off x="626806" y="3619500"/>
            <a:ext cx="17508794" cy="2862322"/>
          </a:xfrm>
          <a:prstGeom prst="rect">
            <a:avLst/>
          </a:prstGeom>
          <a:noFill/>
        </p:spPr>
        <p:txBody>
          <a:bodyPr wrap="square" rtlCol="0">
            <a:spAutoFit/>
          </a:bodyPr>
          <a:lstStyle/>
          <a:p>
            <a:r>
              <a:rPr lang="fr-FR" sz="6000" dirty="0">
                <a:solidFill>
                  <a:schemeClr val="bg1"/>
                </a:solidFill>
              </a:rPr>
              <a:t>Toute Écriture est inspirée de Dieu, et utile pour enseigner, pour convaincre, pour corriger, pour instruire dans la justice.</a:t>
            </a:r>
            <a:endParaRPr lang="en-CA" sz="60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0" y="0"/>
            <a:ext cx="9144000" cy="7202744"/>
            <a:chOff x="0" y="0"/>
            <a:chExt cx="2408296" cy="1897019"/>
          </a:xfrm>
        </p:grpSpPr>
        <p:sp>
          <p:nvSpPr>
            <p:cNvPr id="4" name="Freeform 4"/>
            <p:cNvSpPr/>
            <p:nvPr/>
          </p:nvSpPr>
          <p:spPr>
            <a:xfrm>
              <a:off x="0" y="0"/>
              <a:ext cx="2408296" cy="1897019"/>
            </a:xfrm>
            <a:custGeom>
              <a:avLst/>
              <a:gdLst/>
              <a:ahLst/>
              <a:cxnLst/>
              <a:rect l="l" t="t" r="r" b="b"/>
              <a:pathLst>
                <a:path w="2408296" h="1897019">
                  <a:moveTo>
                    <a:pt x="0" y="0"/>
                  </a:moveTo>
                  <a:lnTo>
                    <a:pt x="2408296" y="0"/>
                  </a:lnTo>
                  <a:lnTo>
                    <a:pt x="2408296" y="1897019"/>
                  </a:lnTo>
                  <a:lnTo>
                    <a:pt x="0" y="1897019"/>
                  </a:lnTo>
                  <a:close/>
                </a:path>
              </a:pathLst>
            </a:custGeom>
            <a:solidFill>
              <a:srgbClr val="211E1C"/>
            </a:solidFill>
          </p:spPr>
          <p:txBody>
            <a:bodyPr/>
            <a:lstStyle/>
            <a:p>
              <a:endParaRPr lang="en-CA"/>
            </a:p>
          </p:txBody>
        </p:sp>
        <p:sp>
          <p:nvSpPr>
            <p:cNvPr id="5" name="TextBox 5"/>
            <p:cNvSpPr txBox="1"/>
            <p:nvPr/>
          </p:nvSpPr>
          <p:spPr>
            <a:xfrm>
              <a:off x="0" y="0"/>
              <a:ext cx="2408296" cy="1897019"/>
            </a:xfrm>
            <a:prstGeom prst="rect">
              <a:avLst/>
            </a:prstGeom>
          </p:spPr>
          <p:txBody>
            <a:bodyPr lIns="50800" tIns="50800" rIns="50800" bIns="50800" rtlCol="0" anchor="ctr"/>
            <a:lstStyle/>
            <a:p>
              <a:pPr algn="ctr">
                <a:lnSpc>
                  <a:spcPts val="2702"/>
                </a:lnSpc>
              </a:pPr>
              <a:endParaRPr/>
            </a:p>
          </p:txBody>
        </p:sp>
      </p:grpSp>
      <p:grpSp>
        <p:nvGrpSpPr>
          <p:cNvPr id="6" name="Group 6"/>
          <p:cNvGrpSpPr/>
          <p:nvPr/>
        </p:nvGrpSpPr>
        <p:grpSpPr>
          <a:xfrm>
            <a:off x="0" y="6881138"/>
            <a:ext cx="9144000" cy="3405862"/>
            <a:chOff x="0" y="0"/>
            <a:chExt cx="12192000" cy="4541150"/>
          </a:xfrm>
        </p:grpSpPr>
        <p:pic>
          <p:nvPicPr>
            <p:cNvPr id="7" name="Picture 7"/>
            <p:cNvPicPr>
              <a:picLocks noChangeAspect="1"/>
            </p:cNvPicPr>
            <p:nvPr/>
          </p:nvPicPr>
          <p:blipFill>
            <a:blip r:embed="rId3"/>
            <a:srcRect t="22073" b="22073"/>
            <a:stretch>
              <a:fillRect/>
            </a:stretch>
          </p:blipFill>
          <p:spPr>
            <a:xfrm>
              <a:off x="0" y="0"/>
              <a:ext cx="12192000" cy="4541150"/>
            </a:xfrm>
            <a:prstGeom prst="rect">
              <a:avLst/>
            </a:prstGeom>
          </p:spPr>
        </p:pic>
      </p:grpSp>
      <p:sp>
        <p:nvSpPr>
          <p:cNvPr id="8" name="TextBox 8"/>
          <p:cNvSpPr txBox="1"/>
          <p:nvPr/>
        </p:nvSpPr>
        <p:spPr>
          <a:xfrm>
            <a:off x="9327045" y="3011397"/>
            <a:ext cx="9144000" cy="1198999"/>
          </a:xfrm>
          <a:prstGeom prst="rect">
            <a:avLst/>
          </a:prstGeom>
        </p:spPr>
        <p:txBody>
          <a:bodyPr lIns="0" tIns="0" rIns="0" bIns="0" rtlCol="0" anchor="t">
            <a:spAutoFit/>
          </a:bodyPr>
          <a:lstStyle/>
          <a:p>
            <a:pPr algn="l">
              <a:lnSpc>
                <a:spcPts val="4696"/>
              </a:lnSpc>
              <a:spcBef>
                <a:spcPct val="0"/>
              </a:spcBef>
            </a:pPr>
            <a:r>
              <a:rPr lang="en-US" sz="4156" b="1" spc="178">
                <a:solidFill>
                  <a:srgbClr val="211E1C"/>
                </a:solidFill>
                <a:latin typeface="Gotham Bold"/>
                <a:ea typeface="Gotham Bold"/>
                <a:cs typeface="Gotham Bold"/>
                <a:sym typeface="Gotham Bold"/>
              </a:rPr>
              <a:t>POURQUOI CETTE CROYANCE EST ESSENTIELLE?</a:t>
            </a:r>
          </a:p>
        </p:txBody>
      </p:sp>
      <p:sp>
        <p:nvSpPr>
          <p:cNvPr id="9" name="TextBox 8">
            <a:extLst>
              <a:ext uri="{FF2B5EF4-FFF2-40B4-BE49-F238E27FC236}">
                <a16:creationId xmlns:a16="http://schemas.microsoft.com/office/drawing/2014/main" id="{AE5CAA29-014A-AF5F-A0FD-2A6A64B1C2E6}"/>
              </a:ext>
            </a:extLst>
          </p:cNvPr>
          <p:cNvSpPr txBox="1"/>
          <p:nvPr/>
        </p:nvSpPr>
        <p:spPr>
          <a:xfrm>
            <a:off x="0" y="2395597"/>
            <a:ext cx="9144000" cy="2062103"/>
          </a:xfrm>
          <a:prstGeom prst="rect">
            <a:avLst/>
          </a:prstGeom>
          <a:noFill/>
        </p:spPr>
        <p:txBody>
          <a:bodyPr wrap="square" rtlCol="0">
            <a:spAutoFit/>
          </a:bodyPr>
          <a:lstStyle/>
          <a:p>
            <a:pPr marL="285750" indent="-285750">
              <a:buFont typeface="Arial" panose="020B0604020202020204" pitchFamily="34" charset="0"/>
              <a:buChar char="•"/>
            </a:pPr>
            <a:r>
              <a:rPr lang="fr-FR" sz="3200" dirty="0">
                <a:solidFill>
                  <a:schemeClr val="bg1"/>
                </a:solidFill>
              </a:rPr>
              <a:t>La Bible est le fondement de toutes les autres croyances</a:t>
            </a:r>
          </a:p>
          <a:p>
            <a:pPr marL="285750" indent="-285750">
              <a:buFont typeface="Arial" panose="020B0604020202020204" pitchFamily="34" charset="0"/>
              <a:buChar char="•"/>
            </a:pPr>
            <a:r>
              <a:rPr lang="fr-FR" sz="3200" dirty="0">
                <a:solidFill>
                  <a:schemeClr val="bg1"/>
                </a:solidFill>
              </a:rPr>
              <a:t>Elle révèle le caractère de Dieu</a:t>
            </a:r>
          </a:p>
          <a:p>
            <a:pPr marL="285750" indent="-285750">
              <a:buFont typeface="Arial" panose="020B0604020202020204" pitchFamily="34" charset="0"/>
              <a:buChar char="•"/>
            </a:pPr>
            <a:r>
              <a:rPr lang="fr-FR" sz="3200" dirty="0">
                <a:solidFill>
                  <a:schemeClr val="bg1"/>
                </a:solidFill>
              </a:rPr>
              <a:t>Elle est la norme suprême de la foi et de la conduite</a:t>
            </a:r>
            <a:endParaRPr lang="en-CA" sz="32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185" b="-1259"/>
            </a:stretch>
          </a:blipFill>
        </p:spPr>
        <p:txBody>
          <a:bodyPr/>
          <a:lstStyle/>
          <a:p>
            <a:endParaRPr lang="en-CA"/>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3279" r="43279"/>
            <a:stretch>
              <a:fillRect/>
            </a:stretch>
          </p:blipFill>
          <p:spPr>
            <a:xfrm>
              <a:off x="0" y="0"/>
              <a:ext cx="2458065" cy="13716000"/>
            </a:xfrm>
            <a:prstGeom prst="rect">
              <a:avLst/>
            </a:prstGeom>
          </p:spPr>
        </p:pic>
      </p:grpSp>
      <p:sp>
        <p:nvSpPr>
          <p:cNvPr id="5" name="TextBox 5"/>
          <p:cNvSpPr txBox="1"/>
          <p:nvPr/>
        </p:nvSpPr>
        <p:spPr>
          <a:xfrm>
            <a:off x="0" y="3616995"/>
            <a:ext cx="8222226" cy="3081586"/>
          </a:xfrm>
          <a:prstGeom prst="rect">
            <a:avLst/>
          </a:prstGeom>
        </p:spPr>
        <p:txBody>
          <a:bodyPr lIns="0" tIns="0" rIns="0" bIns="0" rtlCol="0" anchor="t">
            <a:spAutoFit/>
          </a:bodyPr>
          <a:lstStyle/>
          <a:p>
            <a:pPr algn="l">
              <a:lnSpc>
                <a:spcPts val="8000"/>
              </a:lnSpc>
              <a:spcBef>
                <a:spcPct val="0"/>
              </a:spcBef>
            </a:pPr>
            <a:r>
              <a:rPr lang="en-US" sz="7079" b="1" spc="304">
                <a:solidFill>
                  <a:srgbClr val="FFFFFF"/>
                </a:solidFill>
                <a:latin typeface="Gotham Bold"/>
                <a:ea typeface="Gotham Bold"/>
                <a:cs typeface="Gotham Bold"/>
                <a:sym typeface="Gotham Bold"/>
              </a:rPr>
              <a:t>DÉCLARATION DE LA CROYANCE</a:t>
            </a:r>
          </a:p>
        </p:txBody>
      </p:sp>
      <p:sp>
        <p:nvSpPr>
          <p:cNvPr id="6" name="TextBox 5">
            <a:extLst>
              <a:ext uri="{FF2B5EF4-FFF2-40B4-BE49-F238E27FC236}">
                <a16:creationId xmlns:a16="http://schemas.microsoft.com/office/drawing/2014/main" id="{FCAB192F-2F1F-6F8E-4A3F-87596F051C57}"/>
              </a:ext>
            </a:extLst>
          </p:cNvPr>
          <p:cNvSpPr txBox="1"/>
          <p:nvPr/>
        </p:nvSpPr>
        <p:spPr>
          <a:xfrm>
            <a:off x="10065774" y="2154615"/>
            <a:ext cx="8222226" cy="6494085"/>
          </a:xfrm>
          <a:prstGeom prst="rect">
            <a:avLst/>
          </a:prstGeom>
          <a:noFill/>
        </p:spPr>
        <p:txBody>
          <a:bodyPr wrap="square" rtlCol="0">
            <a:spAutoFit/>
          </a:bodyPr>
          <a:lstStyle/>
          <a:p>
            <a:r>
              <a:rPr lang="fr-FR" sz="3200" dirty="0">
                <a:solidFill>
                  <a:schemeClr val="bg1"/>
                </a:solidFill>
              </a:rPr>
              <a:t>Les Saintes Écritures, « l’Ancien et le Nouveau Testament », sont la Parole de Dieu écrite, communiquée par l’inspiration divine au moyen de saints hommes de Dieu qui ont parlé et écrit sous l’impulsion du Saint-Esprit. </a:t>
            </a:r>
          </a:p>
          <a:p>
            <a:endParaRPr lang="fr-FR" sz="3200" dirty="0">
              <a:solidFill>
                <a:schemeClr val="bg1"/>
              </a:solidFill>
            </a:endParaRPr>
          </a:p>
          <a:p>
            <a:r>
              <a:rPr lang="fr-FR" sz="3200" dirty="0">
                <a:solidFill>
                  <a:schemeClr val="bg1"/>
                </a:solidFill>
              </a:rPr>
              <a:t>Dans cette Parole, Dieu a confié à l’homme la connaissance nécessaire au salut. Les Saintes Écritures constituent la révélation infaillible de sa volonté. Elles sont la norme du caractère, le critère de l’expérience, le fondement souverain des doctrines et le récit digne de confiance des interventions de Dieu dans l’histoire.</a:t>
            </a:r>
            <a:endParaRPr lang="en-CA" sz="3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p:cNvGrpSpPr/>
          <p:nvPr/>
        </p:nvGrpSpPr>
        <p:grpSpPr>
          <a:xfrm>
            <a:off x="0" y="0"/>
            <a:ext cx="18288000" cy="2072412"/>
            <a:chOff x="0" y="0"/>
            <a:chExt cx="24384000" cy="2763216"/>
          </a:xfrm>
        </p:grpSpPr>
        <p:pic>
          <p:nvPicPr>
            <p:cNvPr id="4" name="Picture 4"/>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8BF0C3CF-FF0C-7F0C-DC75-2FE9CF726206}"/>
              </a:ext>
            </a:extLst>
          </p:cNvPr>
          <p:cNvSpPr txBox="1"/>
          <p:nvPr/>
        </p:nvSpPr>
        <p:spPr>
          <a:xfrm>
            <a:off x="-2" y="2400300"/>
            <a:ext cx="18288002" cy="1015663"/>
          </a:xfrm>
          <a:prstGeom prst="rect">
            <a:avLst/>
          </a:prstGeom>
          <a:noFill/>
        </p:spPr>
        <p:txBody>
          <a:bodyPr wrap="square" rtlCol="0">
            <a:spAutoFit/>
          </a:bodyPr>
          <a:lstStyle/>
          <a:p>
            <a:pPr algn="ctr"/>
            <a:r>
              <a:rPr lang="fr-CA" sz="6000" dirty="0"/>
              <a:t>L’inspiration divine de la Bible</a:t>
            </a:r>
            <a:endParaRPr lang="en-CA" sz="6000" dirty="0"/>
          </a:p>
        </p:txBody>
      </p:sp>
      <p:sp>
        <p:nvSpPr>
          <p:cNvPr id="6" name="TextBox 5">
            <a:extLst>
              <a:ext uri="{FF2B5EF4-FFF2-40B4-BE49-F238E27FC236}">
                <a16:creationId xmlns:a16="http://schemas.microsoft.com/office/drawing/2014/main" id="{986D5FBD-0AB9-0020-4936-D46D65CB6FE6}"/>
              </a:ext>
            </a:extLst>
          </p:cNvPr>
          <p:cNvSpPr txBox="1"/>
          <p:nvPr/>
        </p:nvSpPr>
        <p:spPr>
          <a:xfrm>
            <a:off x="381000" y="3695700"/>
            <a:ext cx="17907000" cy="6186309"/>
          </a:xfrm>
          <a:prstGeom prst="rect">
            <a:avLst/>
          </a:prstGeom>
          <a:noFill/>
        </p:spPr>
        <p:txBody>
          <a:bodyPr wrap="square" rtlCol="0">
            <a:spAutoFit/>
          </a:bodyPr>
          <a:lstStyle/>
          <a:p>
            <a:r>
              <a:rPr lang="fr-FR" sz="4400" b="1" dirty="0"/>
              <a:t>2 Timothée 3:16: </a:t>
            </a:r>
          </a:p>
          <a:p>
            <a:r>
              <a:rPr lang="fr-FR" sz="4400" b="1" dirty="0"/>
              <a:t>Toute Écriture est inspirée de Dieu, et utile pour enseigner, pour convaincre, pour corriger, pour instruire dans la justice.</a:t>
            </a:r>
          </a:p>
          <a:p>
            <a:endParaRPr lang="fr-FR" sz="4400" b="1" dirty="0"/>
          </a:p>
          <a:p>
            <a:r>
              <a:rPr lang="fr-FR" sz="4400" b="1" dirty="0"/>
              <a:t>2 Pierre 1:20-21:</a:t>
            </a:r>
          </a:p>
          <a:p>
            <a:r>
              <a:rPr lang="fr-FR" sz="4400" b="1" dirty="0"/>
              <a:t>… sachant tout d’abord vous-mêmes qu’aucune prophétie de l’Écriture ne peut être un objet d’interprétation particulière, car ce n’est pas par une volonté d’homme qu’une prophétie a jamais été apportée, mais c’est poussés par le Saint Esprit que des hommes ont parlé de la part de Dieu.</a:t>
            </a:r>
            <a:endParaRPr lang="en-CA" sz="4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9FE-E947-7357-D8AA-8A780868E3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A218B8-C99F-EE9A-9B9D-B1F1C6CE12EE}"/>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endParaRPr lang="en-CA"/>
          </a:p>
        </p:txBody>
      </p:sp>
      <p:grpSp>
        <p:nvGrpSpPr>
          <p:cNvPr id="3" name="Group 3">
            <a:extLst>
              <a:ext uri="{FF2B5EF4-FFF2-40B4-BE49-F238E27FC236}">
                <a16:creationId xmlns:a16="http://schemas.microsoft.com/office/drawing/2014/main" id="{890B4350-CDD3-F99A-BA3E-1ECB9FC88AFF}"/>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C01EAF7C-D64A-0AC8-6D56-5752CC334710}"/>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7C77EE43-95C1-3874-0AB9-18CCF3ACE7A2}"/>
              </a:ext>
            </a:extLst>
          </p:cNvPr>
          <p:cNvSpPr txBox="1"/>
          <p:nvPr/>
        </p:nvSpPr>
        <p:spPr>
          <a:xfrm>
            <a:off x="-2" y="2400300"/>
            <a:ext cx="18288002" cy="1015663"/>
          </a:xfrm>
          <a:prstGeom prst="rect">
            <a:avLst/>
          </a:prstGeom>
          <a:noFill/>
        </p:spPr>
        <p:txBody>
          <a:bodyPr wrap="square" rtlCol="0">
            <a:spAutoFit/>
          </a:bodyPr>
          <a:lstStyle/>
          <a:p>
            <a:pPr algn="ctr"/>
            <a:r>
              <a:rPr lang="fr-CA" sz="6000" dirty="0"/>
              <a:t>L’inspiration divine de la Bible</a:t>
            </a:r>
            <a:endParaRPr lang="en-CA" sz="6000" dirty="0"/>
          </a:p>
        </p:txBody>
      </p:sp>
      <p:sp>
        <p:nvSpPr>
          <p:cNvPr id="6" name="TextBox 5">
            <a:extLst>
              <a:ext uri="{FF2B5EF4-FFF2-40B4-BE49-F238E27FC236}">
                <a16:creationId xmlns:a16="http://schemas.microsoft.com/office/drawing/2014/main" id="{3D822820-F9A1-DB9E-D3BD-FF3EFA66844A}"/>
              </a:ext>
            </a:extLst>
          </p:cNvPr>
          <p:cNvSpPr txBox="1"/>
          <p:nvPr/>
        </p:nvSpPr>
        <p:spPr>
          <a:xfrm>
            <a:off x="381000" y="3695700"/>
            <a:ext cx="17907000" cy="1446550"/>
          </a:xfrm>
          <a:prstGeom prst="rect">
            <a:avLst/>
          </a:prstGeom>
          <a:noFill/>
        </p:spPr>
        <p:txBody>
          <a:bodyPr wrap="square" rtlCol="0">
            <a:spAutoFit/>
          </a:bodyPr>
          <a:lstStyle/>
          <a:p>
            <a:r>
              <a:rPr lang="fr-FR" sz="4400" b="1" dirty="0"/>
              <a:t>➡️ Dieu est la source</a:t>
            </a:r>
          </a:p>
          <a:p>
            <a:r>
              <a:rPr lang="fr-FR" sz="4400" b="1" dirty="0"/>
              <a:t>➡️ Les auteurs humains ont été inspirés par le Saint-Esprit</a:t>
            </a:r>
            <a:endParaRPr lang="en-CA" sz="4400" b="1" dirty="0"/>
          </a:p>
        </p:txBody>
      </p:sp>
    </p:spTree>
    <p:extLst>
      <p:ext uri="{BB962C8B-B14F-4D97-AF65-F5344CB8AC3E}">
        <p14:creationId xmlns:p14="http://schemas.microsoft.com/office/powerpoint/2010/main" val="421719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CAC4-E3C9-3790-5D77-376E424BDB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7BF76F-9100-CA02-C7EB-1EFEC3BABFCD}"/>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0267ECD-8731-2D87-7A2B-91102C5B20EA}"/>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C22728F5-68B5-567A-667C-4DB3954954FE}"/>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041E15C8-093A-0452-A878-3A40C37CCBFB}"/>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BIBLE: PAROLE DE DIEU ÉCRITE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962ABB9-BEC0-C373-4A6D-1E110DA4199E}"/>
              </a:ext>
            </a:extLst>
          </p:cNvPr>
          <p:cNvSpPr txBox="1"/>
          <p:nvPr/>
        </p:nvSpPr>
        <p:spPr>
          <a:xfrm>
            <a:off x="381000" y="3695700"/>
            <a:ext cx="17907000"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HÉBREUX 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Après avoir autrefois, à plusieurs reprises et de plusieurs manières, parlé à nos pères par les prophètes, Dieu, dans ces derniers temps, nous a parlé par le Fils, qu’il a établi héritier de toutes choses, par lequel il a aussi créé le monde.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PSAUME 119:105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Ta parole est une lampe à mes pieds, Et une lumière sur mon sentier.</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9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DDBB-DE68-9A72-E1DF-C369713784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C94E74-83C3-1E20-AA32-63C5C757F2C8}"/>
              </a:ext>
            </a:extLst>
          </p:cNvPr>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6999" r="-17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DC0C6CC-80D1-7731-1BC1-8E5647029A46}"/>
              </a:ext>
            </a:extLst>
          </p:cNvPr>
          <p:cNvGrpSpPr/>
          <p:nvPr/>
        </p:nvGrpSpPr>
        <p:grpSpPr>
          <a:xfrm>
            <a:off x="0" y="0"/>
            <a:ext cx="18288000" cy="2072412"/>
            <a:chOff x="0" y="0"/>
            <a:chExt cx="24384000" cy="2763216"/>
          </a:xfrm>
        </p:grpSpPr>
        <p:pic>
          <p:nvPicPr>
            <p:cNvPr id="4" name="Picture 4">
              <a:extLst>
                <a:ext uri="{FF2B5EF4-FFF2-40B4-BE49-F238E27FC236}">
                  <a16:creationId xmlns:a16="http://schemas.microsoft.com/office/drawing/2014/main" id="{3B5FC792-FFA7-A6A1-E4E2-120680350716}"/>
                </a:ext>
              </a:extLst>
            </p:cNvPr>
            <p:cNvPicPr>
              <a:picLocks noChangeAspect="1"/>
            </p:cNvPicPr>
            <p:nvPr/>
          </p:nvPicPr>
          <p:blipFill>
            <a:blip r:embed="rId3"/>
            <a:srcRect t="41495" b="41495"/>
            <a:stretch>
              <a:fillRect/>
            </a:stretch>
          </p:blipFill>
          <p:spPr>
            <a:xfrm>
              <a:off x="0" y="0"/>
              <a:ext cx="24384000" cy="2763216"/>
            </a:xfrm>
            <a:prstGeom prst="rect">
              <a:avLst/>
            </a:prstGeom>
          </p:spPr>
        </p:pic>
      </p:grpSp>
      <p:sp>
        <p:nvSpPr>
          <p:cNvPr id="5" name="TextBox 4">
            <a:extLst>
              <a:ext uri="{FF2B5EF4-FFF2-40B4-BE49-F238E27FC236}">
                <a16:creationId xmlns:a16="http://schemas.microsoft.com/office/drawing/2014/main" id="{2FAEB7B6-A18A-000E-70FE-ED190BC52816}"/>
              </a:ext>
            </a:extLst>
          </p:cNvPr>
          <p:cNvSpPr txBox="1"/>
          <p:nvPr/>
        </p:nvSpPr>
        <p:spPr>
          <a:xfrm>
            <a:off x="-2" y="2400300"/>
            <a:ext cx="182880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prstClr val="black"/>
                </a:solidFill>
                <a:effectLst/>
                <a:uLnTx/>
                <a:uFillTx/>
                <a:latin typeface="Calibri"/>
                <a:ea typeface="+mn-ea"/>
                <a:cs typeface="+mn-cs"/>
              </a:rPr>
              <a:t>LA BIBLE: PAROLE DE DIEU ÉCRITE</a:t>
            </a:r>
            <a:endParaRPr kumimoji="0" lang="en-CA" sz="6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1CAC82E-FF1E-E221-E5D5-6A602D0EFAF8}"/>
              </a:ext>
            </a:extLst>
          </p:cNvPr>
          <p:cNvSpPr txBox="1"/>
          <p:nvPr/>
        </p:nvSpPr>
        <p:spPr>
          <a:xfrm>
            <a:off x="381000" y="3695700"/>
            <a:ext cx="179070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Dieu parle à travers l’Écriture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a:ea typeface="+mn-ea"/>
                <a:cs typeface="+mn-cs"/>
              </a:rPr>
              <a:t>➡️ Elle éclaire et guide la vie</a:t>
            </a:r>
            <a:endParaRPr kumimoji="0" lang="en-CA"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279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861</Words>
  <Application>Microsoft Office PowerPoint</Application>
  <PresentationFormat>Custom</PresentationFormat>
  <Paragraphs>82</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Gotham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 CROYANCES FONDAMENTALES DES ADVENTISTES DU 7E JOUR - TEMPLATE</dc:title>
  <dc:creator>Eglise Adventiste du 7e jour Francophone de Toronto</dc:creator>
  <cp:lastModifiedBy>Eglise Adventiste du 7e jour Francophone de Toronto</cp:lastModifiedBy>
  <cp:revision>3</cp:revision>
  <dcterms:created xsi:type="dcterms:W3CDTF">2006-08-16T00:00:00Z</dcterms:created>
  <dcterms:modified xsi:type="dcterms:W3CDTF">2026-01-13T02:34:59Z</dcterms:modified>
  <dc:identifier>DAG-QeF0QYU</dc:identifier>
</cp:coreProperties>
</file>